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47"/>
  </p:notesMasterIdLst>
  <p:handoutMasterIdLst>
    <p:handoutMasterId r:id="rId48"/>
  </p:handoutMasterIdLst>
  <p:sldIdLst>
    <p:sldId id="327" r:id="rId2"/>
    <p:sldId id="328" r:id="rId3"/>
    <p:sldId id="256" r:id="rId4"/>
    <p:sldId id="298" r:id="rId5"/>
    <p:sldId id="324" r:id="rId6"/>
    <p:sldId id="259" r:id="rId7"/>
    <p:sldId id="286" r:id="rId8"/>
    <p:sldId id="280" r:id="rId9"/>
    <p:sldId id="277" r:id="rId10"/>
    <p:sldId id="278" r:id="rId11"/>
    <p:sldId id="291" r:id="rId12"/>
    <p:sldId id="260" r:id="rId13"/>
    <p:sldId id="270" r:id="rId14"/>
    <p:sldId id="308" r:id="rId15"/>
    <p:sldId id="261" r:id="rId16"/>
    <p:sldId id="287" r:id="rId17"/>
    <p:sldId id="262" r:id="rId18"/>
    <p:sldId id="290" r:id="rId19"/>
    <p:sldId id="263" r:id="rId20"/>
    <p:sldId id="289" r:id="rId21"/>
    <p:sldId id="264" r:id="rId22"/>
    <p:sldId id="279" r:id="rId23"/>
    <p:sldId id="265" r:id="rId24"/>
    <p:sldId id="274" r:id="rId25"/>
    <p:sldId id="275" r:id="rId26"/>
    <p:sldId id="319" r:id="rId27"/>
    <p:sldId id="320" r:id="rId28"/>
    <p:sldId id="321" r:id="rId29"/>
    <p:sldId id="288" r:id="rId30"/>
    <p:sldId id="322" r:id="rId31"/>
    <p:sldId id="323" r:id="rId32"/>
    <p:sldId id="325" r:id="rId33"/>
    <p:sldId id="326" r:id="rId34"/>
    <p:sldId id="267" r:id="rId35"/>
    <p:sldId id="269" r:id="rId36"/>
    <p:sldId id="271" r:id="rId37"/>
    <p:sldId id="294" r:id="rId38"/>
    <p:sldId id="257" r:id="rId39"/>
    <p:sldId id="295" r:id="rId40"/>
    <p:sldId id="272" r:id="rId41"/>
    <p:sldId id="273" r:id="rId42"/>
    <p:sldId id="296" r:id="rId43"/>
    <p:sldId id="297" r:id="rId44"/>
    <p:sldId id="276" r:id="rId45"/>
    <p:sldId id="305" r:id="rId46"/>
  </p:sldIdLst>
  <p:sldSz cx="10058400" cy="7772400"/>
  <p:notesSz cx="6858000" cy="9144000"/>
  <p:defaultTextStyle>
    <a:lvl1pPr algn="ctr" defTabSz="584200">
      <a:defRPr sz="2800">
        <a:latin typeface="+mn-lt"/>
        <a:ea typeface="+mn-ea"/>
        <a:cs typeface="+mn-cs"/>
        <a:sym typeface="Helvetica Light"/>
      </a:defRPr>
    </a:lvl1pPr>
    <a:lvl2pPr indent="228600" algn="ctr" defTabSz="584200">
      <a:defRPr sz="2800">
        <a:latin typeface="+mn-lt"/>
        <a:ea typeface="+mn-ea"/>
        <a:cs typeface="+mn-cs"/>
        <a:sym typeface="Helvetica Light"/>
      </a:defRPr>
    </a:lvl2pPr>
    <a:lvl3pPr indent="457200" algn="ctr" defTabSz="584200">
      <a:defRPr sz="2800">
        <a:latin typeface="+mn-lt"/>
        <a:ea typeface="+mn-ea"/>
        <a:cs typeface="+mn-cs"/>
        <a:sym typeface="Helvetica Light"/>
      </a:defRPr>
    </a:lvl3pPr>
    <a:lvl4pPr indent="685800" algn="ctr" defTabSz="584200">
      <a:defRPr sz="2800">
        <a:latin typeface="+mn-lt"/>
        <a:ea typeface="+mn-ea"/>
        <a:cs typeface="+mn-cs"/>
        <a:sym typeface="Helvetica Light"/>
      </a:defRPr>
    </a:lvl4pPr>
    <a:lvl5pPr indent="914400" algn="ctr" defTabSz="584200">
      <a:defRPr sz="2800">
        <a:latin typeface="+mn-lt"/>
        <a:ea typeface="+mn-ea"/>
        <a:cs typeface="+mn-cs"/>
        <a:sym typeface="Helvetica Light"/>
      </a:defRPr>
    </a:lvl5pPr>
    <a:lvl6pPr indent="1143000" algn="ctr" defTabSz="584200">
      <a:defRPr sz="2800">
        <a:latin typeface="+mn-lt"/>
        <a:ea typeface="+mn-ea"/>
        <a:cs typeface="+mn-cs"/>
        <a:sym typeface="Helvetica Light"/>
      </a:defRPr>
    </a:lvl6pPr>
    <a:lvl7pPr indent="1371600" algn="ctr" defTabSz="584200">
      <a:defRPr sz="2800">
        <a:latin typeface="+mn-lt"/>
        <a:ea typeface="+mn-ea"/>
        <a:cs typeface="+mn-cs"/>
        <a:sym typeface="Helvetica Light"/>
      </a:defRPr>
    </a:lvl7pPr>
    <a:lvl8pPr indent="1600200" algn="ctr" defTabSz="584200">
      <a:defRPr sz="2800">
        <a:latin typeface="+mn-lt"/>
        <a:ea typeface="+mn-ea"/>
        <a:cs typeface="+mn-cs"/>
        <a:sym typeface="Helvetica Light"/>
      </a:defRPr>
    </a:lvl8pPr>
    <a:lvl9pPr indent="1828800" algn="ctr" defTabSz="584200">
      <a:defRPr sz="2800">
        <a:latin typeface="+mn-lt"/>
        <a:ea typeface="+mn-ea"/>
        <a:cs typeface="+mn-cs"/>
        <a:sym typeface="Helvetica Light"/>
      </a:defRPr>
    </a:lvl9pPr>
  </p:defaultTextStyle>
  <p:extLst>
    <p:ext uri="{EFAFB233-063F-42B5-8137-9DF3F51BA10A}">
      <p15:sldGuideLst xmlns:p15="http://schemas.microsoft.com/office/powerpoint/2012/main">
        <p15:guide id="1" orient="horz" pos="2112" userDrawn="1">
          <p15:clr>
            <a:srgbClr val="A4A3A4"/>
          </p15:clr>
        </p15:guide>
        <p15:guide id="2" pos="4512" userDrawn="1">
          <p15:clr>
            <a:srgbClr val="A4A3A4"/>
          </p15:clr>
        </p15:guide>
        <p15:guide id="3" pos="360" userDrawn="1">
          <p15:clr>
            <a:srgbClr val="A4A3A4"/>
          </p15:clr>
        </p15:guide>
        <p15:guide id="4" pos="2568" userDrawn="1">
          <p15:clr>
            <a:srgbClr val="A4A3A4"/>
          </p15:clr>
        </p15:guide>
        <p15:guide id="5" orient="horz" pos="4872" userDrawn="1">
          <p15:clr>
            <a:srgbClr val="A4A3A4"/>
          </p15:clr>
        </p15:guide>
        <p15:guide id="7" orient="horz" pos="4896" userDrawn="1">
          <p15:clr>
            <a:srgbClr val="A4A3A4"/>
          </p15:clr>
        </p15:guide>
        <p15:guide id="8" orient="horz" pos="3048" userDrawn="1">
          <p15:clr>
            <a:srgbClr val="A4A3A4"/>
          </p15:clr>
        </p15:guide>
        <p15:guide id="9" orient="horz" userDrawn="1">
          <p15:clr>
            <a:srgbClr val="A4A3A4"/>
          </p15:clr>
        </p15:guide>
        <p15:guide id="10" orient="horz" pos="1296" userDrawn="1">
          <p15:clr>
            <a:srgbClr val="A4A3A4"/>
          </p15:clr>
        </p15:guide>
        <p15:guide id="12" orient="horz" pos="3840" userDrawn="1">
          <p15:clr>
            <a:srgbClr val="A4A3A4"/>
          </p15:clr>
        </p15:guide>
        <p15:guide id="14" pos="3624" userDrawn="1">
          <p15:clr>
            <a:srgbClr val="A4A3A4"/>
          </p15:clr>
        </p15:guide>
        <p15:guide id="15" orient="horz" pos="17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19E"/>
    <a:srgbClr val="4277BB"/>
    <a:srgbClr val="3FA9F5"/>
    <a:srgbClr val="BF2A61"/>
    <a:srgbClr val="90C740"/>
    <a:srgbClr val="4E77B6"/>
    <a:srgbClr val="725097"/>
    <a:srgbClr val="196970"/>
    <a:srgbClr val="DDDDDD"/>
    <a:srgbClr val="8BC8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63"/>
    <p:restoredTop sz="94689"/>
  </p:normalViewPr>
  <p:slideViewPr>
    <p:cSldViewPr snapToGrid="0">
      <p:cViewPr varScale="1">
        <p:scale>
          <a:sx n="95" d="100"/>
          <a:sy n="95" d="100"/>
        </p:scale>
        <p:origin x="2052" y="96"/>
      </p:cViewPr>
      <p:guideLst>
        <p:guide orient="horz" pos="2112"/>
        <p:guide pos="4512"/>
        <p:guide pos="360"/>
        <p:guide pos="2568"/>
        <p:guide orient="horz" pos="4872"/>
        <p:guide orient="horz" pos="4896"/>
        <p:guide orient="horz" pos="3048"/>
        <p:guide orient="horz"/>
        <p:guide orient="horz" pos="1296"/>
        <p:guide orient="horz" pos="3840"/>
        <p:guide pos="3624"/>
        <p:guide orient="horz" pos="1728"/>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7" d="100"/>
          <a:sy n="87" d="100"/>
        </p:scale>
        <p:origin x="3840"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5E192A4-6E66-4E93-8FE4-ABB414F8472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a:extLst>
              <a:ext uri="{FF2B5EF4-FFF2-40B4-BE49-F238E27FC236}">
                <a16:creationId xmlns:a16="http://schemas.microsoft.com/office/drawing/2014/main" id="{E1227FEC-80B5-47EF-8D75-57CD1F5948B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92E1728-91C1-4C81-A285-5C0480A8A872}" type="datetimeFigureOut">
              <a:rPr lang="en-SG" smtClean="0"/>
              <a:t>23/5/2021</a:t>
            </a:fld>
            <a:endParaRPr lang="en-SG"/>
          </a:p>
        </p:txBody>
      </p:sp>
      <p:sp>
        <p:nvSpPr>
          <p:cNvPr id="4" name="Footer Placeholder 3">
            <a:extLst>
              <a:ext uri="{FF2B5EF4-FFF2-40B4-BE49-F238E27FC236}">
                <a16:creationId xmlns:a16="http://schemas.microsoft.com/office/drawing/2014/main" id="{23BA66EC-BAEE-4BDC-AB76-AB9D76C6495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5" name="Slide Number Placeholder 4">
            <a:extLst>
              <a:ext uri="{FF2B5EF4-FFF2-40B4-BE49-F238E27FC236}">
                <a16:creationId xmlns:a16="http://schemas.microsoft.com/office/drawing/2014/main" id="{76ACE135-61A3-4329-A508-DFA53CF2AF9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C04FF9-A4A1-4B8C-8AF7-60617B7A6C70}" type="slidenum">
              <a:rPr lang="en-SG" smtClean="0"/>
              <a:t>‹#›</a:t>
            </a:fld>
            <a:endParaRPr lang="en-SG"/>
          </a:p>
        </p:txBody>
      </p:sp>
    </p:spTree>
    <p:extLst>
      <p:ext uri="{BB962C8B-B14F-4D97-AF65-F5344CB8AC3E}">
        <p14:creationId xmlns:p14="http://schemas.microsoft.com/office/powerpoint/2010/main" val="58824926"/>
      </p:ext>
    </p:extLst>
  </p:cSld>
  <p:clrMap bg1="lt1" tx1="dk1" bg2="lt2" tx2="dk2" accent1="accent1" accent2="accent2" accent3="accent3" accent4="accent4" accent5="accent5" accent6="accent6" hlink="hlink" folHlink="folHlink"/>
</p:handoutMaster>
</file>

<file path=ppt/media/image1.png>
</file>

<file path=ppt/media/image100.png>
</file>

<file path=ppt/media/image101.png>
</file>

<file path=ppt/media/image102.png>
</file>

<file path=ppt/media/image103.png>
</file>

<file path=ppt/media/image104.png>
</file>

<file path=ppt/media/image105.png>
</file>

<file path=ppt/media/image106.png>
</file>

<file path=ppt/media/image117.png>
</file>

<file path=ppt/media/image118.png>
</file>

<file path=ppt/media/image119.png>
</file>

<file path=ppt/media/image120.png>
</file>

<file path=ppt/media/image121.png>
</file>

<file path=ppt/media/image122.png>
</file>

<file path=ppt/media/image123.png>
</file>

<file path=ppt/media/image124.png>
</file>

<file path=ppt/media/image125.png>
</file>

<file path=ppt/media/image126.png>
</file>

<file path=ppt/media/image135.png>
</file>

<file path=ppt/media/image136.png>
</file>

<file path=ppt/media/image137.png>
</file>

<file path=ppt/media/image145.png>
</file>

<file path=ppt/media/image146.png>
</file>

<file path=ppt/media/image147.png>
</file>

<file path=ppt/media/image148.png>
</file>

<file path=ppt/media/image149.png>
</file>

<file path=ppt/media/image150.png>
</file>

<file path=ppt/media/image151.png>
</file>

<file path=ppt/media/image157.png>
</file>

<file path=ppt/media/image158.png>
</file>

<file path=ppt/media/image159.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0.png>
</file>

<file path=ppt/media/image171.png>
</file>

<file path=ppt/media/image172.png>
</file>

<file path=ppt/media/image173.png>
</file>

<file path=ppt/media/image174.png>
</file>

<file path=ppt/media/image175.png>
</file>

<file path=ppt/media/image2.png>
</file>

<file path=ppt/media/image228.png>
</file>

<file path=ppt/media/image229.tiff>
</file>

<file path=ppt/media/image23.png>
</file>

<file path=ppt/media/image230.tiff>
</file>

<file path=ppt/media/image231.png>
</file>

<file path=ppt/media/image237.png>
</file>

<file path=ppt/media/image238.png>
</file>

<file path=ppt/media/image239.png>
</file>

<file path=ppt/media/image24.png>
</file>

<file path=ppt/media/image241.tiff>
</file>

<file path=ppt/media/image245.png>
</file>

<file path=ppt/media/image246.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3" name="Shape 53"/>
          <p:cNvSpPr>
            <a:spLocks noGrp="1" noRot="1" noChangeAspect="1"/>
          </p:cNvSpPr>
          <p:nvPr>
            <p:ph type="sldImg"/>
          </p:nvPr>
        </p:nvSpPr>
        <p:spPr>
          <a:xfrm>
            <a:off x="1143000" y="685800"/>
            <a:ext cx="4572000" cy="3429000"/>
          </a:xfrm>
          <a:prstGeom prst="rect">
            <a:avLst/>
          </a:prstGeom>
        </p:spPr>
        <p:txBody>
          <a:bodyPr/>
          <a:lstStyle/>
          <a:p>
            <a:pPr lvl="0"/>
            <a:endParaRPr dirty="0"/>
          </a:p>
        </p:txBody>
      </p:sp>
      <p:sp>
        <p:nvSpPr>
          <p:cNvPr id="54" name="Shape 54"/>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375865331"/>
      </p:ext>
    </p:extLst>
  </p:cSld>
  <p:clrMap bg1="lt1" tx1="dk1" bg2="lt2" tx2="dk2" accent1="accent1" accent2="accent2" accent3="accent3" accent4="accent4" accent5="accent5" accent6="accent6" hlink="hlink" folHlink="folHlink"/>
  <p:notesStyle>
    <a:lvl1pPr defTabSz="457200">
      <a:lnSpc>
        <a:spcPct val="117999"/>
      </a:lnSpc>
      <a:defRPr sz="1600">
        <a:latin typeface="Helvetica Neue"/>
        <a:ea typeface="Helvetica Neue"/>
        <a:cs typeface="Helvetica Neue"/>
        <a:sym typeface="Helvetica Neue"/>
      </a:defRPr>
    </a:lvl1pPr>
    <a:lvl2pPr indent="228600" defTabSz="457200">
      <a:lnSpc>
        <a:spcPct val="117999"/>
      </a:lnSpc>
      <a:defRPr sz="1600">
        <a:latin typeface="Helvetica Neue"/>
        <a:ea typeface="Helvetica Neue"/>
        <a:cs typeface="Helvetica Neue"/>
        <a:sym typeface="Helvetica Neue"/>
      </a:defRPr>
    </a:lvl2pPr>
    <a:lvl3pPr indent="457200" defTabSz="457200">
      <a:lnSpc>
        <a:spcPct val="117999"/>
      </a:lnSpc>
      <a:defRPr sz="1600">
        <a:latin typeface="Helvetica Neue"/>
        <a:ea typeface="Helvetica Neue"/>
        <a:cs typeface="Helvetica Neue"/>
        <a:sym typeface="Helvetica Neue"/>
      </a:defRPr>
    </a:lvl3pPr>
    <a:lvl4pPr indent="685800" defTabSz="457200">
      <a:lnSpc>
        <a:spcPct val="117999"/>
      </a:lnSpc>
      <a:defRPr sz="1600">
        <a:latin typeface="Helvetica Neue"/>
        <a:ea typeface="Helvetica Neue"/>
        <a:cs typeface="Helvetica Neue"/>
        <a:sym typeface="Helvetica Neue"/>
      </a:defRPr>
    </a:lvl4pPr>
    <a:lvl5pPr indent="914400" defTabSz="457200">
      <a:lnSpc>
        <a:spcPct val="117999"/>
      </a:lnSpc>
      <a:defRPr sz="1600">
        <a:latin typeface="Helvetica Neue"/>
        <a:ea typeface="Helvetica Neue"/>
        <a:cs typeface="Helvetica Neue"/>
        <a:sym typeface="Helvetica Neue"/>
      </a:defRPr>
    </a:lvl5pPr>
    <a:lvl6pPr indent="1143000" defTabSz="457200">
      <a:lnSpc>
        <a:spcPct val="117999"/>
      </a:lnSpc>
      <a:defRPr sz="1600">
        <a:latin typeface="Helvetica Neue"/>
        <a:ea typeface="Helvetica Neue"/>
        <a:cs typeface="Helvetica Neue"/>
        <a:sym typeface="Helvetica Neue"/>
      </a:defRPr>
    </a:lvl6pPr>
    <a:lvl7pPr indent="1371600" defTabSz="457200">
      <a:lnSpc>
        <a:spcPct val="117999"/>
      </a:lnSpc>
      <a:defRPr sz="1600">
        <a:latin typeface="Helvetica Neue"/>
        <a:ea typeface="Helvetica Neue"/>
        <a:cs typeface="Helvetica Neue"/>
        <a:sym typeface="Helvetica Neue"/>
      </a:defRPr>
    </a:lvl7pPr>
    <a:lvl8pPr indent="1600200" defTabSz="457200">
      <a:lnSpc>
        <a:spcPct val="117999"/>
      </a:lnSpc>
      <a:defRPr sz="1600">
        <a:latin typeface="Helvetica Neue"/>
        <a:ea typeface="Helvetica Neue"/>
        <a:cs typeface="Helvetica Neue"/>
        <a:sym typeface="Helvetica Neue"/>
      </a:defRPr>
    </a:lvl8pPr>
    <a:lvl9pPr indent="1828800" defTabSz="457200">
      <a:lnSpc>
        <a:spcPct val="117999"/>
      </a:lnSpc>
      <a:defRPr sz="16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87973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54386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870301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607130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994515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96271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758276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853078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768177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786482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95415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459857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605598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926342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664873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608409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257867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477478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43250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264682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240901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017024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328288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095933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42704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11732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www.ibm.com/legal/copytrade.shtml"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www.ibm.com/legal/copytrade.shtml"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www.ibm.com/legal/copytrade.shtml"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www.ibm.com/legal/copytrade.shtml"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5" name="Shape 5"/>
          <p:cNvSpPr>
            <a:spLocks noGrp="1"/>
          </p:cNvSpPr>
          <p:nvPr>
            <p:ph type="title"/>
          </p:nvPr>
        </p:nvSpPr>
        <p:spPr>
          <a:xfrm>
            <a:off x="982265" y="1381422"/>
            <a:ext cx="8093870" cy="2553892"/>
          </a:xfrm>
          <a:prstGeom prst="rect">
            <a:avLst/>
          </a:prstGeom>
        </p:spPr>
        <p:txBody>
          <a:bodyPr anchor="b"/>
          <a:lstStyle/>
          <a:p>
            <a:pPr lvl="0">
              <a:defRPr sz="1800"/>
            </a:pPr>
            <a:r>
              <a:rPr sz="6200"/>
              <a:t>Title Text</a:t>
            </a:r>
          </a:p>
        </p:txBody>
      </p:sp>
      <p:sp>
        <p:nvSpPr>
          <p:cNvPr id="6" name="Shape 6"/>
          <p:cNvSpPr>
            <a:spLocks noGrp="1"/>
          </p:cNvSpPr>
          <p:nvPr>
            <p:ph type="body" idx="1"/>
          </p:nvPr>
        </p:nvSpPr>
        <p:spPr>
          <a:xfrm>
            <a:off x="982265" y="4004071"/>
            <a:ext cx="8093870" cy="874218"/>
          </a:xfrm>
          <a:prstGeom prst="rect">
            <a:avLst/>
          </a:prstGeom>
        </p:spPr>
        <p:txBody>
          <a:bodyPr anchor="t"/>
          <a:lstStyle>
            <a:lvl1pPr marL="0" indent="0" algn="ctr">
              <a:spcBef>
                <a:spcPts val="0"/>
              </a:spcBef>
              <a:buSzTx/>
              <a:buNone/>
              <a:defRPr sz="2400"/>
            </a:lvl1pPr>
            <a:lvl2pPr marL="0" indent="228600" algn="ctr">
              <a:spcBef>
                <a:spcPts val="0"/>
              </a:spcBef>
              <a:buSzTx/>
              <a:buNone/>
              <a:defRPr sz="2400"/>
            </a:lvl2pPr>
            <a:lvl3pPr marL="0" indent="457200" algn="ctr">
              <a:spcBef>
                <a:spcPts val="0"/>
              </a:spcBef>
              <a:buSzTx/>
              <a:buNone/>
              <a:defRPr sz="2400"/>
            </a:lvl3pPr>
            <a:lvl4pPr marL="0" indent="685800" algn="ctr">
              <a:spcBef>
                <a:spcPts val="0"/>
              </a:spcBef>
              <a:buSzTx/>
              <a:buNone/>
              <a:defRPr sz="2400"/>
            </a:lvl4pPr>
            <a:lvl5pPr marL="0" indent="914400" algn="ctr">
              <a:spcBef>
                <a:spcPts val="0"/>
              </a:spcBef>
              <a:buSzTx/>
              <a:buNone/>
              <a:defRPr sz="2400"/>
            </a:lvl5pPr>
          </a:lstStyle>
          <a:p>
            <a:pPr lvl="0">
              <a:defRPr sz="1800"/>
            </a:pPr>
            <a:r>
              <a:rPr sz="2400"/>
              <a:t>Body Level One</a:t>
            </a:r>
          </a:p>
          <a:p>
            <a:pPr lvl="1">
              <a:defRPr sz="1800"/>
            </a:pPr>
            <a:r>
              <a:rPr sz="2400"/>
              <a:t>Body Level Two</a:t>
            </a:r>
          </a:p>
          <a:p>
            <a:pPr lvl="2">
              <a:defRPr sz="1800"/>
            </a:pPr>
            <a:r>
              <a:rPr sz="2400"/>
              <a:t>Body Level Three</a:t>
            </a:r>
          </a:p>
          <a:p>
            <a:pPr lvl="3">
              <a:defRPr sz="1800"/>
            </a:pPr>
            <a:r>
              <a:rPr sz="2400"/>
              <a:t>Body Level Four</a:t>
            </a:r>
          </a:p>
          <a:p>
            <a:pPr lvl="4">
              <a:defRPr sz="1800"/>
            </a:pPr>
            <a:r>
              <a:rPr sz="2400"/>
              <a:t>Body Level Five</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Master 3">
    <p:spTree>
      <p:nvGrpSpPr>
        <p:cNvPr id="1" name=""/>
        <p:cNvGrpSpPr/>
        <p:nvPr/>
      </p:nvGrpSpPr>
      <p:grpSpPr>
        <a:xfrm>
          <a:off x="0" y="0"/>
          <a:ext cx="0" cy="0"/>
          <a:chOff x="0" y="0"/>
          <a:chExt cx="0" cy="0"/>
        </a:xfrm>
      </p:grpSpPr>
      <p:sp>
        <p:nvSpPr>
          <p:cNvPr id="33" name="Shape 33"/>
          <p:cNvSpPr/>
          <p:nvPr/>
        </p:nvSpPr>
        <p:spPr>
          <a:xfrm>
            <a:off x="233386" y="338499"/>
            <a:ext cx="1905125" cy="230982"/>
          </a:xfrm>
          <a:prstGeom prst="rect">
            <a:avLst/>
          </a:prstGeom>
          <a:ln w="3175">
            <a:miter lim="400000"/>
          </a:ln>
          <a:extLst>
            <a:ext uri="{C572A759-6A51-4108-AA02-DFA0A04FC94B}">
              <ma14:wrappingTextBoxFlag xmlns="" xmlns:ma14="http://schemas.microsoft.com/office/mac/drawingml/2011/main" val="1"/>
            </a:ext>
          </a:extLst>
        </p:spPr>
        <p:txBody>
          <a:bodyPr wrap="none" lIns="39290" tIns="39290" rIns="39290" bIns="39290" anchor="ctr">
            <a:spAutoFit/>
          </a:bodyPr>
          <a:lstStyle/>
          <a:p>
            <a:pPr lvl="0" algn="l">
              <a:defRPr sz="1800"/>
            </a:pPr>
            <a:r>
              <a:rPr sz="1000" dirty="0">
                <a:latin typeface="Helvetica"/>
                <a:ea typeface="Helvetica"/>
                <a:cs typeface="Helvetica"/>
                <a:sym typeface="Helvetica"/>
              </a:rPr>
              <a:t>IBM Cloud </a:t>
            </a:r>
            <a:r>
              <a:rPr sz="1000" b="1" dirty="0">
                <a:latin typeface="Helvetica"/>
                <a:ea typeface="Helvetica"/>
                <a:cs typeface="Helvetica"/>
                <a:sym typeface="Helvetica"/>
              </a:rPr>
              <a:t>Architecture Center</a:t>
            </a:r>
          </a:p>
        </p:txBody>
      </p:sp>
      <p:sp>
        <p:nvSpPr>
          <p:cNvPr id="34" name="Shape 34"/>
          <p:cNvSpPr/>
          <p:nvPr/>
        </p:nvSpPr>
        <p:spPr>
          <a:xfrm>
            <a:off x="233386" y="592784"/>
            <a:ext cx="1029710" cy="276804"/>
          </a:xfrm>
          <a:prstGeom prst="rect">
            <a:avLst/>
          </a:prstGeom>
          <a:ln w="3175">
            <a:miter lim="400000"/>
          </a:ln>
          <a:extLst>
            <a:ext uri="{C572A759-6A51-4108-AA02-DFA0A04FC94B}">
              <ma14:wrappingTextBoxFlag xmlns="" xmlns:ma14="http://schemas.microsoft.com/office/mac/drawingml/2011/main" val="1"/>
            </a:ext>
          </a:extLst>
        </p:spPr>
        <p:txBody>
          <a:bodyPr wrap="none" lIns="39290" tIns="39290" rIns="39290" bIns="39290" anchor="ctr">
            <a:spAutoFit/>
          </a:bodyPr>
          <a:lstStyle>
            <a:lvl1pPr algn="l">
              <a:defRPr sz="1400">
                <a:latin typeface="Helvetica Neue"/>
                <a:ea typeface="Helvetica Neue"/>
                <a:cs typeface="Helvetica Neue"/>
                <a:sym typeface="Helvetica Neue"/>
              </a:defRPr>
            </a:lvl1pPr>
          </a:lstStyle>
          <a:p>
            <a:pPr lvl="0">
              <a:defRPr sz="1800"/>
            </a:pPr>
            <a:r>
              <a:rPr sz="1400" dirty="0"/>
              <a:t>Icon Library</a:t>
            </a:r>
          </a:p>
        </p:txBody>
      </p:sp>
      <p:sp>
        <p:nvSpPr>
          <p:cNvPr id="35" name="Shape 35"/>
          <p:cNvSpPr/>
          <p:nvPr/>
        </p:nvSpPr>
        <p:spPr>
          <a:xfrm>
            <a:off x="8131212" y="7357870"/>
            <a:ext cx="1668925" cy="134438"/>
          </a:xfrm>
          <a:prstGeom prst="rect">
            <a:avLst/>
          </a:prstGeom>
          <a:ln w="3175">
            <a:miter lim="400000"/>
          </a:ln>
          <a:extLst>
            <a:ext uri="{C572A759-6A51-4108-AA02-DFA0A04FC94B}">
              <ma14:wrappingTextBoxFlag xmlns="" xmlns:ma14="http://schemas.microsoft.com/office/mac/drawingml/2011/main" val="1"/>
            </a:ext>
          </a:extLst>
        </p:spPr>
        <p:txBody>
          <a:bodyPr lIns="30388" tIns="30388" rIns="30388" bIns="30388" anchor="ctr">
            <a:spAutoFit/>
          </a:bodyPr>
          <a:lstStyle/>
          <a:p>
            <a:pPr lvl="0" algn="r">
              <a:defRPr sz="1800"/>
            </a:pPr>
            <a:r>
              <a:rPr sz="600" dirty="0">
                <a:latin typeface="HelvNeue Roman for IBM"/>
                <a:ea typeface="HelvNeue Roman for IBM"/>
                <a:cs typeface="HelvNeue Roman for IBM"/>
                <a:sym typeface="HelvNeue Roman for IBM"/>
              </a:rPr>
              <a:t>© </a:t>
            </a:r>
            <a:r>
              <a:rPr sz="600" dirty="0">
                <a:solidFill>
                  <a:srgbClr val="0000FF"/>
                </a:solidFill>
                <a:uFill>
                  <a:solidFill>
                    <a:srgbClr val="0000FF"/>
                  </a:solidFill>
                </a:uFill>
                <a:latin typeface="HelvNeue Roman for IBM"/>
                <a:ea typeface="HelvNeue Roman for IBM"/>
                <a:cs typeface="HelvNeue Roman for IBM"/>
                <a:sym typeface="HelvNeue Roman for IBM"/>
                <a:hlinkClick r:id="rId2"/>
              </a:rPr>
              <a:t>Copyright IBM Corporation 2016</a:t>
            </a:r>
          </a:p>
        </p:txBody>
      </p:sp>
      <p:sp>
        <p:nvSpPr>
          <p:cNvPr id="36" name="Shape 36"/>
          <p:cNvSpPr/>
          <p:nvPr/>
        </p:nvSpPr>
        <p:spPr>
          <a:xfrm>
            <a:off x="5029200" y="2065265"/>
            <a:ext cx="5029200" cy="5102987"/>
          </a:xfrm>
          <a:prstGeom prst="rect">
            <a:avLst/>
          </a:prstGeom>
          <a:solidFill>
            <a:srgbClr val="FF7D87">
              <a:alpha val="50000"/>
            </a:srgbClr>
          </a:solidFill>
          <a:ln w="3175">
            <a:miter lim="400000"/>
          </a:ln>
        </p:spPr>
        <p:txBody>
          <a:bodyPr lIns="0" tIns="0" rIns="0" bIns="0" anchor="ctr"/>
          <a:lstStyle/>
          <a:p>
            <a:pPr lvl="0">
              <a:defRPr sz="1800">
                <a:solidFill>
                  <a:srgbClr val="FFFFFF"/>
                </a:solidFill>
              </a:defRPr>
            </a:pPr>
            <a:endParaRPr dirty="0"/>
          </a:p>
        </p:txBody>
      </p:sp>
      <p:sp>
        <p:nvSpPr>
          <p:cNvPr id="37" name="Shape 37"/>
          <p:cNvSpPr/>
          <p:nvPr/>
        </p:nvSpPr>
        <p:spPr>
          <a:xfrm>
            <a:off x="-1" y="2065265"/>
            <a:ext cx="5029202" cy="5102987"/>
          </a:xfrm>
          <a:prstGeom prst="rect">
            <a:avLst/>
          </a:prstGeom>
          <a:solidFill>
            <a:srgbClr val="FFA573">
              <a:alpha val="50000"/>
            </a:srgbClr>
          </a:solidFill>
          <a:ln w="3175">
            <a:miter lim="400000"/>
          </a:ln>
        </p:spPr>
        <p:txBody>
          <a:bodyPr lIns="0" tIns="0" rIns="0" bIns="0" anchor="ctr"/>
          <a:lstStyle/>
          <a:p>
            <a:pPr lvl="0">
              <a:defRPr sz="1800">
                <a:solidFill>
                  <a:srgbClr val="FFFFFF"/>
                </a:solidFill>
              </a:defRPr>
            </a:pPr>
            <a:endParaRPr dirty="0"/>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Master 4">
    <p:spTree>
      <p:nvGrpSpPr>
        <p:cNvPr id="1" name=""/>
        <p:cNvGrpSpPr/>
        <p:nvPr/>
      </p:nvGrpSpPr>
      <p:grpSpPr>
        <a:xfrm>
          <a:off x="0" y="0"/>
          <a:ext cx="0" cy="0"/>
          <a:chOff x="0" y="0"/>
          <a:chExt cx="0" cy="0"/>
        </a:xfrm>
      </p:grpSpPr>
      <p:sp>
        <p:nvSpPr>
          <p:cNvPr id="39" name="Shape 39"/>
          <p:cNvSpPr/>
          <p:nvPr/>
        </p:nvSpPr>
        <p:spPr>
          <a:xfrm>
            <a:off x="233386" y="338499"/>
            <a:ext cx="1905125" cy="230982"/>
          </a:xfrm>
          <a:prstGeom prst="rect">
            <a:avLst/>
          </a:prstGeom>
          <a:ln w="3175">
            <a:miter lim="400000"/>
          </a:ln>
          <a:extLst>
            <a:ext uri="{C572A759-6A51-4108-AA02-DFA0A04FC94B}">
              <ma14:wrappingTextBoxFlag xmlns="" xmlns:ma14="http://schemas.microsoft.com/office/mac/drawingml/2011/main" val="1"/>
            </a:ext>
          </a:extLst>
        </p:spPr>
        <p:txBody>
          <a:bodyPr wrap="none" lIns="39290" tIns="39290" rIns="39290" bIns="39290" anchor="ctr">
            <a:spAutoFit/>
          </a:bodyPr>
          <a:lstStyle/>
          <a:p>
            <a:pPr lvl="0" algn="l">
              <a:defRPr sz="1800"/>
            </a:pPr>
            <a:r>
              <a:rPr sz="1000" dirty="0">
                <a:latin typeface="Helvetica"/>
                <a:ea typeface="Helvetica"/>
                <a:cs typeface="Helvetica"/>
                <a:sym typeface="Helvetica"/>
              </a:rPr>
              <a:t>IBM Cloud </a:t>
            </a:r>
            <a:r>
              <a:rPr sz="1000" b="1" dirty="0">
                <a:latin typeface="Helvetica"/>
                <a:ea typeface="Helvetica"/>
                <a:cs typeface="Helvetica"/>
                <a:sym typeface="Helvetica"/>
              </a:rPr>
              <a:t>Architecture Center</a:t>
            </a:r>
          </a:p>
        </p:txBody>
      </p:sp>
      <p:sp>
        <p:nvSpPr>
          <p:cNvPr id="40" name="Shape 40"/>
          <p:cNvSpPr/>
          <p:nvPr/>
        </p:nvSpPr>
        <p:spPr>
          <a:xfrm>
            <a:off x="233386" y="592784"/>
            <a:ext cx="1029710" cy="276804"/>
          </a:xfrm>
          <a:prstGeom prst="rect">
            <a:avLst/>
          </a:prstGeom>
          <a:ln w="3175">
            <a:miter lim="400000"/>
          </a:ln>
          <a:extLst>
            <a:ext uri="{C572A759-6A51-4108-AA02-DFA0A04FC94B}">
              <ma14:wrappingTextBoxFlag xmlns="" xmlns:ma14="http://schemas.microsoft.com/office/mac/drawingml/2011/main" val="1"/>
            </a:ext>
          </a:extLst>
        </p:spPr>
        <p:txBody>
          <a:bodyPr wrap="none" lIns="39290" tIns="39290" rIns="39290" bIns="39290" anchor="ctr">
            <a:spAutoFit/>
          </a:bodyPr>
          <a:lstStyle>
            <a:lvl1pPr algn="l">
              <a:defRPr sz="1400">
                <a:latin typeface="Helvetica Neue"/>
                <a:ea typeface="Helvetica Neue"/>
                <a:cs typeface="Helvetica Neue"/>
                <a:sym typeface="Helvetica Neue"/>
              </a:defRPr>
            </a:lvl1pPr>
          </a:lstStyle>
          <a:p>
            <a:pPr lvl="0">
              <a:defRPr sz="1800"/>
            </a:pPr>
            <a:r>
              <a:rPr sz="1400" dirty="0"/>
              <a:t>Icon Library</a:t>
            </a:r>
          </a:p>
        </p:txBody>
      </p:sp>
      <p:sp>
        <p:nvSpPr>
          <p:cNvPr id="41" name="Shape 41"/>
          <p:cNvSpPr/>
          <p:nvPr/>
        </p:nvSpPr>
        <p:spPr>
          <a:xfrm>
            <a:off x="8131212" y="7357870"/>
            <a:ext cx="1668925" cy="134438"/>
          </a:xfrm>
          <a:prstGeom prst="rect">
            <a:avLst/>
          </a:prstGeom>
          <a:ln w="3175">
            <a:miter lim="400000"/>
          </a:ln>
          <a:extLst>
            <a:ext uri="{C572A759-6A51-4108-AA02-DFA0A04FC94B}">
              <ma14:wrappingTextBoxFlag xmlns="" xmlns:ma14="http://schemas.microsoft.com/office/mac/drawingml/2011/main" val="1"/>
            </a:ext>
          </a:extLst>
        </p:spPr>
        <p:txBody>
          <a:bodyPr lIns="30388" tIns="30388" rIns="30388" bIns="30388" anchor="ctr">
            <a:spAutoFit/>
          </a:bodyPr>
          <a:lstStyle/>
          <a:p>
            <a:pPr lvl="0" algn="r">
              <a:defRPr sz="1800"/>
            </a:pPr>
            <a:r>
              <a:rPr sz="600" dirty="0">
                <a:latin typeface="HelvNeue Roman for IBM"/>
                <a:ea typeface="HelvNeue Roman for IBM"/>
                <a:cs typeface="HelvNeue Roman for IBM"/>
                <a:sym typeface="HelvNeue Roman for IBM"/>
              </a:rPr>
              <a:t>© </a:t>
            </a:r>
            <a:r>
              <a:rPr sz="600" dirty="0">
                <a:solidFill>
                  <a:srgbClr val="0000FF"/>
                </a:solidFill>
                <a:uFill>
                  <a:solidFill>
                    <a:srgbClr val="0000FF"/>
                  </a:solidFill>
                </a:uFill>
                <a:latin typeface="HelvNeue Roman for IBM"/>
                <a:ea typeface="HelvNeue Roman for IBM"/>
                <a:cs typeface="HelvNeue Roman for IBM"/>
                <a:sym typeface="HelvNeue Roman for IBM"/>
                <a:hlinkClick r:id="rId2"/>
              </a:rPr>
              <a:t>Copyright IBM Corporation 2016</a:t>
            </a:r>
          </a:p>
        </p:txBody>
      </p:sp>
      <p:sp>
        <p:nvSpPr>
          <p:cNvPr id="42" name="Shape 42"/>
          <p:cNvSpPr/>
          <p:nvPr/>
        </p:nvSpPr>
        <p:spPr>
          <a:xfrm>
            <a:off x="5029200" y="2065265"/>
            <a:ext cx="5029201" cy="5102987"/>
          </a:xfrm>
          <a:prstGeom prst="rect">
            <a:avLst/>
          </a:prstGeom>
          <a:solidFill>
            <a:srgbClr val="FF71D4">
              <a:alpha val="50000"/>
            </a:srgbClr>
          </a:solidFill>
          <a:ln w="3175">
            <a:miter lim="400000"/>
          </a:ln>
        </p:spPr>
        <p:txBody>
          <a:bodyPr lIns="0" tIns="0" rIns="0" bIns="0" anchor="ctr"/>
          <a:lstStyle/>
          <a:p>
            <a:pPr lvl="0">
              <a:defRPr sz="1800">
                <a:solidFill>
                  <a:srgbClr val="FFFFFF"/>
                </a:solidFill>
              </a:defRPr>
            </a:pPr>
            <a:endParaRPr dirty="0"/>
          </a:p>
        </p:txBody>
      </p:sp>
      <p:sp>
        <p:nvSpPr>
          <p:cNvPr id="43" name="Shape 43"/>
          <p:cNvSpPr/>
          <p:nvPr/>
        </p:nvSpPr>
        <p:spPr>
          <a:xfrm>
            <a:off x="-1" y="2065265"/>
            <a:ext cx="5029202" cy="5102987"/>
          </a:xfrm>
          <a:prstGeom prst="rect">
            <a:avLst/>
          </a:prstGeom>
          <a:solidFill>
            <a:srgbClr val="BA8FF7">
              <a:alpha val="50000"/>
            </a:srgbClr>
          </a:solidFill>
          <a:ln w="3175">
            <a:miter lim="400000"/>
          </a:ln>
        </p:spPr>
        <p:txBody>
          <a:bodyPr lIns="0" tIns="0" rIns="0" bIns="0" anchor="ctr"/>
          <a:lstStyle/>
          <a:p>
            <a:pPr lvl="0">
              <a:defRPr sz="1800">
                <a:solidFill>
                  <a:srgbClr val="FFFFFF"/>
                </a:solidFill>
              </a:defRPr>
            </a:pPr>
            <a:endParaRPr dirty="0"/>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Master 1">
    <p:spTree>
      <p:nvGrpSpPr>
        <p:cNvPr id="1" name=""/>
        <p:cNvGrpSpPr/>
        <p:nvPr/>
      </p:nvGrpSpPr>
      <p:grpSpPr>
        <a:xfrm>
          <a:off x="0" y="0"/>
          <a:ext cx="0" cy="0"/>
          <a:chOff x="0" y="0"/>
          <a:chExt cx="0" cy="0"/>
        </a:xfrm>
      </p:grpSpPr>
      <p:sp>
        <p:nvSpPr>
          <p:cNvPr id="46" name="Shape 46"/>
          <p:cNvSpPr/>
          <p:nvPr/>
        </p:nvSpPr>
        <p:spPr>
          <a:xfrm>
            <a:off x="8131212" y="7357870"/>
            <a:ext cx="1668925" cy="134438"/>
          </a:xfrm>
          <a:prstGeom prst="rect">
            <a:avLst/>
          </a:prstGeom>
          <a:ln w="3175">
            <a:miter lim="400000"/>
          </a:ln>
          <a:extLst>
            <a:ext uri="{C572A759-6A51-4108-AA02-DFA0A04FC94B}">
              <ma14:wrappingTextBoxFlag xmlns="" xmlns:ma14="http://schemas.microsoft.com/office/mac/drawingml/2011/main" val="1"/>
            </a:ext>
          </a:extLst>
        </p:spPr>
        <p:txBody>
          <a:bodyPr lIns="30388" tIns="30388" rIns="30388" bIns="30388" anchor="ctr">
            <a:spAutoFit/>
          </a:bodyPr>
          <a:lstStyle/>
          <a:p>
            <a:pPr lvl="0" algn="r">
              <a:defRPr sz="1800"/>
            </a:pPr>
            <a:r>
              <a:rPr sz="600" dirty="0">
                <a:latin typeface="HelvNeue Roman for IBM"/>
                <a:ea typeface="HelvNeue Roman for IBM"/>
                <a:cs typeface="HelvNeue Roman for IBM"/>
                <a:sym typeface="HelvNeue Roman for IBM"/>
              </a:rPr>
              <a:t>© </a:t>
            </a:r>
            <a:r>
              <a:rPr sz="600" dirty="0">
                <a:solidFill>
                  <a:srgbClr val="0000FF"/>
                </a:solidFill>
                <a:uFill>
                  <a:solidFill>
                    <a:srgbClr val="0000FF"/>
                  </a:solidFill>
                </a:uFill>
                <a:latin typeface="HelvNeue Roman for IBM"/>
                <a:ea typeface="HelvNeue Roman for IBM"/>
                <a:cs typeface="HelvNeue Roman for IBM"/>
                <a:sym typeface="HelvNeue Roman for IBM"/>
                <a:hlinkClick r:id="rId2"/>
              </a:rPr>
              <a:t>Copyright IBM Corporation 2016</a:t>
            </a:r>
          </a:p>
        </p:txBody>
      </p:sp>
      <p:sp>
        <p:nvSpPr>
          <p:cNvPr id="47" name="Shape 47"/>
          <p:cNvSpPr/>
          <p:nvPr/>
        </p:nvSpPr>
        <p:spPr>
          <a:xfrm>
            <a:off x="5029200" y="2065265"/>
            <a:ext cx="5098841" cy="5102987"/>
          </a:xfrm>
          <a:prstGeom prst="rect">
            <a:avLst/>
          </a:prstGeom>
          <a:solidFill>
            <a:srgbClr val="C8F08F">
              <a:alpha val="50000"/>
            </a:srgbClr>
          </a:solidFill>
          <a:ln w="3175">
            <a:miter lim="400000"/>
          </a:ln>
        </p:spPr>
        <p:txBody>
          <a:bodyPr lIns="0" tIns="0" rIns="0" bIns="0" anchor="ctr"/>
          <a:lstStyle/>
          <a:p>
            <a:pPr lvl="0">
              <a:defRPr sz="1800">
                <a:solidFill>
                  <a:srgbClr val="FFFFFF"/>
                </a:solidFill>
              </a:defRPr>
            </a:pPr>
            <a:endParaRPr dirty="0"/>
          </a:p>
        </p:txBody>
      </p:sp>
      <p:sp>
        <p:nvSpPr>
          <p:cNvPr id="48" name="Shape 48"/>
          <p:cNvSpPr/>
          <p:nvPr/>
        </p:nvSpPr>
        <p:spPr>
          <a:xfrm>
            <a:off x="-1" y="2065265"/>
            <a:ext cx="5029215" cy="5102987"/>
          </a:xfrm>
          <a:prstGeom prst="rect">
            <a:avLst/>
          </a:prstGeom>
          <a:solidFill>
            <a:srgbClr val="FDE876">
              <a:alpha val="50000"/>
            </a:srgbClr>
          </a:solidFill>
          <a:ln w="3175">
            <a:miter lim="400000"/>
          </a:ln>
        </p:spPr>
        <p:txBody>
          <a:bodyPr lIns="0" tIns="0" rIns="0" bIns="0" anchor="ctr"/>
          <a:lstStyle/>
          <a:p>
            <a:pPr lvl="0">
              <a:defRPr sz="1800">
                <a:solidFill>
                  <a:srgbClr val="FFFFFF"/>
                </a:solidFill>
              </a:defRPr>
            </a:pPr>
            <a:endParaRPr dirty="0"/>
          </a:p>
        </p:txBody>
      </p:sp>
      <p:sp>
        <p:nvSpPr>
          <p:cNvPr id="49" name="Shape 49"/>
          <p:cNvSpPr/>
          <p:nvPr/>
        </p:nvSpPr>
        <p:spPr>
          <a:xfrm>
            <a:off x="233386" y="338499"/>
            <a:ext cx="1905125" cy="230982"/>
          </a:xfrm>
          <a:prstGeom prst="rect">
            <a:avLst/>
          </a:prstGeom>
          <a:ln w="3175">
            <a:miter lim="400000"/>
          </a:ln>
          <a:extLst>
            <a:ext uri="{C572A759-6A51-4108-AA02-DFA0A04FC94B}">
              <ma14:wrappingTextBoxFlag xmlns="" xmlns:ma14="http://schemas.microsoft.com/office/mac/drawingml/2011/main" val="1"/>
            </a:ext>
          </a:extLst>
        </p:spPr>
        <p:txBody>
          <a:bodyPr wrap="none" lIns="39290" tIns="39290" rIns="39290" bIns="39290" anchor="ctr">
            <a:spAutoFit/>
          </a:bodyPr>
          <a:lstStyle/>
          <a:p>
            <a:pPr lvl="0" algn="l">
              <a:defRPr sz="1800"/>
            </a:pPr>
            <a:r>
              <a:rPr sz="1000" dirty="0">
                <a:latin typeface="Helvetica"/>
                <a:ea typeface="Helvetica"/>
                <a:cs typeface="Helvetica"/>
                <a:sym typeface="Helvetica"/>
              </a:rPr>
              <a:t>IBM Cloud </a:t>
            </a:r>
            <a:r>
              <a:rPr sz="1000" b="1" dirty="0">
                <a:latin typeface="Helvetica"/>
                <a:ea typeface="Helvetica"/>
                <a:cs typeface="Helvetica"/>
                <a:sym typeface="Helvetica"/>
              </a:rPr>
              <a:t>Architecture Center</a:t>
            </a:r>
          </a:p>
        </p:txBody>
      </p:sp>
      <p:sp>
        <p:nvSpPr>
          <p:cNvPr id="50" name="Shape 50"/>
          <p:cNvSpPr/>
          <p:nvPr/>
        </p:nvSpPr>
        <p:spPr>
          <a:xfrm>
            <a:off x="233386" y="592784"/>
            <a:ext cx="1029710" cy="276804"/>
          </a:xfrm>
          <a:prstGeom prst="rect">
            <a:avLst/>
          </a:prstGeom>
          <a:ln w="3175">
            <a:miter lim="400000"/>
          </a:ln>
          <a:extLst>
            <a:ext uri="{C572A759-6A51-4108-AA02-DFA0A04FC94B}">
              <ma14:wrappingTextBoxFlag xmlns="" xmlns:ma14="http://schemas.microsoft.com/office/mac/drawingml/2011/main" val="1"/>
            </a:ext>
          </a:extLst>
        </p:spPr>
        <p:txBody>
          <a:bodyPr wrap="none" lIns="39290" tIns="39290" rIns="39290" bIns="39290" anchor="ctr">
            <a:spAutoFit/>
          </a:bodyPr>
          <a:lstStyle>
            <a:lvl1pPr algn="l">
              <a:defRPr sz="1400">
                <a:latin typeface="Helvetica Neue"/>
                <a:ea typeface="Helvetica Neue"/>
                <a:cs typeface="Helvetica Neue"/>
                <a:sym typeface="Helvetica Neue"/>
              </a:defRPr>
            </a:lvl1pPr>
          </a:lstStyle>
          <a:p>
            <a:pPr lvl="0">
              <a:defRPr sz="1800"/>
            </a:pPr>
            <a:r>
              <a:rPr sz="1400" dirty="0"/>
              <a:t>Icon Library</a:t>
            </a: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Master 5">
    <p:spTree>
      <p:nvGrpSpPr>
        <p:cNvPr id="1" name=""/>
        <p:cNvGrpSpPr/>
        <p:nvPr/>
      </p:nvGrpSpPr>
      <p:grpSpPr>
        <a:xfrm>
          <a:off x="0" y="0"/>
          <a:ext cx="0" cy="0"/>
          <a:chOff x="0" y="0"/>
          <a:chExt cx="0" cy="0"/>
        </a:xfrm>
      </p:grpSpPr>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8" name="Shape 8"/>
          <p:cNvSpPr>
            <a:spLocks noGrp="1"/>
          </p:cNvSpPr>
          <p:nvPr>
            <p:ph type="title"/>
          </p:nvPr>
        </p:nvSpPr>
        <p:spPr>
          <a:xfrm>
            <a:off x="982265" y="5310485"/>
            <a:ext cx="8093870" cy="1100138"/>
          </a:xfrm>
          <a:prstGeom prst="rect">
            <a:avLst/>
          </a:prstGeom>
        </p:spPr>
        <p:txBody>
          <a:bodyPr anchor="b"/>
          <a:lstStyle/>
          <a:p>
            <a:pPr lvl="0">
              <a:defRPr sz="1800"/>
            </a:pPr>
            <a:r>
              <a:rPr sz="6200"/>
              <a:t>Title Text</a:t>
            </a:r>
          </a:p>
        </p:txBody>
      </p:sp>
      <p:sp>
        <p:nvSpPr>
          <p:cNvPr id="9" name="Shape 9"/>
          <p:cNvSpPr>
            <a:spLocks noGrp="1"/>
          </p:cNvSpPr>
          <p:nvPr>
            <p:ph type="body" idx="1"/>
          </p:nvPr>
        </p:nvSpPr>
        <p:spPr>
          <a:xfrm>
            <a:off x="982265" y="6449913"/>
            <a:ext cx="8093870" cy="874217"/>
          </a:xfrm>
          <a:prstGeom prst="rect">
            <a:avLst/>
          </a:prstGeom>
        </p:spPr>
        <p:txBody>
          <a:bodyPr anchor="t"/>
          <a:lstStyle>
            <a:lvl1pPr marL="0" indent="0" algn="ctr">
              <a:spcBef>
                <a:spcPts val="0"/>
              </a:spcBef>
              <a:buSzTx/>
              <a:buNone/>
              <a:defRPr sz="2400"/>
            </a:lvl1pPr>
            <a:lvl2pPr marL="0" indent="228600" algn="ctr">
              <a:spcBef>
                <a:spcPts val="0"/>
              </a:spcBef>
              <a:buSzTx/>
              <a:buNone/>
              <a:defRPr sz="2400"/>
            </a:lvl2pPr>
            <a:lvl3pPr marL="0" indent="457200" algn="ctr">
              <a:spcBef>
                <a:spcPts val="0"/>
              </a:spcBef>
              <a:buSzTx/>
              <a:buNone/>
              <a:defRPr sz="2400"/>
            </a:lvl3pPr>
            <a:lvl4pPr marL="0" indent="685800" algn="ctr">
              <a:spcBef>
                <a:spcPts val="0"/>
              </a:spcBef>
              <a:buSzTx/>
              <a:buNone/>
              <a:defRPr sz="2400"/>
            </a:lvl4pPr>
            <a:lvl5pPr marL="0" indent="914400" algn="ctr">
              <a:spcBef>
                <a:spcPts val="0"/>
              </a:spcBef>
              <a:buSzTx/>
              <a:buNone/>
              <a:defRPr sz="2400"/>
            </a:lvl5pPr>
          </a:lstStyle>
          <a:p>
            <a:pPr lvl="0">
              <a:defRPr sz="1800"/>
            </a:pPr>
            <a:r>
              <a:rPr sz="2400"/>
              <a:t>Body Level One</a:t>
            </a:r>
          </a:p>
          <a:p>
            <a:pPr lvl="1">
              <a:defRPr sz="1800"/>
            </a:pPr>
            <a:r>
              <a:rPr sz="2400"/>
              <a:t>Body Level Two</a:t>
            </a:r>
          </a:p>
          <a:p>
            <a:pPr lvl="2">
              <a:defRPr sz="1800"/>
            </a:pPr>
            <a:r>
              <a:rPr sz="2400"/>
              <a:t>Body Level Three</a:t>
            </a:r>
          </a:p>
          <a:p>
            <a:pPr lvl="3">
              <a:defRPr sz="1800"/>
            </a:pPr>
            <a:r>
              <a:rPr sz="2400"/>
              <a:t>Body Level Four</a:t>
            </a:r>
          </a:p>
          <a:p>
            <a:pPr lvl="4">
              <a:defRPr sz="1800"/>
            </a:pPr>
            <a:r>
              <a:rPr sz="2400"/>
              <a:t>Body Level Five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1" name="Shape 11"/>
          <p:cNvSpPr>
            <a:spLocks noGrp="1"/>
          </p:cNvSpPr>
          <p:nvPr>
            <p:ph type="title"/>
          </p:nvPr>
        </p:nvSpPr>
        <p:spPr>
          <a:xfrm>
            <a:off x="982265" y="2609254"/>
            <a:ext cx="8093870" cy="2553892"/>
          </a:xfrm>
          <a:prstGeom prst="rect">
            <a:avLst/>
          </a:prstGeom>
        </p:spPr>
        <p:txBody>
          <a:bodyPr/>
          <a:lstStyle/>
          <a:p>
            <a:pPr lvl="0">
              <a:defRPr sz="1800"/>
            </a:pPr>
            <a:r>
              <a:rPr sz="6200"/>
              <a:t>Title Text</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13" name="Shape 13"/>
          <p:cNvSpPr>
            <a:spLocks noGrp="1"/>
          </p:cNvSpPr>
          <p:nvPr>
            <p:ph type="title"/>
          </p:nvPr>
        </p:nvSpPr>
        <p:spPr>
          <a:xfrm>
            <a:off x="736699" y="605432"/>
            <a:ext cx="4125516" cy="3084315"/>
          </a:xfrm>
          <a:prstGeom prst="rect">
            <a:avLst/>
          </a:prstGeom>
        </p:spPr>
        <p:txBody>
          <a:bodyPr anchor="b"/>
          <a:lstStyle>
            <a:lvl1pPr>
              <a:defRPr sz="4600"/>
            </a:lvl1pPr>
          </a:lstStyle>
          <a:p>
            <a:pPr lvl="0">
              <a:defRPr sz="1800"/>
            </a:pPr>
            <a:r>
              <a:rPr sz="4600"/>
              <a:t>Title Text</a:t>
            </a:r>
          </a:p>
        </p:txBody>
      </p:sp>
      <p:sp>
        <p:nvSpPr>
          <p:cNvPr id="14" name="Shape 14"/>
          <p:cNvSpPr>
            <a:spLocks noGrp="1"/>
          </p:cNvSpPr>
          <p:nvPr>
            <p:ph type="body" idx="1"/>
          </p:nvPr>
        </p:nvSpPr>
        <p:spPr>
          <a:xfrm>
            <a:off x="736699" y="3797796"/>
            <a:ext cx="4125516" cy="3172719"/>
          </a:xfrm>
          <a:prstGeom prst="rect">
            <a:avLst/>
          </a:prstGeom>
        </p:spPr>
        <p:txBody>
          <a:bodyPr anchor="t"/>
          <a:lstStyle>
            <a:lvl1pPr marL="0" indent="0" algn="ctr">
              <a:spcBef>
                <a:spcPts val="0"/>
              </a:spcBef>
              <a:buSzTx/>
              <a:buNone/>
              <a:defRPr sz="2400"/>
            </a:lvl1pPr>
            <a:lvl2pPr marL="0" indent="228600" algn="ctr">
              <a:spcBef>
                <a:spcPts val="0"/>
              </a:spcBef>
              <a:buSzTx/>
              <a:buNone/>
              <a:defRPr sz="2400"/>
            </a:lvl2pPr>
            <a:lvl3pPr marL="0" indent="457200" algn="ctr">
              <a:spcBef>
                <a:spcPts val="0"/>
              </a:spcBef>
              <a:buSzTx/>
              <a:buNone/>
              <a:defRPr sz="2400"/>
            </a:lvl3pPr>
            <a:lvl4pPr marL="0" indent="685800" algn="ctr">
              <a:spcBef>
                <a:spcPts val="0"/>
              </a:spcBef>
              <a:buSzTx/>
              <a:buNone/>
              <a:defRPr sz="2400"/>
            </a:lvl4pPr>
            <a:lvl5pPr marL="0" indent="914400" algn="ctr">
              <a:spcBef>
                <a:spcPts val="0"/>
              </a:spcBef>
              <a:buSzTx/>
              <a:buNone/>
              <a:defRPr sz="2400"/>
            </a:lvl5pPr>
          </a:lstStyle>
          <a:p>
            <a:pPr lvl="0">
              <a:defRPr sz="1800"/>
            </a:pPr>
            <a:r>
              <a:rPr sz="2400"/>
              <a:t>Body Level One</a:t>
            </a:r>
          </a:p>
          <a:p>
            <a:pPr lvl="1">
              <a:defRPr sz="1800"/>
            </a:pPr>
            <a:r>
              <a:rPr sz="2400"/>
              <a:t>Body Level Two</a:t>
            </a:r>
          </a:p>
          <a:p>
            <a:pPr lvl="2">
              <a:defRPr sz="1800"/>
            </a:pPr>
            <a:r>
              <a:rPr sz="2400"/>
              <a:t>Body Level Three</a:t>
            </a:r>
          </a:p>
          <a:p>
            <a:pPr lvl="3">
              <a:defRPr sz="1800"/>
            </a:pPr>
            <a:r>
              <a:rPr sz="2400"/>
              <a:t>Body Level Four</a:t>
            </a:r>
          </a:p>
          <a:p>
            <a:pPr lvl="4">
              <a:defRPr sz="1800"/>
            </a:pPr>
            <a:r>
              <a:rPr sz="2400"/>
              <a:t>Body Level Five</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6" name="Shape 16"/>
          <p:cNvSpPr>
            <a:spLocks noGrp="1"/>
          </p:cNvSpPr>
          <p:nvPr>
            <p:ph type="title"/>
          </p:nvPr>
        </p:nvSpPr>
        <p:spPr>
          <a:prstGeom prst="rect">
            <a:avLst/>
          </a:prstGeom>
        </p:spPr>
        <p:txBody>
          <a:bodyPr/>
          <a:lstStyle/>
          <a:p>
            <a:pPr lvl="0">
              <a:defRPr sz="1800"/>
            </a:pPr>
            <a:r>
              <a:rPr sz="6200"/>
              <a:t>Title Text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8" name="Shape 18"/>
          <p:cNvSpPr>
            <a:spLocks noGrp="1"/>
          </p:cNvSpPr>
          <p:nvPr>
            <p:ph type="title"/>
          </p:nvPr>
        </p:nvSpPr>
        <p:spPr>
          <a:prstGeom prst="rect">
            <a:avLst/>
          </a:prstGeom>
        </p:spPr>
        <p:txBody>
          <a:bodyPr/>
          <a:lstStyle/>
          <a:p>
            <a:pPr lvl="0">
              <a:defRPr sz="1800"/>
            </a:pPr>
            <a:r>
              <a:rPr sz="6200"/>
              <a:t>Title Text</a:t>
            </a:r>
          </a:p>
        </p:txBody>
      </p:sp>
      <p:sp>
        <p:nvSpPr>
          <p:cNvPr id="19" name="Shape 19"/>
          <p:cNvSpPr>
            <a:spLocks noGrp="1"/>
          </p:cNvSpPr>
          <p:nvPr>
            <p:ph type="body" idx="1"/>
          </p:nvPr>
        </p:nvSpPr>
        <p:spPr>
          <a:prstGeom prst="rect">
            <a:avLst/>
          </a:prstGeom>
        </p:spPr>
        <p:txBody>
          <a:bodyPr/>
          <a:lstStyle/>
          <a:p>
            <a:pPr lvl="0">
              <a:defRPr sz="1800"/>
            </a:pPr>
            <a:r>
              <a:rPr sz="2800"/>
              <a:t>Body Level One</a:t>
            </a:r>
          </a:p>
          <a:p>
            <a:pPr lvl="1">
              <a:defRPr sz="1800"/>
            </a:pPr>
            <a:r>
              <a:rPr sz="2800"/>
              <a:t>Body Level Two</a:t>
            </a:r>
          </a:p>
          <a:p>
            <a:pPr lvl="2">
              <a:defRPr sz="1800"/>
            </a:pPr>
            <a:r>
              <a:rPr sz="2800"/>
              <a:t>Body Level Three</a:t>
            </a:r>
          </a:p>
          <a:p>
            <a:pPr lvl="3">
              <a:defRPr sz="1800"/>
            </a:pPr>
            <a:r>
              <a:rPr sz="2800"/>
              <a:t>Body Level Four</a:t>
            </a:r>
          </a:p>
          <a:p>
            <a:pPr lvl="4">
              <a:defRPr sz="1800"/>
            </a:pPr>
            <a:r>
              <a:rPr sz="2800"/>
              <a:t>Body Level Five</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1" name="Shape 21"/>
          <p:cNvSpPr>
            <a:spLocks noGrp="1"/>
          </p:cNvSpPr>
          <p:nvPr>
            <p:ph type="title"/>
          </p:nvPr>
        </p:nvSpPr>
        <p:spPr>
          <a:prstGeom prst="rect">
            <a:avLst/>
          </a:prstGeom>
        </p:spPr>
        <p:txBody>
          <a:bodyPr/>
          <a:lstStyle/>
          <a:p>
            <a:pPr lvl="0">
              <a:defRPr sz="1800"/>
            </a:pPr>
            <a:r>
              <a:rPr sz="6200"/>
              <a:t>Title Text</a:t>
            </a:r>
          </a:p>
        </p:txBody>
      </p:sp>
      <p:sp>
        <p:nvSpPr>
          <p:cNvPr id="22" name="Shape 22"/>
          <p:cNvSpPr>
            <a:spLocks noGrp="1"/>
          </p:cNvSpPr>
          <p:nvPr>
            <p:ph type="body" idx="1"/>
          </p:nvPr>
        </p:nvSpPr>
        <p:spPr>
          <a:xfrm>
            <a:off x="736699" y="2127944"/>
            <a:ext cx="4125516" cy="4862216"/>
          </a:xfrm>
          <a:prstGeom prst="rect">
            <a:avLst/>
          </a:prstGeom>
        </p:spPr>
        <p:txBody>
          <a:bodyPr/>
          <a:lstStyle>
            <a:lvl1pPr marL="269421" indent="-269421">
              <a:spcBef>
                <a:spcPts val="3200"/>
              </a:spcBef>
              <a:defRPr sz="2200"/>
            </a:lvl1pPr>
            <a:lvl2pPr marL="612321" indent="-269421">
              <a:spcBef>
                <a:spcPts val="3200"/>
              </a:spcBef>
              <a:defRPr sz="2200"/>
            </a:lvl2pPr>
            <a:lvl3pPr marL="955221" indent="-269421">
              <a:spcBef>
                <a:spcPts val="3200"/>
              </a:spcBef>
              <a:defRPr sz="2200"/>
            </a:lvl3pPr>
            <a:lvl4pPr marL="1298121" indent="-269421">
              <a:spcBef>
                <a:spcPts val="3200"/>
              </a:spcBef>
              <a:defRPr sz="2200"/>
            </a:lvl4pPr>
            <a:lvl5pPr marL="1641021" indent="-269421">
              <a:spcBef>
                <a:spcPts val="3200"/>
              </a:spcBef>
              <a:defRPr sz="2200"/>
            </a:lvl5pPr>
          </a:lstStyle>
          <a:p>
            <a:pPr lvl="0">
              <a:defRPr sz="1800"/>
            </a:pPr>
            <a:r>
              <a:rPr sz="2200"/>
              <a:t>Body Level One</a:t>
            </a:r>
          </a:p>
          <a:p>
            <a:pPr lvl="1">
              <a:defRPr sz="1800"/>
            </a:pPr>
            <a:r>
              <a:rPr sz="2200"/>
              <a:t>Body Level Two</a:t>
            </a:r>
          </a:p>
          <a:p>
            <a:pPr lvl="2">
              <a:defRPr sz="1800"/>
            </a:pPr>
            <a:r>
              <a:rPr sz="2200"/>
              <a:t>Body Level Three</a:t>
            </a:r>
          </a:p>
          <a:p>
            <a:pPr lvl="3">
              <a:defRPr sz="1800"/>
            </a:pPr>
            <a:r>
              <a:rPr sz="2200"/>
              <a:t>Body Level Four</a:t>
            </a:r>
          </a:p>
          <a:p>
            <a:pPr lvl="4">
              <a:defRPr sz="1800"/>
            </a:pPr>
            <a:r>
              <a:rPr sz="2200"/>
              <a:t>Body Level Five</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Master 2">
    <p:spTree>
      <p:nvGrpSpPr>
        <p:cNvPr id="1" name=""/>
        <p:cNvGrpSpPr/>
        <p:nvPr/>
      </p:nvGrpSpPr>
      <p:grpSpPr>
        <a:xfrm>
          <a:off x="0" y="0"/>
          <a:ext cx="0" cy="0"/>
          <a:chOff x="0" y="0"/>
          <a:chExt cx="0" cy="0"/>
        </a:xfrm>
      </p:grpSpPr>
      <p:sp>
        <p:nvSpPr>
          <p:cNvPr id="27" name="Shape 27"/>
          <p:cNvSpPr/>
          <p:nvPr/>
        </p:nvSpPr>
        <p:spPr>
          <a:xfrm>
            <a:off x="5029200" y="2065265"/>
            <a:ext cx="5098841" cy="5102987"/>
          </a:xfrm>
          <a:prstGeom prst="rect">
            <a:avLst/>
          </a:prstGeom>
          <a:solidFill>
            <a:srgbClr val="6EEDD8">
              <a:alpha val="50000"/>
            </a:srgbClr>
          </a:solidFill>
          <a:ln w="3175">
            <a:miter lim="400000"/>
          </a:ln>
        </p:spPr>
        <p:txBody>
          <a:bodyPr lIns="0" tIns="0" rIns="0" bIns="0" anchor="ctr"/>
          <a:lstStyle/>
          <a:p>
            <a:pPr lvl="0">
              <a:defRPr sz="1800">
                <a:solidFill>
                  <a:srgbClr val="FFFFFF"/>
                </a:solidFill>
              </a:defRPr>
            </a:pPr>
            <a:endParaRPr dirty="0"/>
          </a:p>
        </p:txBody>
      </p:sp>
      <p:sp>
        <p:nvSpPr>
          <p:cNvPr id="28" name="Shape 28"/>
          <p:cNvSpPr/>
          <p:nvPr/>
        </p:nvSpPr>
        <p:spPr>
          <a:xfrm>
            <a:off x="-1" y="2065265"/>
            <a:ext cx="5029215" cy="5102987"/>
          </a:xfrm>
          <a:prstGeom prst="rect">
            <a:avLst/>
          </a:prstGeom>
          <a:solidFill>
            <a:srgbClr val="5596E6">
              <a:alpha val="50000"/>
            </a:srgbClr>
          </a:solidFill>
          <a:ln w="3175">
            <a:miter lim="400000"/>
          </a:ln>
        </p:spPr>
        <p:txBody>
          <a:bodyPr lIns="0" tIns="0" rIns="0" bIns="0" anchor="ctr"/>
          <a:lstStyle/>
          <a:p>
            <a:pPr lvl="0">
              <a:defRPr sz="1800">
                <a:solidFill>
                  <a:srgbClr val="FFFFFF"/>
                </a:solidFill>
              </a:defRPr>
            </a:pPr>
            <a:endParaRPr dirty="0"/>
          </a:p>
        </p:txBody>
      </p:sp>
      <p:sp>
        <p:nvSpPr>
          <p:cNvPr id="29" name="Shape 29"/>
          <p:cNvSpPr/>
          <p:nvPr/>
        </p:nvSpPr>
        <p:spPr>
          <a:xfrm>
            <a:off x="233386" y="338499"/>
            <a:ext cx="1905125" cy="230982"/>
          </a:xfrm>
          <a:prstGeom prst="rect">
            <a:avLst/>
          </a:prstGeom>
          <a:ln w="3175">
            <a:miter lim="400000"/>
          </a:ln>
          <a:extLst>
            <a:ext uri="{C572A759-6A51-4108-AA02-DFA0A04FC94B}">
              <ma14:wrappingTextBoxFlag xmlns="" xmlns:ma14="http://schemas.microsoft.com/office/mac/drawingml/2011/main" val="1"/>
            </a:ext>
          </a:extLst>
        </p:spPr>
        <p:txBody>
          <a:bodyPr wrap="none" lIns="39290" tIns="39290" rIns="39290" bIns="39290" anchor="ctr">
            <a:spAutoFit/>
          </a:bodyPr>
          <a:lstStyle/>
          <a:p>
            <a:pPr lvl="0" algn="l">
              <a:defRPr sz="1800"/>
            </a:pPr>
            <a:r>
              <a:rPr sz="1000" dirty="0">
                <a:latin typeface="Helvetica"/>
                <a:ea typeface="Helvetica"/>
                <a:cs typeface="Helvetica"/>
                <a:sym typeface="Helvetica"/>
              </a:rPr>
              <a:t>IBM Cloud </a:t>
            </a:r>
            <a:r>
              <a:rPr sz="1000" b="1" dirty="0">
                <a:latin typeface="Helvetica"/>
                <a:ea typeface="Helvetica"/>
                <a:cs typeface="Helvetica"/>
                <a:sym typeface="Helvetica"/>
              </a:rPr>
              <a:t>Architecture Center</a:t>
            </a:r>
          </a:p>
        </p:txBody>
      </p:sp>
      <p:sp>
        <p:nvSpPr>
          <p:cNvPr id="30" name="Shape 30"/>
          <p:cNvSpPr/>
          <p:nvPr/>
        </p:nvSpPr>
        <p:spPr>
          <a:xfrm>
            <a:off x="233386" y="592784"/>
            <a:ext cx="1029710" cy="276804"/>
          </a:xfrm>
          <a:prstGeom prst="rect">
            <a:avLst/>
          </a:prstGeom>
          <a:ln w="3175">
            <a:miter lim="400000"/>
          </a:ln>
          <a:extLst>
            <a:ext uri="{C572A759-6A51-4108-AA02-DFA0A04FC94B}">
              <ma14:wrappingTextBoxFlag xmlns="" xmlns:ma14="http://schemas.microsoft.com/office/mac/drawingml/2011/main" val="1"/>
            </a:ext>
          </a:extLst>
        </p:spPr>
        <p:txBody>
          <a:bodyPr wrap="none" lIns="39290" tIns="39290" rIns="39290" bIns="39290" anchor="ctr">
            <a:spAutoFit/>
          </a:bodyPr>
          <a:lstStyle>
            <a:lvl1pPr algn="l">
              <a:defRPr sz="1400">
                <a:latin typeface="Helvetica Neue"/>
                <a:ea typeface="Helvetica Neue"/>
                <a:cs typeface="Helvetica Neue"/>
                <a:sym typeface="Helvetica Neue"/>
              </a:defRPr>
            </a:lvl1pPr>
          </a:lstStyle>
          <a:p>
            <a:pPr lvl="0">
              <a:defRPr sz="1800"/>
            </a:pPr>
            <a:r>
              <a:rPr sz="1400" dirty="0"/>
              <a:t>Icon Library</a:t>
            </a:r>
          </a:p>
        </p:txBody>
      </p:sp>
      <p:sp>
        <p:nvSpPr>
          <p:cNvPr id="31" name="Shape 31"/>
          <p:cNvSpPr/>
          <p:nvPr/>
        </p:nvSpPr>
        <p:spPr>
          <a:xfrm>
            <a:off x="8131212" y="7357870"/>
            <a:ext cx="1668925" cy="134438"/>
          </a:xfrm>
          <a:prstGeom prst="rect">
            <a:avLst/>
          </a:prstGeom>
          <a:ln w="3175">
            <a:miter lim="400000"/>
          </a:ln>
          <a:extLst>
            <a:ext uri="{C572A759-6A51-4108-AA02-DFA0A04FC94B}">
              <ma14:wrappingTextBoxFlag xmlns="" xmlns:ma14="http://schemas.microsoft.com/office/mac/drawingml/2011/main" val="1"/>
            </a:ext>
          </a:extLst>
        </p:spPr>
        <p:txBody>
          <a:bodyPr lIns="30388" tIns="30388" rIns="30388" bIns="30388" anchor="ctr">
            <a:spAutoFit/>
          </a:bodyPr>
          <a:lstStyle/>
          <a:p>
            <a:pPr lvl="0" algn="r">
              <a:defRPr sz="1800"/>
            </a:pPr>
            <a:r>
              <a:rPr sz="600" dirty="0">
                <a:latin typeface="HelvNeue Roman for IBM"/>
                <a:ea typeface="HelvNeue Roman for IBM"/>
                <a:cs typeface="HelvNeue Roman for IBM"/>
                <a:sym typeface="HelvNeue Roman for IBM"/>
              </a:rPr>
              <a:t>© </a:t>
            </a:r>
            <a:r>
              <a:rPr sz="600" dirty="0">
                <a:solidFill>
                  <a:srgbClr val="0000FF"/>
                </a:solidFill>
                <a:uFill>
                  <a:solidFill>
                    <a:srgbClr val="0000FF"/>
                  </a:solidFill>
                </a:uFill>
                <a:latin typeface="HelvNeue Roman for IBM"/>
                <a:ea typeface="HelvNeue Roman for IBM"/>
                <a:cs typeface="HelvNeue Roman for IBM"/>
                <a:sym typeface="HelvNeue Roman for IBM"/>
                <a:hlinkClick r:id="rId2"/>
              </a:rPr>
              <a:t>Copyright IBM Corporation 2016</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736699" y="458092"/>
            <a:ext cx="8585002" cy="1669853"/>
          </a:xfrm>
          <a:prstGeom prst="rect">
            <a:avLst/>
          </a:prstGeom>
          <a:ln w="3175">
            <a:miter lim="400000"/>
          </a:ln>
          <a:extLst>
            <a:ext uri="{C572A759-6A51-4108-AA02-DFA0A04FC94B}">
              <ma14:wrappingTextBoxFlag xmlns="" xmlns:ma14="http://schemas.microsoft.com/office/mac/drawingml/2011/main" val="1"/>
            </a:ext>
          </a:extLst>
        </p:spPr>
        <p:txBody>
          <a:bodyPr lIns="0" tIns="0" rIns="0" bIns="0" anchor="ctr">
            <a:normAutofit/>
          </a:bodyPr>
          <a:lstStyle/>
          <a:p>
            <a:pPr lvl="0">
              <a:defRPr sz="1800"/>
            </a:pPr>
            <a:r>
              <a:rPr sz="6200"/>
              <a:t>Title Text</a:t>
            </a:r>
          </a:p>
        </p:txBody>
      </p:sp>
      <p:sp>
        <p:nvSpPr>
          <p:cNvPr id="3" name="Shape 3"/>
          <p:cNvSpPr>
            <a:spLocks noGrp="1"/>
          </p:cNvSpPr>
          <p:nvPr>
            <p:ph type="body" idx="1"/>
          </p:nvPr>
        </p:nvSpPr>
        <p:spPr>
          <a:xfrm>
            <a:off x="736699" y="2127944"/>
            <a:ext cx="8585002" cy="4862216"/>
          </a:xfrm>
          <a:prstGeom prst="rect">
            <a:avLst/>
          </a:prstGeom>
          <a:ln w="3175">
            <a:miter lim="400000"/>
          </a:ln>
          <a:extLst>
            <a:ext uri="{C572A759-6A51-4108-AA02-DFA0A04FC94B}">
              <ma14:wrappingTextBoxFlag xmlns="" xmlns:ma14="http://schemas.microsoft.com/office/mac/drawingml/2011/main" val="1"/>
            </a:ext>
          </a:extLst>
        </p:spPr>
        <p:txBody>
          <a:bodyPr lIns="0" tIns="0" rIns="0" bIns="0" anchor="ctr">
            <a:normAutofit/>
          </a:bodyPr>
          <a:lstStyle/>
          <a:p>
            <a:pPr lvl="0">
              <a:defRPr sz="1800"/>
            </a:pPr>
            <a:r>
              <a:rPr sz="2800"/>
              <a:t>Body Level One</a:t>
            </a:r>
          </a:p>
          <a:p>
            <a:pPr lvl="1">
              <a:defRPr sz="1800"/>
            </a:pPr>
            <a:r>
              <a:rPr sz="2800"/>
              <a:t>Body Level Two</a:t>
            </a:r>
          </a:p>
          <a:p>
            <a:pPr lvl="2">
              <a:defRPr sz="1800"/>
            </a:pPr>
            <a:r>
              <a:rPr sz="2800"/>
              <a:t>Body Level Three</a:t>
            </a:r>
          </a:p>
          <a:p>
            <a:pPr lvl="3">
              <a:defRPr sz="1800"/>
            </a:pPr>
            <a:r>
              <a:rPr sz="2800"/>
              <a:t>Body Level Four</a:t>
            </a:r>
          </a:p>
          <a:p>
            <a:pPr lvl="4">
              <a:defRPr sz="1800"/>
            </a:pPr>
            <a:r>
              <a:rPr sz="280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 id="2147483662" r:id="rId13"/>
    <p:sldLayoutId id="2147483663" r:id="rId14"/>
  </p:sldLayoutIdLst>
  <p:transition spd="med"/>
  <p:txStyles>
    <p:titleStyle>
      <a:lvl1pPr algn="ctr" defTabSz="584200">
        <a:defRPr sz="6200">
          <a:latin typeface="+mn-lt"/>
          <a:ea typeface="+mn-ea"/>
          <a:cs typeface="+mn-cs"/>
          <a:sym typeface="Helvetica Light"/>
        </a:defRPr>
      </a:lvl1pPr>
      <a:lvl2pPr indent="228600" algn="ctr" defTabSz="584200">
        <a:defRPr sz="6200">
          <a:latin typeface="+mn-lt"/>
          <a:ea typeface="+mn-ea"/>
          <a:cs typeface="+mn-cs"/>
          <a:sym typeface="Helvetica Light"/>
        </a:defRPr>
      </a:lvl2pPr>
      <a:lvl3pPr indent="457200" algn="ctr" defTabSz="584200">
        <a:defRPr sz="6200">
          <a:latin typeface="+mn-lt"/>
          <a:ea typeface="+mn-ea"/>
          <a:cs typeface="+mn-cs"/>
          <a:sym typeface="Helvetica Light"/>
        </a:defRPr>
      </a:lvl3pPr>
      <a:lvl4pPr indent="685800" algn="ctr" defTabSz="584200">
        <a:defRPr sz="6200">
          <a:latin typeface="+mn-lt"/>
          <a:ea typeface="+mn-ea"/>
          <a:cs typeface="+mn-cs"/>
          <a:sym typeface="Helvetica Light"/>
        </a:defRPr>
      </a:lvl4pPr>
      <a:lvl5pPr indent="914400" algn="ctr" defTabSz="584200">
        <a:defRPr sz="6200">
          <a:latin typeface="+mn-lt"/>
          <a:ea typeface="+mn-ea"/>
          <a:cs typeface="+mn-cs"/>
          <a:sym typeface="Helvetica Light"/>
        </a:defRPr>
      </a:lvl5pPr>
      <a:lvl6pPr indent="1143000" algn="ctr" defTabSz="584200">
        <a:defRPr sz="6200">
          <a:latin typeface="+mn-lt"/>
          <a:ea typeface="+mn-ea"/>
          <a:cs typeface="+mn-cs"/>
          <a:sym typeface="Helvetica Light"/>
        </a:defRPr>
      </a:lvl6pPr>
      <a:lvl7pPr indent="1371600" algn="ctr" defTabSz="584200">
        <a:defRPr sz="6200">
          <a:latin typeface="+mn-lt"/>
          <a:ea typeface="+mn-ea"/>
          <a:cs typeface="+mn-cs"/>
          <a:sym typeface="Helvetica Light"/>
        </a:defRPr>
      </a:lvl7pPr>
      <a:lvl8pPr indent="1600200" algn="ctr" defTabSz="584200">
        <a:defRPr sz="6200">
          <a:latin typeface="+mn-lt"/>
          <a:ea typeface="+mn-ea"/>
          <a:cs typeface="+mn-cs"/>
          <a:sym typeface="Helvetica Light"/>
        </a:defRPr>
      </a:lvl8pPr>
      <a:lvl9pPr indent="1828800" algn="ctr" defTabSz="584200">
        <a:defRPr sz="6200">
          <a:latin typeface="+mn-lt"/>
          <a:ea typeface="+mn-ea"/>
          <a:cs typeface="+mn-cs"/>
          <a:sym typeface="Helvetica Light"/>
        </a:defRPr>
      </a:lvl9pPr>
    </p:titleStyle>
    <p:bodyStyle>
      <a:lvl1pPr marL="345722" indent="-345722" defTabSz="584200">
        <a:spcBef>
          <a:spcPts val="4200"/>
        </a:spcBef>
        <a:buSzPct val="75000"/>
        <a:buChar char="•"/>
        <a:defRPr sz="2800">
          <a:latin typeface="+mn-lt"/>
          <a:ea typeface="+mn-ea"/>
          <a:cs typeface="+mn-cs"/>
          <a:sym typeface="Helvetica Light"/>
        </a:defRPr>
      </a:lvl1pPr>
      <a:lvl2pPr marL="790222" indent="-345722" defTabSz="584200">
        <a:spcBef>
          <a:spcPts val="4200"/>
        </a:spcBef>
        <a:buSzPct val="75000"/>
        <a:buChar char="•"/>
        <a:defRPr sz="2800">
          <a:latin typeface="+mn-lt"/>
          <a:ea typeface="+mn-ea"/>
          <a:cs typeface="+mn-cs"/>
          <a:sym typeface="Helvetica Light"/>
        </a:defRPr>
      </a:lvl2pPr>
      <a:lvl3pPr marL="1234722" indent="-345722" defTabSz="584200">
        <a:spcBef>
          <a:spcPts val="4200"/>
        </a:spcBef>
        <a:buSzPct val="75000"/>
        <a:buChar char="•"/>
        <a:defRPr sz="2800">
          <a:latin typeface="+mn-lt"/>
          <a:ea typeface="+mn-ea"/>
          <a:cs typeface="+mn-cs"/>
          <a:sym typeface="Helvetica Light"/>
        </a:defRPr>
      </a:lvl3pPr>
      <a:lvl4pPr marL="1679222" indent="-345722" defTabSz="584200">
        <a:spcBef>
          <a:spcPts val="4200"/>
        </a:spcBef>
        <a:buSzPct val="75000"/>
        <a:buChar char="•"/>
        <a:defRPr sz="2800">
          <a:latin typeface="+mn-lt"/>
          <a:ea typeface="+mn-ea"/>
          <a:cs typeface="+mn-cs"/>
          <a:sym typeface="Helvetica Light"/>
        </a:defRPr>
      </a:lvl4pPr>
      <a:lvl5pPr marL="2123722" indent="-345722" defTabSz="584200">
        <a:spcBef>
          <a:spcPts val="4200"/>
        </a:spcBef>
        <a:buSzPct val="75000"/>
        <a:buChar char="•"/>
        <a:defRPr sz="2800">
          <a:latin typeface="+mn-lt"/>
          <a:ea typeface="+mn-ea"/>
          <a:cs typeface="+mn-cs"/>
          <a:sym typeface="Helvetica Light"/>
        </a:defRPr>
      </a:lvl5pPr>
      <a:lvl6pPr marL="2568222" indent="-345722" defTabSz="584200">
        <a:spcBef>
          <a:spcPts val="4200"/>
        </a:spcBef>
        <a:buSzPct val="75000"/>
        <a:buChar char="•"/>
        <a:defRPr sz="2800">
          <a:latin typeface="+mn-lt"/>
          <a:ea typeface="+mn-ea"/>
          <a:cs typeface="+mn-cs"/>
          <a:sym typeface="Helvetica Light"/>
        </a:defRPr>
      </a:lvl6pPr>
      <a:lvl7pPr marL="3012722" indent="-345722" defTabSz="584200">
        <a:spcBef>
          <a:spcPts val="4200"/>
        </a:spcBef>
        <a:buSzPct val="75000"/>
        <a:buChar char="•"/>
        <a:defRPr sz="2800">
          <a:latin typeface="+mn-lt"/>
          <a:ea typeface="+mn-ea"/>
          <a:cs typeface="+mn-cs"/>
          <a:sym typeface="Helvetica Light"/>
        </a:defRPr>
      </a:lvl7pPr>
      <a:lvl8pPr marL="3457222" indent="-345722" defTabSz="584200">
        <a:spcBef>
          <a:spcPts val="4200"/>
        </a:spcBef>
        <a:buSzPct val="75000"/>
        <a:buChar char="•"/>
        <a:defRPr sz="2800">
          <a:latin typeface="+mn-lt"/>
          <a:ea typeface="+mn-ea"/>
          <a:cs typeface="+mn-cs"/>
          <a:sym typeface="Helvetica Light"/>
        </a:defRPr>
      </a:lvl8pPr>
      <a:lvl9pPr marL="3901722" indent="-345722" defTabSz="584200">
        <a:spcBef>
          <a:spcPts val="4200"/>
        </a:spcBef>
        <a:buSzPct val="75000"/>
        <a:buChar char="•"/>
        <a:defRPr sz="2800">
          <a:latin typeface="+mn-lt"/>
          <a:ea typeface="+mn-ea"/>
          <a:cs typeface="+mn-cs"/>
          <a:sym typeface="Helvetica Light"/>
        </a:defRPr>
      </a:lvl9pPr>
    </p:bodyStyle>
    <p:otherStyle>
      <a:lvl1pPr algn="ctr" defTabSz="584200">
        <a:defRPr sz="1400">
          <a:solidFill>
            <a:schemeClr val="tx1"/>
          </a:solidFill>
          <a:latin typeface="+mn-lt"/>
          <a:ea typeface="+mn-ea"/>
          <a:cs typeface="+mn-cs"/>
          <a:sym typeface="Helvetica Light"/>
        </a:defRPr>
      </a:lvl1pPr>
      <a:lvl2pPr indent="228600" algn="ctr" defTabSz="584200">
        <a:defRPr sz="1400">
          <a:solidFill>
            <a:schemeClr val="tx1"/>
          </a:solidFill>
          <a:latin typeface="+mn-lt"/>
          <a:ea typeface="+mn-ea"/>
          <a:cs typeface="+mn-cs"/>
          <a:sym typeface="Helvetica Light"/>
        </a:defRPr>
      </a:lvl2pPr>
      <a:lvl3pPr indent="457200" algn="ctr" defTabSz="584200">
        <a:defRPr sz="1400">
          <a:solidFill>
            <a:schemeClr val="tx1"/>
          </a:solidFill>
          <a:latin typeface="+mn-lt"/>
          <a:ea typeface="+mn-ea"/>
          <a:cs typeface="+mn-cs"/>
          <a:sym typeface="Helvetica Light"/>
        </a:defRPr>
      </a:lvl3pPr>
      <a:lvl4pPr indent="685800" algn="ctr" defTabSz="584200">
        <a:defRPr sz="1400">
          <a:solidFill>
            <a:schemeClr val="tx1"/>
          </a:solidFill>
          <a:latin typeface="+mn-lt"/>
          <a:ea typeface="+mn-ea"/>
          <a:cs typeface="+mn-cs"/>
          <a:sym typeface="Helvetica Light"/>
        </a:defRPr>
      </a:lvl4pPr>
      <a:lvl5pPr indent="914400" algn="ctr" defTabSz="584200">
        <a:defRPr sz="1400">
          <a:solidFill>
            <a:schemeClr val="tx1"/>
          </a:solidFill>
          <a:latin typeface="+mn-lt"/>
          <a:ea typeface="+mn-ea"/>
          <a:cs typeface="+mn-cs"/>
          <a:sym typeface="Helvetica Light"/>
        </a:defRPr>
      </a:lvl5pPr>
      <a:lvl6pPr indent="1143000" algn="ctr" defTabSz="584200">
        <a:defRPr sz="1400">
          <a:solidFill>
            <a:schemeClr val="tx1"/>
          </a:solidFill>
          <a:latin typeface="+mn-lt"/>
          <a:ea typeface="+mn-ea"/>
          <a:cs typeface="+mn-cs"/>
          <a:sym typeface="Helvetica Light"/>
        </a:defRPr>
      </a:lvl6pPr>
      <a:lvl7pPr indent="1371600" algn="ctr" defTabSz="584200">
        <a:defRPr sz="1400">
          <a:solidFill>
            <a:schemeClr val="tx1"/>
          </a:solidFill>
          <a:latin typeface="+mn-lt"/>
          <a:ea typeface="+mn-ea"/>
          <a:cs typeface="+mn-cs"/>
          <a:sym typeface="Helvetica Light"/>
        </a:defRPr>
      </a:lvl7pPr>
      <a:lvl8pPr indent="1600200" algn="ctr" defTabSz="584200">
        <a:defRPr sz="1400">
          <a:solidFill>
            <a:schemeClr val="tx1"/>
          </a:solidFill>
          <a:latin typeface="+mn-lt"/>
          <a:ea typeface="+mn-ea"/>
          <a:cs typeface="+mn-cs"/>
          <a:sym typeface="Helvetica Light"/>
        </a:defRPr>
      </a:lvl8pPr>
      <a:lvl9pPr indent="1828800" algn="ctr" defTabSz="584200">
        <a:defRPr sz="1400">
          <a:solidFill>
            <a:schemeClr val="tx1"/>
          </a:solidFill>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png"/><Relationship Id="rId7" Type="http://schemas.openxmlformats.org/officeDocument/2006/relationships/image" Target="../media/image7.emf"/><Relationship Id="rId2" Type="http://schemas.openxmlformats.org/officeDocument/2006/relationships/image" Target="../media/image2.png"/><Relationship Id="rId1" Type="http://schemas.openxmlformats.org/officeDocument/2006/relationships/slideLayout" Target="../slideLayouts/slideLayout14.xml"/><Relationship Id="rId6" Type="http://schemas.openxmlformats.org/officeDocument/2006/relationships/image" Target="../media/image6.emf"/><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8" Type="http://schemas.openxmlformats.org/officeDocument/2006/relationships/image" Target="../media/image44.emf"/><Relationship Id="rId3" Type="http://schemas.openxmlformats.org/officeDocument/2006/relationships/image" Target="../media/image40.png"/><Relationship Id="rId7" Type="http://schemas.openxmlformats.org/officeDocument/2006/relationships/image" Target="../media/image43.emf"/><Relationship Id="rId12" Type="http://schemas.openxmlformats.org/officeDocument/2006/relationships/image" Target="../media/image48.emf"/><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3.png"/><Relationship Id="rId11" Type="http://schemas.openxmlformats.org/officeDocument/2006/relationships/image" Target="../media/image47.emf"/><Relationship Id="rId5" Type="http://schemas.openxmlformats.org/officeDocument/2006/relationships/image" Target="../media/image42.emf"/><Relationship Id="rId10" Type="http://schemas.openxmlformats.org/officeDocument/2006/relationships/image" Target="../media/image46.emf"/><Relationship Id="rId4" Type="http://schemas.openxmlformats.org/officeDocument/2006/relationships/image" Target="../media/image41.png"/><Relationship Id="rId9" Type="http://schemas.openxmlformats.org/officeDocument/2006/relationships/image" Target="../media/image45.emf"/></Relationships>
</file>

<file path=ppt/slides/_rels/slide11.xml.rels><?xml version="1.0" encoding="UTF-8" standalone="yes"?>
<Relationships xmlns="http://schemas.openxmlformats.org/package/2006/relationships"><Relationship Id="rId8" Type="http://schemas.openxmlformats.org/officeDocument/2006/relationships/image" Target="../media/image54.emf"/><Relationship Id="rId3" Type="http://schemas.openxmlformats.org/officeDocument/2006/relationships/image" Target="../media/image49.emf"/><Relationship Id="rId7" Type="http://schemas.openxmlformats.org/officeDocument/2006/relationships/image" Target="../media/image53.emf"/><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image" Target="../media/image52.emf"/><Relationship Id="rId5" Type="http://schemas.openxmlformats.org/officeDocument/2006/relationships/image" Target="../media/image51.emf"/><Relationship Id="rId4" Type="http://schemas.openxmlformats.org/officeDocument/2006/relationships/image" Target="../media/image50.emf"/></Relationships>
</file>

<file path=ppt/slides/_rels/slide12.xml.rels><?xml version="1.0" encoding="UTF-8" standalone="yes"?>
<Relationships xmlns="http://schemas.openxmlformats.org/package/2006/relationships"><Relationship Id="rId8" Type="http://schemas.openxmlformats.org/officeDocument/2006/relationships/image" Target="../media/image61.png"/><Relationship Id="rId13" Type="http://schemas.openxmlformats.org/officeDocument/2006/relationships/image" Target="../media/image66.png"/><Relationship Id="rId3" Type="http://schemas.openxmlformats.org/officeDocument/2006/relationships/image" Target="../media/image56.png"/><Relationship Id="rId7" Type="http://schemas.openxmlformats.org/officeDocument/2006/relationships/image" Target="../media/image60.png"/><Relationship Id="rId12" Type="http://schemas.openxmlformats.org/officeDocument/2006/relationships/image" Target="../media/image65.png"/><Relationship Id="rId2" Type="http://schemas.openxmlformats.org/officeDocument/2006/relationships/image" Target="../media/image55.png"/><Relationship Id="rId1" Type="http://schemas.openxmlformats.org/officeDocument/2006/relationships/slideLayout" Target="../slideLayouts/slideLayout14.xml"/><Relationship Id="rId6" Type="http://schemas.openxmlformats.org/officeDocument/2006/relationships/image" Target="../media/image59.png"/><Relationship Id="rId11" Type="http://schemas.openxmlformats.org/officeDocument/2006/relationships/image" Target="../media/image64.png"/><Relationship Id="rId5" Type="http://schemas.openxmlformats.org/officeDocument/2006/relationships/image" Target="../media/image58.png"/><Relationship Id="rId10" Type="http://schemas.openxmlformats.org/officeDocument/2006/relationships/image" Target="../media/image63.png"/><Relationship Id="rId4" Type="http://schemas.openxmlformats.org/officeDocument/2006/relationships/image" Target="../media/image57.png"/><Relationship Id="rId9" Type="http://schemas.openxmlformats.org/officeDocument/2006/relationships/image" Target="../media/image62.png"/></Relationships>
</file>

<file path=ppt/slides/_rels/slide13.xml.rels><?xml version="1.0" encoding="UTF-8" standalone="yes"?>
<Relationships xmlns="http://schemas.openxmlformats.org/package/2006/relationships"><Relationship Id="rId8" Type="http://schemas.openxmlformats.org/officeDocument/2006/relationships/image" Target="../media/image73.emf"/><Relationship Id="rId13" Type="http://schemas.openxmlformats.org/officeDocument/2006/relationships/image" Target="../media/image77.emf"/><Relationship Id="rId3" Type="http://schemas.openxmlformats.org/officeDocument/2006/relationships/image" Target="../media/image68.emf"/><Relationship Id="rId7" Type="http://schemas.openxmlformats.org/officeDocument/2006/relationships/image" Target="../media/image72.emf"/><Relationship Id="rId12" Type="http://schemas.openxmlformats.org/officeDocument/2006/relationships/image" Target="../media/image76.emf"/><Relationship Id="rId2" Type="http://schemas.openxmlformats.org/officeDocument/2006/relationships/image" Target="../media/image67.png"/><Relationship Id="rId1" Type="http://schemas.openxmlformats.org/officeDocument/2006/relationships/slideLayout" Target="../slideLayouts/slideLayout14.xml"/><Relationship Id="rId6" Type="http://schemas.openxmlformats.org/officeDocument/2006/relationships/image" Target="../media/image71.emf"/><Relationship Id="rId11" Type="http://schemas.openxmlformats.org/officeDocument/2006/relationships/image" Target="../media/image75.emf"/><Relationship Id="rId5" Type="http://schemas.openxmlformats.org/officeDocument/2006/relationships/image" Target="../media/image70.emf"/><Relationship Id="rId10" Type="http://schemas.openxmlformats.org/officeDocument/2006/relationships/image" Target="../media/image74.emf"/><Relationship Id="rId4" Type="http://schemas.openxmlformats.org/officeDocument/2006/relationships/image" Target="../media/image69.emf"/><Relationship Id="rId9" Type="http://schemas.openxmlformats.org/officeDocument/2006/relationships/image" Target="../media/image17.emf"/></Relationships>
</file>

<file path=ppt/slides/_rels/slide14.xml.rels><?xml version="1.0" encoding="UTF-8" standalone="yes"?>
<Relationships xmlns="http://schemas.openxmlformats.org/package/2006/relationships"><Relationship Id="rId8" Type="http://schemas.openxmlformats.org/officeDocument/2006/relationships/image" Target="../media/image84.emf"/><Relationship Id="rId3" Type="http://schemas.openxmlformats.org/officeDocument/2006/relationships/image" Target="../media/image79.emf"/><Relationship Id="rId7" Type="http://schemas.openxmlformats.org/officeDocument/2006/relationships/image" Target="../media/image83.emf"/><Relationship Id="rId2" Type="http://schemas.openxmlformats.org/officeDocument/2006/relationships/image" Target="../media/image78.emf"/><Relationship Id="rId1" Type="http://schemas.openxmlformats.org/officeDocument/2006/relationships/slideLayout" Target="../slideLayouts/slideLayout14.xml"/><Relationship Id="rId6" Type="http://schemas.openxmlformats.org/officeDocument/2006/relationships/image" Target="../media/image82.emf"/><Relationship Id="rId5" Type="http://schemas.openxmlformats.org/officeDocument/2006/relationships/image" Target="../media/image81.emf"/><Relationship Id="rId4" Type="http://schemas.openxmlformats.org/officeDocument/2006/relationships/image" Target="../media/image80.emf"/><Relationship Id="rId9" Type="http://schemas.openxmlformats.org/officeDocument/2006/relationships/image" Target="../media/image85.emf"/></Relationships>
</file>

<file path=ppt/slides/_rels/slide15.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86.png"/><Relationship Id="rId7" Type="http://schemas.openxmlformats.org/officeDocument/2006/relationships/image" Target="../media/image90.png"/><Relationship Id="rId2" Type="http://schemas.openxmlformats.org/officeDocument/2006/relationships/notesSlide" Target="../notesSlides/notesSlide10.xml"/><Relationship Id="rId1" Type="http://schemas.openxmlformats.org/officeDocument/2006/relationships/slideLayout" Target="../slideLayouts/slideLayout14.xml"/><Relationship Id="rId6" Type="http://schemas.openxmlformats.org/officeDocument/2006/relationships/image" Target="../media/image89.png"/><Relationship Id="rId11" Type="http://schemas.openxmlformats.org/officeDocument/2006/relationships/image" Target="../media/image93.png"/><Relationship Id="rId5" Type="http://schemas.openxmlformats.org/officeDocument/2006/relationships/image" Target="../media/image88.png"/><Relationship Id="rId10" Type="http://schemas.openxmlformats.org/officeDocument/2006/relationships/image" Target="../media/image9.png"/><Relationship Id="rId4" Type="http://schemas.openxmlformats.org/officeDocument/2006/relationships/image" Target="../media/image87.png"/><Relationship Id="rId9" Type="http://schemas.openxmlformats.org/officeDocument/2006/relationships/image" Target="../media/image92.png"/></Relationships>
</file>

<file path=ppt/slides/_rels/slide16.xml.rels><?xml version="1.0" encoding="UTF-8" standalone="yes"?>
<Relationships xmlns="http://schemas.openxmlformats.org/package/2006/relationships"><Relationship Id="rId8" Type="http://schemas.openxmlformats.org/officeDocument/2006/relationships/image" Target="../media/image97.emf"/><Relationship Id="rId3" Type="http://schemas.openxmlformats.org/officeDocument/2006/relationships/image" Target="../media/image94.emf"/><Relationship Id="rId7" Type="http://schemas.openxmlformats.org/officeDocument/2006/relationships/image" Target="../media/image96.emf"/><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image" Target="../media/image95.emf"/><Relationship Id="rId5" Type="http://schemas.openxmlformats.org/officeDocument/2006/relationships/image" Target="../media/image9.png"/><Relationship Id="rId10" Type="http://schemas.openxmlformats.org/officeDocument/2006/relationships/image" Target="../media/image99.emf"/><Relationship Id="rId4" Type="http://schemas.openxmlformats.org/officeDocument/2006/relationships/image" Target="../media/image88.png"/><Relationship Id="rId9" Type="http://schemas.openxmlformats.org/officeDocument/2006/relationships/image" Target="../media/image98.emf"/></Relationships>
</file>

<file path=ppt/slides/_rels/slide17.xml.rels><?xml version="1.0" encoding="UTF-8" standalone="yes"?>
<Relationships xmlns="http://schemas.openxmlformats.org/package/2006/relationships"><Relationship Id="rId8" Type="http://schemas.openxmlformats.org/officeDocument/2006/relationships/image" Target="../media/image103.png"/><Relationship Id="rId13" Type="http://schemas.openxmlformats.org/officeDocument/2006/relationships/image" Target="../media/image108.emf"/><Relationship Id="rId3" Type="http://schemas.openxmlformats.org/officeDocument/2006/relationships/image" Target="../media/image58.png"/><Relationship Id="rId7" Type="http://schemas.openxmlformats.org/officeDocument/2006/relationships/image" Target="../media/image102.png"/><Relationship Id="rId12" Type="http://schemas.openxmlformats.org/officeDocument/2006/relationships/image" Target="../media/image107.emf"/><Relationship Id="rId2" Type="http://schemas.openxmlformats.org/officeDocument/2006/relationships/image" Target="../media/image23.png"/><Relationship Id="rId1" Type="http://schemas.openxmlformats.org/officeDocument/2006/relationships/slideLayout" Target="../slideLayouts/slideLayout14.xml"/><Relationship Id="rId6" Type="http://schemas.openxmlformats.org/officeDocument/2006/relationships/image" Target="../media/image101.png"/><Relationship Id="rId11" Type="http://schemas.openxmlformats.org/officeDocument/2006/relationships/image" Target="../media/image106.png"/><Relationship Id="rId5" Type="http://schemas.openxmlformats.org/officeDocument/2006/relationships/image" Target="../media/image4.png"/><Relationship Id="rId10" Type="http://schemas.openxmlformats.org/officeDocument/2006/relationships/image" Target="../media/image105.png"/><Relationship Id="rId4" Type="http://schemas.openxmlformats.org/officeDocument/2006/relationships/image" Target="../media/image100.png"/><Relationship Id="rId9" Type="http://schemas.openxmlformats.org/officeDocument/2006/relationships/image" Target="../media/image104.png"/></Relationships>
</file>

<file path=ppt/slides/_rels/slide18.xml.rels><?xml version="1.0" encoding="UTF-8" standalone="yes"?>
<Relationships xmlns="http://schemas.openxmlformats.org/package/2006/relationships"><Relationship Id="rId8" Type="http://schemas.openxmlformats.org/officeDocument/2006/relationships/image" Target="../media/image115.emf"/><Relationship Id="rId3" Type="http://schemas.openxmlformats.org/officeDocument/2006/relationships/image" Target="../media/image110.emf"/><Relationship Id="rId7" Type="http://schemas.openxmlformats.org/officeDocument/2006/relationships/image" Target="../media/image114.emf"/><Relationship Id="rId2" Type="http://schemas.openxmlformats.org/officeDocument/2006/relationships/image" Target="../media/image109.emf"/><Relationship Id="rId1" Type="http://schemas.openxmlformats.org/officeDocument/2006/relationships/slideLayout" Target="../slideLayouts/slideLayout14.xml"/><Relationship Id="rId6" Type="http://schemas.openxmlformats.org/officeDocument/2006/relationships/image" Target="../media/image113.emf"/><Relationship Id="rId5" Type="http://schemas.openxmlformats.org/officeDocument/2006/relationships/image" Target="../media/image112.emf"/><Relationship Id="rId4" Type="http://schemas.openxmlformats.org/officeDocument/2006/relationships/image" Target="../media/image111.emf"/><Relationship Id="rId9" Type="http://schemas.openxmlformats.org/officeDocument/2006/relationships/image" Target="../media/image116.emf"/></Relationships>
</file>

<file path=ppt/slides/_rels/slide19.xml.rels><?xml version="1.0" encoding="UTF-8" standalone="yes"?>
<Relationships xmlns="http://schemas.openxmlformats.org/package/2006/relationships"><Relationship Id="rId8" Type="http://schemas.openxmlformats.org/officeDocument/2006/relationships/image" Target="../media/image123.png"/><Relationship Id="rId13" Type="http://schemas.openxmlformats.org/officeDocument/2006/relationships/image" Target="../media/image128.emf"/><Relationship Id="rId3" Type="http://schemas.openxmlformats.org/officeDocument/2006/relationships/image" Target="../media/image118.png"/><Relationship Id="rId7" Type="http://schemas.openxmlformats.org/officeDocument/2006/relationships/image" Target="../media/image122.png"/><Relationship Id="rId12" Type="http://schemas.openxmlformats.org/officeDocument/2006/relationships/image" Target="../media/image127.emf"/><Relationship Id="rId2" Type="http://schemas.openxmlformats.org/officeDocument/2006/relationships/image" Target="../media/image117.png"/><Relationship Id="rId1" Type="http://schemas.openxmlformats.org/officeDocument/2006/relationships/slideLayout" Target="../slideLayouts/slideLayout14.xml"/><Relationship Id="rId6" Type="http://schemas.openxmlformats.org/officeDocument/2006/relationships/image" Target="../media/image121.png"/><Relationship Id="rId11" Type="http://schemas.openxmlformats.org/officeDocument/2006/relationships/image" Target="../media/image126.png"/><Relationship Id="rId5" Type="http://schemas.openxmlformats.org/officeDocument/2006/relationships/image" Target="../media/image120.png"/><Relationship Id="rId10" Type="http://schemas.openxmlformats.org/officeDocument/2006/relationships/image" Target="../media/image125.png"/><Relationship Id="rId4" Type="http://schemas.openxmlformats.org/officeDocument/2006/relationships/image" Target="../media/image119.png"/><Relationship Id="rId9" Type="http://schemas.openxmlformats.org/officeDocument/2006/relationships/image" Target="../media/image1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130.emf"/><Relationship Id="rId7" Type="http://schemas.openxmlformats.org/officeDocument/2006/relationships/image" Target="../media/image134.emf"/><Relationship Id="rId2" Type="http://schemas.openxmlformats.org/officeDocument/2006/relationships/image" Target="../media/image129.emf"/><Relationship Id="rId1" Type="http://schemas.openxmlformats.org/officeDocument/2006/relationships/slideLayout" Target="../slideLayouts/slideLayout14.xml"/><Relationship Id="rId6" Type="http://schemas.openxmlformats.org/officeDocument/2006/relationships/image" Target="../media/image133.emf"/><Relationship Id="rId5" Type="http://schemas.openxmlformats.org/officeDocument/2006/relationships/image" Target="../media/image132.emf"/><Relationship Id="rId4" Type="http://schemas.openxmlformats.org/officeDocument/2006/relationships/image" Target="../media/image131.emf"/></Relationships>
</file>

<file path=ppt/slides/_rels/slide21.xml.rels><?xml version="1.0" encoding="UTF-8" standalone="yes"?>
<Relationships xmlns="http://schemas.openxmlformats.org/package/2006/relationships"><Relationship Id="rId8" Type="http://schemas.openxmlformats.org/officeDocument/2006/relationships/image" Target="../media/image141.emf"/><Relationship Id="rId3" Type="http://schemas.openxmlformats.org/officeDocument/2006/relationships/image" Target="../media/image136.png"/><Relationship Id="rId7" Type="http://schemas.openxmlformats.org/officeDocument/2006/relationships/image" Target="../media/image140.emf"/><Relationship Id="rId2" Type="http://schemas.openxmlformats.org/officeDocument/2006/relationships/image" Target="../media/image135.png"/><Relationship Id="rId1" Type="http://schemas.openxmlformats.org/officeDocument/2006/relationships/slideLayout" Target="../slideLayouts/slideLayout14.xml"/><Relationship Id="rId6" Type="http://schemas.openxmlformats.org/officeDocument/2006/relationships/image" Target="../media/image139.emf"/><Relationship Id="rId11" Type="http://schemas.openxmlformats.org/officeDocument/2006/relationships/image" Target="../media/image144.emf"/><Relationship Id="rId5" Type="http://schemas.openxmlformats.org/officeDocument/2006/relationships/image" Target="../media/image138.emf"/><Relationship Id="rId10" Type="http://schemas.openxmlformats.org/officeDocument/2006/relationships/image" Target="../media/image143.emf"/><Relationship Id="rId4" Type="http://schemas.openxmlformats.org/officeDocument/2006/relationships/image" Target="../media/image137.png"/><Relationship Id="rId9" Type="http://schemas.openxmlformats.org/officeDocument/2006/relationships/image" Target="../media/image142.emf"/></Relationships>
</file>

<file path=ppt/slides/_rels/slide22.xml.rels><?xml version="1.0" encoding="UTF-8" standalone="yes"?>
<Relationships xmlns="http://schemas.openxmlformats.org/package/2006/relationships"><Relationship Id="rId3" Type="http://schemas.openxmlformats.org/officeDocument/2006/relationships/image" Target="../media/image146.png"/><Relationship Id="rId2" Type="http://schemas.openxmlformats.org/officeDocument/2006/relationships/image" Target="../media/image145.png"/><Relationship Id="rId1" Type="http://schemas.openxmlformats.org/officeDocument/2006/relationships/slideLayout" Target="../slideLayouts/slideLayout14.xml"/><Relationship Id="rId6" Type="http://schemas.openxmlformats.org/officeDocument/2006/relationships/image" Target="../media/image149.png"/><Relationship Id="rId5" Type="http://schemas.openxmlformats.org/officeDocument/2006/relationships/image" Target="../media/image148.png"/><Relationship Id="rId4" Type="http://schemas.openxmlformats.org/officeDocument/2006/relationships/image" Target="../media/image147.png"/></Relationships>
</file>

<file path=ppt/slides/_rels/slide23.xml.rels><?xml version="1.0" encoding="UTF-8" standalone="yes"?>
<Relationships xmlns="http://schemas.openxmlformats.org/package/2006/relationships"><Relationship Id="rId8" Type="http://schemas.openxmlformats.org/officeDocument/2006/relationships/image" Target="../media/image155.emf"/><Relationship Id="rId3" Type="http://schemas.openxmlformats.org/officeDocument/2006/relationships/image" Target="../media/image150.png"/><Relationship Id="rId7" Type="http://schemas.openxmlformats.org/officeDocument/2006/relationships/image" Target="../media/image154.emf"/><Relationship Id="rId2" Type="http://schemas.openxmlformats.org/officeDocument/2006/relationships/image" Target="../media/image91.png"/><Relationship Id="rId1" Type="http://schemas.openxmlformats.org/officeDocument/2006/relationships/slideLayout" Target="../slideLayouts/slideLayout14.xml"/><Relationship Id="rId6" Type="http://schemas.openxmlformats.org/officeDocument/2006/relationships/image" Target="../media/image153.emf"/><Relationship Id="rId5" Type="http://schemas.openxmlformats.org/officeDocument/2006/relationships/image" Target="../media/image152.emf"/><Relationship Id="rId4" Type="http://schemas.openxmlformats.org/officeDocument/2006/relationships/image" Target="../media/image151.png"/><Relationship Id="rId9" Type="http://schemas.openxmlformats.org/officeDocument/2006/relationships/image" Target="../media/image156.emf"/></Relationships>
</file>

<file path=ppt/slides/_rels/slide24.xml.rels><?xml version="1.0" encoding="UTF-8" standalone="yes"?>
<Relationships xmlns="http://schemas.openxmlformats.org/package/2006/relationships"><Relationship Id="rId8" Type="http://schemas.openxmlformats.org/officeDocument/2006/relationships/image" Target="../media/image162.png"/><Relationship Id="rId13" Type="http://schemas.openxmlformats.org/officeDocument/2006/relationships/image" Target="../media/image167.png"/><Relationship Id="rId3" Type="http://schemas.openxmlformats.org/officeDocument/2006/relationships/image" Target="../media/image157.png"/><Relationship Id="rId7" Type="http://schemas.openxmlformats.org/officeDocument/2006/relationships/image" Target="../media/image161.png"/><Relationship Id="rId12" Type="http://schemas.openxmlformats.org/officeDocument/2006/relationships/image" Target="../media/image166.png"/><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image" Target="../media/image160.png"/><Relationship Id="rId11" Type="http://schemas.openxmlformats.org/officeDocument/2006/relationships/image" Target="../media/image165.png"/><Relationship Id="rId5" Type="http://schemas.openxmlformats.org/officeDocument/2006/relationships/image" Target="../media/image159.png"/><Relationship Id="rId10" Type="http://schemas.openxmlformats.org/officeDocument/2006/relationships/image" Target="../media/image164.png"/><Relationship Id="rId4" Type="http://schemas.openxmlformats.org/officeDocument/2006/relationships/image" Target="../media/image158.png"/><Relationship Id="rId9" Type="http://schemas.openxmlformats.org/officeDocument/2006/relationships/image" Target="../media/image163.png"/><Relationship Id="rId14" Type="http://schemas.openxmlformats.org/officeDocument/2006/relationships/image" Target="../media/image168.png"/></Relationships>
</file>

<file path=ppt/slides/_rels/slide25.xml.rels><?xml version="1.0" encoding="UTF-8" standalone="yes"?>
<Relationships xmlns="http://schemas.openxmlformats.org/package/2006/relationships"><Relationship Id="rId8" Type="http://schemas.openxmlformats.org/officeDocument/2006/relationships/image" Target="../media/image175.png"/><Relationship Id="rId13" Type="http://schemas.openxmlformats.org/officeDocument/2006/relationships/image" Target="../media/image180.emf"/><Relationship Id="rId3" Type="http://schemas.openxmlformats.org/officeDocument/2006/relationships/image" Target="../media/image170.png"/><Relationship Id="rId7" Type="http://schemas.openxmlformats.org/officeDocument/2006/relationships/image" Target="../media/image174.png"/><Relationship Id="rId12" Type="http://schemas.openxmlformats.org/officeDocument/2006/relationships/image" Target="../media/image179.emf"/><Relationship Id="rId2" Type="http://schemas.openxmlformats.org/officeDocument/2006/relationships/image" Target="../media/image169.png"/><Relationship Id="rId1" Type="http://schemas.openxmlformats.org/officeDocument/2006/relationships/slideLayout" Target="../slideLayouts/slideLayout14.xml"/><Relationship Id="rId6" Type="http://schemas.openxmlformats.org/officeDocument/2006/relationships/image" Target="../media/image173.png"/><Relationship Id="rId11" Type="http://schemas.openxmlformats.org/officeDocument/2006/relationships/image" Target="../media/image178.emf"/><Relationship Id="rId5" Type="http://schemas.openxmlformats.org/officeDocument/2006/relationships/image" Target="../media/image172.png"/><Relationship Id="rId10" Type="http://schemas.openxmlformats.org/officeDocument/2006/relationships/image" Target="../media/image177.emf"/><Relationship Id="rId4" Type="http://schemas.openxmlformats.org/officeDocument/2006/relationships/image" Target="../media/image171.png"/><Relationship Id="rId9" Type="http://schemas.openxmlformats.org/officeDocument/2006/relationships/image" Target="../media/image176.emf"/></Relationships>
</file>

<file path=ppt/slides/_rels/slide26.xml.rels><?xml version="1.0" encoding="UTF-8" standalone="yes"?>
<Relationships xmlns="http://schemas.openxmlformats.org/package/2006/relationships"><Relationship Id="rId8" Type="http://schemas.openxmlformats.org/officeDocument/2006/relationships/image" Target="../media/image185.emf"/><Relationship Id="rId13" Type="http://schemas.openxmlformats.org/officeDocument/2006/relationships/image" Target="../media/image190.emf"/><Relationship Id="rId3" Type="http://schemas.openxmlformats.org/officeDocument/2006/relationships/image" Target="../media/image170.png"/><Relationship Id="rId7" Type="http://schemas.openxmlformats.org/officeDocument/2006/relationships/image" Target="../media/image184.emf"/><Relationship Id="rId12" Type="http://schemas.openxmlformats.org/officeDocument/2006/relationships/image" Target="../media/image189.emf"/><Relationship Id="rId2" Type="http://schemas.openxmlformats.org/officeDocument/2006/relationships/image" Target="../media/image169.png"/><Relationship Id="rId1" Type="http://schemas.openxmlformats.org/officeDocument/2006/relationships/slideLayout" Target="../slideLayouts/slideLayout14.xml"/><Relationship Id="rId6" Type="http://schemas.openxmlformats.org/officeDocument/2006/relationships/image" Target="../media/image183.emf"/><Relationship Id="rId11" Type="http://schemas.openxmlformats.org/officeDocument/2006/relationships/image" Target="../media/image188.emf"/><Relationship Id="rId5" Type="http://schemas.openxmlformats.org/officeDocument/2006/relationships/image" Target="../media/image182.emf"/><Relationship Id="rId15" Type="http://schemas.openxmlformats.org/officeDocument/2006/relationships/image" Target="../media/image192.emf"/><Relationship Id="rId10" Type="http://schemas.openxmlformats.org/officeDocument/2006/relationships/image" Target="../media/image187.emf"/><Relationship Id="rId4" Type="http://schemas.openxmlformats.org/officeDocument/2006/relationships/image" Target="../media/image181.emf"/><Relationship Id="rId9" Type="http://schemas.openxmlformats.org/officeDocument/2006/relationships/image" Target="../media/image186.emf"/><Relationship Id="rId14" Type="http://schemas.openxmlformats.org/officeDocument/2006/relationships/image" Target="../media/image191.emf"/></Relationships>
</file>

<file path=ppt/slides/_rels/slide27.xml.rels><?xml version="1.0" encoding="UTF-8" standalone="yes"?>
<Relationships xmlns="http://schemas.openxmlformats.org/package/2006/relationships"><Relationship Id="rId8" Type="http://schemas.openxmlformats.org/officeDocument/2006/relationships/image" Target="../media/image197.emf"/><Relationship Id="rId13" Type="http://schemas.openxmlformats.org/officeDocument/2006/relationships/image" Target="../media/image202.emf"/><Relationship Id="rId3" Type="http://schemas.openxmlformats.org/officeDocument/2006/relationships/image" Target="../media/image170.png"/><Relationship Id="rId7" Type="http://schemas.openxmlformats.org/officeDocument/2006/relationships/image" Target="../media/image196.emf"/><Relationship Id="rId12" Type="http://schemas.openxmlformats.org/officeDocument/2006/relationships/image" Target="../media/image201.emf"/><Relationship Id="rId2" Type="http://schemas.openxmlformats.org/officeDocument/2006/relationships/image" Target="../media/image169.png"/><Relationship Id="rId1" Type="http://schemas.openxmlformats.org/officeDocument/2006/relationships/slideLayout" Target="../slideLayouts/slideLayout14.xml"/><Relationship Id="rId6" Type="http://schemas.openxmlformats.org/officeDocument/2006/relationships/image" Target="../media/image195.emf"/><Relationship Id="rId11" Type="http://schemas.openxmlformats.org/officeDocument/2006/relationships/image" Target="../media/image200.emf"/><Relationship Id="rId5" Type="http://schemas.openxmlformats.org/officeDocument/2006/relationships/image" Target="../media/image194.emf"/><Relationship Id="rId15" Type="http://schemas.openxmlformats.org/officeDocument/2006/relationships/image" Target="../media/image204.emf"/><Relationship Id="rId10" Type="http://schemas.openxmlformats.org/officeDocument/2006/relationships/image" Target="../media/image199.emf"/><Relationship Id="rId4" Type="http://schemas.openxmlformats.org/officeDocument/2006/relationships/image" Target="../media/image193.emf"/><Relationship Id="rId9" Type="http://schemas.openxmlformats.org/officeDocument/2006/relationships/image" Target="../media/image198.emf"/><Relationship Id="rId14" Type="http://schemas.openxmlformats.org/officeDocument/2006/relationships/image" Target="../media/image203.emf"/></Relationships>
</file>

<file path=ppt/slides/_rels/slide28.xml.rels><?xml version="1.0" encoding="UTF-8" standalone="yes"?>
<Relationships xmlns="http://schemas.openxmlformats.org/package/2006/relationships"><Relationship Id="rId8" Type="http://schemas.openxmlformats.org/officeDocument/2006/relationships/image" Target="../media/image209.emf"/><Relationship Id="rId3" Type="http://schemas.openxmlformats.org/officeDocument/2006/relationships/image" Target="../media/image170.png"/><Relationship Id="rId7" Type="http://schemas.openxmlformats.org/officeDocument/2006/relationships/image" Target="../media/image208.emf"/><Relationship Id="rId2" Type="http://schemas.openxmlformats.org/officeDocument/2006/relationships/image" Target="../media/image169.png"/><Relationship Id="rId1" Type="http://schemas.openxmlformats.org/officeDocument/2006/relationships/slideLayout" Target="../slideLayouts/slideLayout14.xml"/><Relationship Id="rId6" Type="http://schemas.openxmlformats.org/officeDocument/2006/relationships/image" Target="../media/image207.emf"/><Relationship Id="rId11" Type="http://schemas.openxmlformats.org/officeDocument/2006/relationships/image" Target="../media/image212.emf"/><Relationship Id="rId5" Type="http://schemas.openxmlformats.org/officeDocument/2006/relationships/image" Target="../media/image206.emf"/><Relationship Id="rId10" Type="http://schemas.openxmlformats.org/officeDocument/2006/relationships/image" Target="../media/image211.emf"/><Relationship Id="rId4" Type="http://schemas.openxmlformats.org/officeDocument/2006/relationships/image" Target="../media/image205.emf"/><Relationship Id="rId9" Type="http://schemas.openxmlformats.org/officeDocument/2006/relationships/image" Target="../media/image210.emf"/></Relationships>
</file>

<file path=ppt/slides/_rels/slide29.xml.rels><?xml version="1.0" encoding="UTF-8" standalone="yes"?>
<Relationships xmlns="http://schemas.openxmlformats.org/package/2006/relationships"><Relationship Id="rId8" Type="http://schemas.openxmlformats.org/officeDocument/2006/relationships/image" Target="../media/image215.emf"/><Relationship Id="rId3" Type="http://schemas.openxmlformats.org/officeDocument/2006/relationships/image" Target="../media/image213.emf"/><Relationship Id="rId7" Type="http://schemas.openxmlformats.org/officeDocument/2006/relationships/image" Target="../media/image6.emf"/><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214.emf"/><Relationship Id="rId9" Type="http://schemas.openxmlformats.org/officeDocument/2006/relationships/image" Target="../media/image216.emf"/></Relationships>
</file>

<file path=ppt/slides/_rels/slide3.xml.rels><?xml version="1.0" encoding="UTF-8" standalone="yes"?>
<Relationships xmlns="http://schemas.openxmlformats.org/package/2006/relationships"><Relationship Id="rId3" Type="http://schemas.openxmlformats.org/officeDocument/2006/relationships/hyperlink" Target="https://developer.ibm.com/architecture/DiagramTemplate.pptx" TargetMode="External"/><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8" Type="http://schemas.openxmlformats.org/officeDocument/2006/relationships/image" Target="../media/image222.emf"/><Relationship Id="rId3" Type="http://schemas.openxmlformats.org/officeDocument/2006/relationships/image" Target="../media/image217.emf"/><Relationship Id="rId7" Type="http://schemas.openxmlformats.org/officeDocument/2006/relationships/image" Target="../media/image221.emf"/><Relationship Id="rId2" Type="http://schemas.openxmlformats.org/officeDocument/2006/relationships/notesSlide" Target="../notesSlides/notesSlide14.xml"/><Relationship Id="rId1" Type="http://schemas.openxmlformats.org/officeDocument/2006/relationships/slideLayout" Target="../slideLayouts/slideLayout14.xml"/><Relationship Id="rId6" Type="http://schemas.openxmlformats.org/officeDocument/2006/relationships/image" Target="../media/image220.emf"/><Relationship Id="rId5" Type="http://schemas.openxmlformats.org/officeDocument/2006/relationships/image" Target="../media/image219.emf"/><Relationship Id="rId4" Type="http://schemas.openxmlformats.org/officeDocument/2006/relationships/image" Target="../media/image218.emf"/></Relationships>
</file>

<file path=ppt/slides/_rels/slide31.xml.rels><?xml version="1.0" encoding="UTF-8" standalone="yes"?>
<Relationships xmlns="http://schemas.openxmlformats.org/package/2006/relationships"><Relationship Id="rId3" Type="http://schemas.openxmlformats.org/officeDocument/2006/relationships/image" Target="../media/image223.emf"/><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224.emf"/></Relationships>
</file>

<file path=ppt/slides/_rels/slide32.xml.rels><?xml version="1.0" encoding="UTF-8" standalone="yes"?>
<Relationships xmlns="http://schemas.openxmlformats.org/package/2006/relationships"><Relationship Id="rId8" Type="http://schemas.openxmlformats.org/officeDocument/2006/relationships/image" Target="../media/image230.tiff"/><Relationship Id="rId13" Type="http://schemas.openxmlformats.org/officeDocument/2006/relationships/image" Target="../media/image235.emf"/><Relationship Id="rId3" Type="http://schemas.openxmlformats.org/officeDocument/2006/relationships/image" Target="../media/image225.emf"/><Relationship Id="rId7" Type="http://schemas.openxmlformats.org/officeDocument/2006/relationships/image" Target="../media/image229.tiff"/><Relationship Id="rId12" Type="http://schemas.openxmlformats.org/officeDocument/2006/relationships/image" Target="../media/image234.emf"/><Relationship Id="rId2" Type="http://schemas.openxmlformats.org/officeDocument/2006/relationships/notesSlide" Target="../notesSlides/notesSlide16.xml"/><Relationship Id="rId1" Type="http://schemas.openxmlformats.org/officeDocument/2006/relationships/slideLayout" Target="../slideLayouts/slideLayout14.xml"/><Relationship Id="rId6" Type="http://schemas.openxmlformats.org/officeDocument/2006/relationships/image" Target="../media/image228.png"/><Relationship Id="rId11" Type="http://schemas.openxmlformats.org/officeDocument/2006/relationships/image" Target="../media/image233.emf"/><Relationship Id="rId5" Type="http://schemas.openxmlformats.org/officeDocument/2006/relationships/image" Target="../media/image227.emf"/><Relationship Id="rId10" Type="http://schemas.openxmlformats.org/officeDocument/2006/relationships/image" Target="../media/image232.emf"/><Relationship Id="rId4" Type="http://schemas.openxmlformats.org/officeDocument/2006/relationships/image" Target="../media/image226.emf"/><Relationship Id="rId9" Type="http://schemas.openxmlformats.org/officeDocument/2006/relationships/image" Target="../media/image231.png"/><Relationship Id="rId14" Type="http://schemas.openxmlformats.org/officeDocument/2006/relationships/image" Target="../media/image236.emf"/></Relationships>
</file>

<file path=ppt/slides/_rels/slide33.xml.rels><?xml version="1.0" encoding="UTF-8" standalone="yes"?>
<Relationships xmlns="http://schemas.openxmlformats.org/package/2006/relationships"><Relationship Id="rId8" Type="http://schemas.openxmlformats.org/officeDocument/2006/relationships/image" Target="../media/image217.emf"/><Relationship Id="rId13" Type="http://schemas.openxmlformats.org/officeDocument/2006/relationships/image" Target="../media/image223.emf"/><Relationship Id="rId18" Type="http://schemas.openxmlformats.org/officeDocument/2006/relationships/image" Target="../media/image242.emf"/><Relationship Id="rId3" Type="http://schemas.openxmlformats.org/officeDocument/2006/relationships/image" Target="../media/image35.png"/><Relationship Id="rId7" Type="http://schemas.openxmlformats.org/officeDocument/2006/relationships/image" Target="../media/image240.emf"/><Relationship Id="rId12" Type="http://schemas.openxmlformats.org/officeDocument/2006/relationships/image" Target="../media/image224.emf"/><Relationship Id="rId17" Type="http://schemas.openxmlformats.org/officeDocument/2006/relationships/image" Target="../media/image222.emf"/><Relationship Id="rId2" Type="http://schemas.openxmlformats.org/officeDocument/2006/relationships/image" Target="../media/image169.png"/><Relationship Id="rId16" Type="http://schemas.openxmlformats.org/officeDocument/2006/relationships/image" Target="../media/image221.emf"/><Relationship Id="rId20" Type="http://schemas.openxmlformats.org/officeDocument/2006/relationships/image" Target="../media/image244.emf"/><Relationship Id="rId1" Type="http://schemas.openxmlformats.org/officeDocument/2006/relationships/slideLayout" Target="../slideLayouts/slideLayout14.xml"/><Relationship Id="rId6" Type="http://schemas.openxmlformats.org/officeDocument/2006/relationships/image" Target="../media/image239.png"/><Relationship Id="rId11" Type="http://schemas.openxmlformats.org/officeDocument/2006/relationships/image" Target="../media/image220.emf"/><Relationship Id="rId5" Type="http://schemas.openxmlformats.org/officeDocument/2006/relationships/image" Target="../media/image238.png"/><Relationship Id="rId15" Type="http://schemas.openxmlformats.org/officeDocument/2006/relationships/image" Target="../media/image76.emf"/><Relationship Id="rId10" Type="http://schemas.openxmlformats.org/officeDocument/2006/relationships/image" Target="../media/image219.emf"/><Relationship Id="rId19" Type="http://schemas.openxmlformats.org/officeDocument/2006/relationships/image" Target="../media/image243.emf"/><Relationship Id="rId4" Type="http://schemas.openxmlformats.org/officeDocument/2006/relationships/image" Target="../media/image237.png"/><Relationship Id="rId9" Type="http://schemas.openxmlformats.org/officeDocument/2006/relationships/image" Target="../media/image218.emf"/><Relationship Id="rId14" Type="http://schemas.openxmlformats.org/officeDocument/2006/relationships/image" Target="../media/image241.tif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3" Type="http://schemas.openxmlformats.org/officeDocument/2006/relationships/image" Target="../media/image246.png"/><Relationship Id="rId2" Type="http://schemas.openxmlformats.org/officeDocument/2006/relationships/image" Target="../media/image245.png"/><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image" Target="../media/image62.png"/></Relationships>
</file>

<file path=ppt/slides/_rels/slide3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0.xml"/><Relationship Id="rId1" Type="http://schemas.openxmlformats.org/officeDocument/2006/relationships/slideLayout" Target="../slideLayouts/slideLayout14.xml"/><Relationship Id="rId4" Type="http://schemas.openxmlformats.org/officeDocument/2006/relationships/image" Target="../media/image6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1.xml"/><Relationship Id="rId1" Type="http://schemas.openxmlformats.org/officeDocument/2006/relationships/slideLayout" Target="../slideLayouts/slideLayout14.xml"/><Relationship Id="rId4" Type="http://schemas.openxmlformats.org/officeDocument/2006/relationships/image" Target="../media/image63.png"/></Relationships>
</file>

<file path=ppt/slides/_rels/slide4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2.xml"/><Relationship Id="rId1" Type="http://schemas.openxmlformats.org/officeDocument/2006/relationships/slideLayout" Target="../slideLayouts/slideLayout14.xml"/><Relationship Id="rId4" Type="http://schemas.openxmlformats.org/officeDocument/2006/relationships/image" Target="../media/image63.png"/></Relationships>
</file>

<file path=ppt/slides/_rels/slide4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4.xml"/><Relationship Id="rId1" Type="http://schemas.openxmlformats.org/officeDocument/2006/relationships/slideLayout" Target="../slideLayouts/slideLayout14.xml"/><Relationship Id="rId5" Type="http://schemas.openxmlformats.org/officeDocument/2006/relationships/image" Target="../media/image136.png"/><Relationship Id="rId4" Type="http://schemas.openxmlformats.org/officeDocument/2006/relationships/image" Target="../media/image62.png"/></Relationships>
</file>

<file path=ppt/slides/_rels/slide4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5.xml"/><Relationship Id="rId1" Type="http://schemas.openxmlformats.org/officeDocument/2006/relationships/slideLayout" Target="../slideLayouts/slideLayout14.xml"/><Relationship Id="rId4" Type="http://schemas.openxmlformats.org/officeDocument/2006/relationships/image" Target="../media/image62.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8" Type="http://schemas.openxmlformats.org/officeDocument/2006/relationships/image" Target="../media/image15.emf"/><Relationship Id="rId13" Type="http://schemas.openxmlformats.org/officeDocument/2006/relationships/image" Target="../media/image19.emf"/><Relationship Id="rId3" Type="http://schemas.openxmlformats.org/officeDocument/2006/relationships/image" Target="../media/image10.emf"/><Relationship Id="rId7" Type="http://schemas.openxmlformats.org/officeDocument/2006/relationships/image" Target="../media/image14.emf"/><Relationship Id="rId12"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13.emf"/><Relationship Id="rId11" Type="http://schemas.openxmlformats.org/officeDocument/2006/relationships/image" Target="../media/image18.emf"/><Relationship Id="rId5" Type="http://schemas.openxmlformats.org/officeDocument/2006/relationships/image" Target="../media/image12.emf"/><Relationship Id="rId10" Type="http://schemas.openxmlformats.org/officeDocument/2006/relationships/image" Target="../media/image17.emf"/><Relationship Id="rId4" Type="http://schemas.openxmlformats.org/officeDocument/2006/relationships/image" Target="../media/image11.emf"/><Relationship Id="rId9" Type="http://schemas.openxmlformats.org/officeDocument/2006/relationships/image" Target="../media/image16.emf"/><Relationship Id="rId14" Type="http://schemas.openxmlformats.org/officeDocument/2006/relationships/image" Target="../media/image20.emf"/></Relationships>
</file>

<file path=ppt/slides/_rels/slide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22.emf"/></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4.xml"/><Relationship Id="rId6" Type="http://schemas.openxmlformats.org/officeDocument/2006/relationships/image" Target="../media/image25.emf"/><Relationship Id="rId5" Type="http://schemas.openxmlformats.org/officeDocument/2006/relationships/image" Target="../media/image24.pn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8" Type="http://schemas.openxmlformats.org/officeDocument/2006/relationships/image" Target="../media/image34.png"/><Relationship Id="rId13" Type="http://schemas.openxmlformats.org/officeDocument/2006/relationships/image" Target="../media/image39.png"/><Relationship Id="rId3" Type="http://schemas.openxmlformats.org/officeDocument/2006/relationships/image" Target="../media/image3.png"/><Relationship Id="rId7" Type="http://schemas.openxmlformats.org/officeDocument/2006/relationships/image" Target="../media/image33.png"/><Relationship Id="rId12"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image" Target="../media/image32.png"/><Relationship Id="rId11" Type="http://schemas.openxmlformats.org/officeDocument/2006/relationships/image" Target="../media/image37.png"/><Relationship Id="rId5" Type="http://schemas.openxmlformats.org/officeDocument/2006/relationships/image" Target="../media/image31.png"/><Relationship Id="rId10" Type="http://schemas.openxmlformats.org/officeDocument/2006/relationships/image" Target="../media/image36.png"/><Relationship Id="rId4" Type="http://schemas.openxmlformats.org/officeDocument/2006/relationships/image" Target="../media/image30.png"/><Relationship Id="rId9" Type="http://schemas.openxmlformats.org/officeDocument/2006/relationships/image" Target="../media/image35.png"/><Relationship Id="rId14" Type="http://schemas.openxmlformats.org/officeDocument/2006/relationships/image" Target="../media/image25.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alpha val="0"/>
          </a:srgbClr>
        </a:solidFill>
        <a:effectLst/>
      </p:bgPr>
    </p:bg>
    <p:spTree>
      <p:nvGrpSpPr>
        <p:cNvPr id="1" name=""/>
        <p:cNvGrpSpPr/>
        <p:nvPr/>
      </p:nvGrpSpPr>
      <p:grpSpPr>
        <a:xfrm>
          <a:off x="0" y="0"/>
          <a:ext cx="0" cy="0"/>
          <a:chOff x="0" y="0"/>
          <a:chExt cx="0" cy="0"/>
        </a:xfrm>
      </p:grpSpPr>
      <p:cxnSp>
        <p:nvCxnSpPr>
          <p:cNvPr id="34" name="Straight Connector 33">
            <a:extLst>
              <a:ext uri="{FF2B5EF4-FFF2-40B4-BE49-F238E27FC236}">
                <a16:creationId xmlns:a16="http://schemas.microsoft.com/office/drawing/2014/main" id="{2436C4C7-0806-45E2-AA5E-63B2B6BBC485}"/>
              </a:ext>
            </a:extLst>
          </p:cNvPr>
          <p:cNvCxnSpPr>
            <a:cxnSpLocks/>
          </p:cNvCxnSpPr>
          <p:nvPr/>
        </p:nvCxnSpPr>
        <p:spPr>
          <a:xfrm>
            <a:off x="3120173" y="1242673"/>
            <a:ext cx="0" cy="2271236"/>
          </a:xfrm>
          <a:prstGeom prst="line">
            <a:avLst/>
          </a:prstGeom>
          <a:noFill/>
          <a:ln w="19050" cap="flat">
            <a:solidFill>
              <a:schemeClr val="bg2">
                <a:lumMod val="50000"/>
              </a:schemeClr>
            </a:solidFill>
            <a:prstDash val="sysDot"/>
            <a:miter lim="400000"/>
          </a:ln>
          <a:effectLst/>
        </p:spPr>
        <p:style>
          <a:lnRef idx="0">
            <a:scrgbClr r="0" g="0" b="0"/>
          </a:lnRef>
          <a:fillRef idx="0">
            <a:scrgbClr r="0" g="0" b="0"/>
          </a:fillRef>
          <a:effectRef idx="0">
            <a:scrgbClr r="0" g="0" b="0"/>
          </a:effectRef>
          <a:fontRef idx="none"/>
        </p:style>
      </p:cxnSp>
      <p:sp>
        <p:nvSpPr>
          <p:cNvPr id="2" name="TextBox 1">
            <a:extLst>
              <a:ext uri="{FF2B5EF4-FFF2-40B4-BE49-F238E27FC236}">
                <a16:creationId xmlns:a16="http://schemas.microsoft.com/office/drawing/2014/main" id="{74CB4E76-2345-4B67-A9C3-BE2398F7607D}"/>
              </a:ext>
            </a:extLst>
          </p:cNvPr>
          <p:cNvSpPr txBox="1"/>
          <p:nvPr/>
        </p:nvSpPr>
        <p:spPr>
          <a:xfrm>
            <a:off x="881062" y="1292819"/>
            <a:ext cx="1272739" cy="217847"/>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900" b="1" i="0" u="none" strike="noStrike" cap="none" spc="0" normalizeH="0" baseline="0" dirty="0">
                <a:ln>
                  <a:noFill/>
                </a:ln>
                <a:solidFill>
                  <a:srgbClr val="000000"/>
                </a:solidFill>
                <a:effectLst/>
                <a:uFillTx/>
                <a:latin typeface="Helvetica" panose="020B0604020202020204" pitchFamily="34" charset="0"/>
                <a:cs typeface="Helvetica" panose="020B0604020202020204" pitchFamily="34" charset="0"/>
                <a:sym typeface="Helvetica Light"/>
              </a:rPr>
              <a:t>USER</a:t>
            </a:r>
            <a:endParaRPr kumimoji="0" lang="en-SG" sz="900" b="1" i="0" u="none" strike="noStrike" cap="none" spc="0" normalizeH="0" baseline="0" dirty="0">
              <a:ln>
                <a:noFill/>
              </a:ln>
              <a:solidFill>
                <a:srgbClr val="000000"/>
              </a:solidFill>
              <a:effectLst/>
              <a:uFillTx/>
              <a:latin typeface="Helvetica" panose="020B0604020202020204" pitchFamily="34" charset="0"/>
              <a:cs typeface="Helvetica" panose="020B0604020202020204" pitchFamily="34" charset="0"/>
              <a:sym typeface="Helvetica Light"/>
            </a:endParaRPr>
          </a:p>
        </p:txBody>
      </p:sp>
      <p:sp>
        <p:nvSpPr>
          <p:cNvPr id="3" name="TextBox 2">
            <a:extLst>
              <a:ext uri="{FF2B5EF4-FFF2-40B4-BE49-F238E27FC236}">
                <a16:creationId xmlns:a16="http://schemas.microsoft.com/office/drawing/2014/main" id="{9651F6D6-D4F6-41AE-B7BD-8211DCB603D4}"/>
              </a:ext>
            </a:extLst>
          </p:cNvPr>
          <p:cNvSpPr txBox="1"/>
          <p:nvPr/>
        </p:nvSpPr>
        <p:spPr>
          <a:xfrm>
            <a:off x="4175101" y="1292819"/>
            <a:ext cx="1356475" cy="217847"/>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900" b="1" i="0" u="none" strike="noStrike" cap="none" spc="0" normalizeH="0" baseline="0" dirty="0">
                <a:ln>
                  <a:noFill/>
                </a:ln>
                <a:solidFill>
                  <a:srgbClr val="000000"/>
                </a:solidFill>
                <a:effectLst/>
                <a:uFillTx/>
                <a:latin typeface="Helvetica" panose="020B0604020202020204" pitchFamily="34" charset="0"/>
                <a:cs typeface="Helvetica" panose="020B0604020202020204" pitchFamily="34" charset="0"/>
                <a:sym typeface="Helvetica Light"/>
              </a:rPr>
              <a:t>CLOUD</a:t>
            </a:r>
          </a:p>
        </p:txBody>
      </p:sp>
      <p:sp>
        <p:nvSpPr>
          <p:cNvPr id="10" name="TextBox 9">
            <a:extLst>
              <a:ext uri="{FF2B5EF4-FFF2-40B4-BE49-F238E27FC236}">
                <a16:creationId xmlns:a16="http://schemas.microsoft.com/office/drawing/2014/main" id="{C824998D-F849-443A-9427-E98E53CDC04A}"/>
              </a:ext>
            </a:extLst>
          </p:cNvPr>
          <p:cNvSpPr txBox="1"/>
          <p:nvPr/>
        </p:nvSpPr>
        <p:spPr>
          <a:xfrm>
            <a:off x="7663409" y="1257496"/>
            <a:ext cx="1356475" cy="217847"/>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900" b="1" i="0" u="none" strike="noStrike" cap="none" spc="0" normalizeH="0" baseline="0" dirty="0">
                <a:ln>
                  <a:noFill/>
                </a:ln>
                <a:solidFill>
                  <a:srgbClr val="000000"/>
                </a:solidFill>
                <a:effectLst/>
                <a:uFillTx/>
                <a:latin typeface="Helvetica" panose="020B0604020202020204" pitchFamily="34" charset="0"/>
                <a:cs typeface="Helvetica" panose="020B0604020202020204" pitchFamily="34" charset="0"/>
                <a:sym typeface="Helvetica Light"/>
              </a:rPr>
              <a:t>EXTERNAL</a:t>
            </a:r>
          </a:p>
        </p:txBody>
      </p:sp>
      <p:grpSp>
        <p:nvGrpSpPr>
          <p:cNvPr id="21" name="Group 193">
            <a:extLst>
              <a:ext uri="{FF2B5EF4-FFF2-40B4-BE49-F238E27FC236}">
                <a16:creationId xmlns:a16="http://schemas.microsoft.com/office/drawing/2014/main" id="{7D910A53-F374-4C87-BB1C-7CA971EB3DF5}"/>
              </a:ext>
            </a:extLst>
          </p:cNvPr>
          <p:cNvGrpSpPr/>
          <p:nvPr/>
        </p:nvGrpSpPr>
        <p:grpSpPr>
          <a:xfrm>
            <a:off x="1163817" y="1671058"/>
            <a:ext cx="707232" cy="912814"/>
            <a:chOff x="8826" y="0"/>
            <a:chExt cx="707231" cy="912812"/>
          </a:xfrm>
        </p:grpSpPr>
        <p:grpSp>
          <p:nvGrpSpPr>
            <p:cNvPr id="22" name="Group 191">
              <a:extLst>
                <a:ext uri="{FF2B5EF4-FFF2-40B4-BE49-F238E27FC236}">
                  <a16:creationId xmlns:a16="http://schemas.microsoft.com/office/drawing/2014/main" id="{45659EDB-9FB6-42F5-BE51-CFC9A82B0489}"/>
                </a:ext>
              </a:extLst>
            </p:cNvPr>
            <p:cNvGrpSpPr/>
            <p:nvPr/>
          </p:nvGrpSpPr>
          <p:grpSpPr>
            <a:xfrm>
              <a:off x="8826" y="-1"/>
              <a:ext cx="707232" cy="707233"/>
              <a:chOff x="8826" y="0"/>
              <a:chExt cx="707231" cy="707231"/>
            </a:xfrm>
          </p:grpSpPr>
          <p:sp>
            <p:nvSpPr>
              <p:cNvPr id="24" name="Shape 189">
                <a:extLst>
                  <a:ext uri="{FF2B5EF4-FFF2-40B4-BE49-F238E27FC236}">
                    <a16:creationId xmlns:a16="http://schemas.microsoft.com/office/drawing/2014/main" id="{6F1BA0EB-BEAC-46AC-B2CF-5DA294CA6790}"/>
                  </a:ext>
                </a:extLst>
              </p:cNvPr>
              <p:cNvSpPr/>
              <p:nvPr/>
            </p:nvSpPr>
            <p:spPr>
              <a:xfrm>
                <a:off x="882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25" name="_-02.png">
                <a:extLst>
                  <a:ext uri="{FF2B5EF4-FFF2-40B4-BE49-F238E27FC236}">
                    <a16:creationId xmlns:a16="http://schemas.microsoft.com/office/drawing/2014/main" id="{9805636D-9E65-453A-A328-3B268DD5B6BC}"/>
                  </a:ext>
                </a:extLst>
              </p:cNvPr>
              <p:cNvPicPr/>
              <p:nvPr/>
            </p:nvPicPr>
            <p:blipFill>
              <a:blip r:embed="rId2"/>
              <a:srcRect l="24323" t="21763" r="24323" b="21763"/>
              <a:stretch>
                <a:fillRect/>
              </a:stretch>
            </p:blipFill>
            <p:spPr>
              <a:xfrm>
                <a:off x="172020" y="153919"/>
                <a:ext cx="363191" cy="399394"/>
              </a:xfrm>
              <a:prstGeom prst="rect">
                <a:avLst/>
              </a:prstGeom>
              <a:ln w="3175" cap="flat">
                <a:noFill/>
                <a:miter lim="400000"/>
              </a:ln>
              <a:effectLst/>
            </p:spPr>
          </p:pic>
        </p:grpSp>
        <p:sp>
          <p:nvSpPr>
            <p:cNvPr id="23" name="Shape 192">
              <a:extLst>
                <a:ext uri="{FF2B5EF4-FFF2-40B4-BE49-F238E27FC236}">
                  <a16:creationId xmlns:a16="http://schemas.microsoft.com/office/drawing/2014/main" id="{0EEF2326-51B1-4FAD-94D2-5822720A2757}"/>
                </a:ext>
              </a:extLst>
            </p:cNvPr>
            <p:cNvSpPr/>
            <p:nvPr/>
          </p:nvSpPr>
          <p:spPr>
            <a:xfrm>
              <a:off x="166836" y="707231"/>
              <a:ext cx="373559"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USER</a:t>
              </a:r>
            </a:p>
          </p:txBody>
        </p:sp>
      </p:grpSp>
      <p:grpSp>
        <p:nvGrpSpPr>
          <p:cNvPr id="26" name="Group 199">
            <a:extLst>
              <a:ext uri="{FF2B5EF4-FFF2-40B4-BE49-F238E27FC236}">
                <a16:creationId xmlns:a16="http://schemas.microsoft.com/office/drawing/2014/main" id="{0BDB9F4F-8776-4882-B304-11AE6CD38FBF}"/>
              </a:ext>
            </a:extLst>
          </p:cNvPr>
          <p:cNvGrpSpPr/>
          <p:nvPr/>
        </p:nvGrpSpPr>
        <p:grpSpPr>
          <a:xfrm>
            <a:off x="1163817" y="3619632"/>
            <a:ext cx="707234" cy="830344"/>
            <a:chOff x="75417" y="0"/>
            <a:chExt cx="707232" cy="830342"/>
          </a:xfrm>
        </p:grpSpPr>
        <p:sp>
          <p:nvSpPr>
            <p:cNvPr id="27" name="Shape 195">
              <a:extLst>
                <a:ext uri="{FF2B5EF4-FFF2-40B4-BE49-F238E27FC236}">
                  <a16:creationId xmlns:a16="http://schemas.microsoft.com/office/drawing/2014/main" id="{856EC0B2-6FF4-4D21-9FE5-89F3D9043982}"/>
                </a:ext>
              </a:extLst>
            </p:cNvPr>
            <p:cNvSpPr/>
            <p:nvPr/>
          </p:nvSpPr>
          <p:spPr>
            <a:xfrm>
              <a:off x="75417"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8" name="Group 198">
              <a:extLst>
                <a:ext uri="{FF2B5EF4-FFF2-40B4-BE49-F238E27FC236}">
                  <a16:creationId xmlns:a16="http://schemas.microsoft.com/office/drawing/2014/main" id="{C35A5A38-C0C8-4378-AA0E-9F9DD666AE19}"/>
                </a:ext>
              </a:extLst>
            </p:cNvPr>
            <p:cNvGrpSpPr/>
            <p:nvPr/>
          </p:nvGrpSpPr>
          <p:grpSpPr>
            <a:xfrm>
              <a:off x="86542" y="160392"/>
              <a:ext cx="684481" cy="669950"/>
              <a:chOff x="97076" y="160392"/>
              <a:chExt cx="684480" cy="669949"/>
            </a:xfrm>
          </p:grpSpPr>
          <p:pic>
            <p:nvPicPr>
              <p:cNvPr id="29" name="_-03.png">
                <a:extLst>
                  <a:ext uri="{FF2B5EF4-FFF2-40B4-BE49-F238E27FC236}">
                    <a16:creationId xmlns:a16="http://schemas.microsoft.com/office/drawing/2014/main" id="{5E7064FD-FCD5-4EA9-B38E-591608C5FFE6}"/>
                  </a:ext>
                </a:extLst>
              </p:cNvPr>
              <p:cNvPicPr/>
              <p:nvPr/>
            </p:nvPicPr>
            <p:blipFill>
              <a:blip r:embed="rId3"/>
              <a:srcRect l="22990" t="22678" r="12110" b="12057"/>
              <a:stretch>
                <a:fillRect/>
              </a:stretch>
            </p:blipFill>
            <p:spPr>
              <a:xfrm>
                <a:off x="247528" y="160392"/>
                <a:ext cx="460830" cy="461566"/>
              </a:xfrm>
              <a:prstGeom prst="rect">
                <a:avLst/>
              </a:prstGeom>
              <a:ln w="3175" cap="flat">
                <a:noFill/>
                <a:miter lim="400000"/>
              </a:ln>
              <a:effectLst/>
            </p:spPr>
          </p:pic>
          <p:sp>
            <p:nvSpPr>
              <p:cNvPr id="30" name="Shape 197">
                <a:extLst>
                  <a:ext uri="{FF2B5EF4-FFF2-40B4-BE49-F238E27FC236}">
                    <a16:creationId xmlns:a16="http://schemas.microsoft.com/office/drawing/2014/main" id="{4167318A-6C2C-4B5D-AD21-C84240F65CBD}"/>
                  </a:ext>
                </a:extLst>
              </p:cNvPr>
              <p:cNvSpPr/>
              <p:nvPr/>
            </p:nvSpPr>
            <p:spPr>
              <a:xfrm>
                <a:off x="97076" y="707231"/>
                <a:ext cx="684480" cy="12311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SGUARD APP</a:t>
                </a:r>
                <a:endParaRPr sz="800" b="1" dirty="0">
                  <a:solidFill>
                    <a:srgbClr val="4277BB"/>
                  </a:solidFill>
                </a:endParaRPr>
              </a:p>
            </p:txBody>
          </p:sp>
        </p:grpSp>
      </p:grpSp>
      <p:cxnSp>
        <p:nvCxnSpPr>
          <p:cNvPr id="35" name="Straight Arrow Connector 34">
            <a:extLst>
              <a:ext uri="{FF2B5EF4-FFF2-40B4-BE49-F238E27FC236}">
                <a16:creationId xmlns:a16="http://schemas.microsoft.com/office/drawing/2014/main" id="{11D31583-3EDA-402D-B84D-C8299648C439}"/>
              </a:ext>
            </a:extLst>
          </p:cNvPr>
          <p:cNvCxnSpPr>
            <a:cxnSpLocks/>
          </p:cNvCxnSpPr>
          <p:nvPr/>
        </p:nvCxnSpPr>
        <p:spPr>
          <a:xfrm>
            <a:off x="1933575" y="4010808"/>
            <a:ext cx="731432" cy="0"/>
          </a:xfrm>
          <a:prstGeom prst="straightConnector1">
            <a:avLst/>
          </a:prstGeom>
          <a:noFill/>
          <a:ln w="12700" cap="flat">
            <a:solidFill>
              <a:srgbClr val="4277BB"/>
            </a:solidFill>
            <a:prstDash val="solid"/>
            <a:miter lim="400000"/>
            <a:headEnd type="arrow"/>
            <a:tailEnd type="arrow"/>
          </a:ln>
          <a:effectLst/>
        </p:spPr>
        <p:style>
          <a:lnRef idx="0">
            <a:scrgbClr r="0" g="0" b="0"/>
          </a:lnRef>
          <a:fillRef idx="0">
            <a:scrgbClr r="0" g="0" b="0"/>
          </a:fillRef>
          <a:effectRef idx="0">
            <a:scrgbClr r="0" g="0" b="0"/>
          </a:effectRef>
          <a:fontRef idx="none"/>
        </p:style>
      </p:cxnSp>
      <p:grpSp>
        <p:nvGrpSpPr>
          <p:cNvPr id="36" name="Group 379">
            <a:extLst>
              <a:ext uri="{FF2B5EF4-FFF2-40B4-BE49-F238E27FC236}">
                <a16:creationId xmlns:a16="http://schemas.microsoft.com/office/drawing/2014/main" id="{EAC72F19-4209-4314-BBC7-F54FED3C28E1}"/>
              </a:ext>
            </a:extLst>
          </p:cNvPr>
          <p:cNvGrpSpPr/>
          <p:nvPr/>
        </p:nvGrpSpPr>
        <p:grpSpPr>
          <a:xfrm>
            <a:off x="2548851" y="3632529"/>
            <a:ext cx="1175439" cy="932543"/>
            <a:chOff x="0" y="0"/>
            <a:chExt cx="1175438" cy="932542"/>
          </a:xfrm>
        </p:grpSpPr>
        <p:sp>
          <p:nvSpPr>
            <p:cNvPr id="37" name="Shape 375">
              <a:extLst>
                <a:ext uri="{FF2B5EF4-FFF2-40B4-BE49-F238E27FC236}">
                  <a16:creationId xmlns:a16="http://schemas.microsoft.com/office/drawing/2014/main" id="{890A215B-7EC8-475E-A296-0C8A1EEC1FCF}"/>
                </a:ext>
              </a:extLst>
            </p:cNvPr>
            <p:cNvSpPr/>
            <p:nvPr/>
          </p:nvSpPr>
          <p:spPr>
            <a:xfrm>
              <a:off x="21770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8" name="Group 378">
              <a:extLst>
                <a:ext uri="{FF2B5EF4-FFF2-40B4-BE49-F238E27FC236}">
                  <a16:creationId xmlns:a16="http://schemas.microsoft.com/office/drawing/2014/main" id="{E90F65DF-6E68-4FF5-BCC9-95BB673E480E}"/>
                </a:ext>
              </a:extLst>
            </p:cNvPr>
            <p:cNvGrpSpPr/>
            <p:nvPr/>
          </p:nvGrpSpPr>
          <p:grpSpPr>
            <a:xfrm>
              <a:off x="-1" y="139612"/>
              <a:ext cx="1175440" cy="792931"/>
              <a:chOff x="0" y="130399"/>
              <a:chExt cx="1175438" cy="792929"/>
            </a:xfrm>
          </p:grpSpPr>
          <p:pic>
            <p:nvPicPr>
              <p:cNvPr id="39" name="_-19.png">
                <a:extLst>
                  <a:ext uri="{FF2B5EF4-FFF2-40B4-BE49-F238E27FC236}">
                    <a16:creationId xmlns:a16="http://schemas.microsoft.com/office/drawing/2014/main" id="{D01ADB12-081C-416F-A07D-80ADEC6F485F}"/>
                  </a:ext>
                </a:extLst>
              </p:cNvPr>
              <p:cNvPicPr/>
              <p:nvPr/>
            </p:nvPicPr>
            <p:blipFill>
              <a:blip r:embed="rId4"/>
              <a:srcRect l="11328" t="18438" r="11328" b="18438"/>
              <a:stretch>
                <a:fillRect/>
              </a:stretch>
            </p:blipFill>
            <p:spPr>
              <a:xfrm>
                <a:off x="306810" y="130399"/>
                <a:ext cx="547001" cy="446433"/>
              </a:xfrm>
              <a:prstGeom prst="rect">
                <a:avLst/>
              </a:prstGeom>
              <a:ln w="3175" cap="flat">
                <a:noFill/>
                <a:miter lim="400000"/>
              </a:ln>
              <a:effectLst/>
            </p:spPr>
          </p:pic>
          <p:sp>
            <p:nvSpPr>
              <p:cNvPr id="40" name="Shape 377">
                <a:extLst>
                  <a:ext uri="{FF2B5EF4-FFF2-40B4-BE49-F238E27FC236}">
                    <a16:creationId xmlns:a16="http://schemas.microsoft.com/office/drawing/2014/main" id="{8E54431B-3909-4CAA-8340-469256A43E42}"/>
                  </a:ext>
                </a:extLst>
              </p:cNvPr>
              <p:cNvSpPr/>
              <p:nvPr/>
            </p:nvSpPr>
            <p:spPr>
              <a:xfrm>
                <a:off x="0" y="707231"/>
                <a:ext cx="1175439" cy="216099"/>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SGUARD API</a:t>
                </a:r>
              </a:p>
            </p:txBody>
          </p:sp>
        </p:grpSp>
      </p:grpSp>
      <p:cxnSp>
        <p:nvCxnSpPr>
          <p:cNvPr id="42" name="Straight Connector 41">
            <a:extLst>
              <a:ext uri="{FF2B5EF4-FFF2-40B4-BE49-F238E27FC236}">
                <a16:creationId xmlns:a16="http://schemas.microsoft.com/office/drawing/2014/main" id="{65061CC3-7EC4-4122-B1E8-547A679C98C3}"/>
              </a:ext>
            </a:extLst>
          </p:cNvPr>
          <p:cNvCxnSpPr>
            <a:cxnSpLocks/>
          </p:cNvCxnSpPr>
          <p:nvPr/>
        </p:nvCxnSpPr>
        <p:spPr>
          <a:xfrm>
            <a:off x="3136571" y="4565072"/>
            <a:ext cx="0" cy="2271236"/>
          </a:xfrm>
          <a:prstGeom prst="line">
            <a:avLst/>
          </a:prstGeom>
          <a:noFill/>
          <a:ln w="19050" cap="flat">
            <a:solidFill>
              <a:schemeClr val="bg2">
                <a:lumMod val="50000"/>
              </a:schemeClr>
            </a:solidFill>
            <a:prstDash val="sysDot"/>
            <a:miter lim="400000"/>
          </a:ln>
          <a:effectLst/>
        </p:spPr>
        <p:style>
          <a:lnRef idx="0">
            <a:scrgbClr r="0" g="0" b="0"/>
          </a:lnRef>
          <a:fillRef idx="0">
            <a:scrgbClr r="0" g="0" b="0"/>
          </a:fillRef>
          <a:effectRef idx="0">
            <a:scrgbClr r="0" g="0" b="0"/>
          </a:effectRef>
          <a:fontRef idx="none"/>
        </p:style>
      </p:cxnSp>
      <p:cxnSp>
        <p:nvCxnSpPr>
          <p:cNvPr id="45" name="Straight Arrow Connector 44">
            <a:extLst>
              <a:ext uri="{FF2B5EF4-FFF2-40B4-BE49-F238E27FC236}">
                <a16:creationId xmlns:a16="http://schemas.microsoft.com/office/drawing/2014/main" id="{993FFBDD-10A0-41EB-91C2-71A8988617B3}"/>
              </a:ext>
            </a:extLst>
          </p:cNvPr>
          <p:cNvCxnSpPr>
            <a:cxnSpLocks/>
          </p:cNvCxnSpPr>
          <p:nvPr/>
        </p:nvCxnSpPr>
        <p:spPr>
          <a:xfrm flipV="1">
            <a:off x="1508145" y="2583874"/>
            <a:ext cx="0" cy="930035"/>
          </a:xfrm>
          <a:prstGeom prst="straightConnector1">
            <a:avLst/>
          </a:prstGeom>
          <a:noFill/>
          <a:ln w="12700" cap="flat">
            <a:solidFill>
              <a:srgbClr val="4277BB"/>
            </a:solidFill>
            <a:prstDash val="solid"/>
            <a:miter lim="400000"/>
            <a:headEnd type="arrow"/>
            <a:tailEnd type="arrow"/>
          </a:ln>
          <a:effectLst/>
        </p:spPr>
        <p:style>
          <a:lnRef idx="0">
            <a:scrgbClr r="0" g="0" b="0"/>
          </a:lnRef>
          <a:fillRef idx="0">
            <a:scrgbClr r="0" g="0" b="0"/>
          </a:fillRef>
          <a:effectRef idx="0">
            <a:scrgbClr r="0" g="0" b="0"/>
          </a:effectRef>
          <a:fontRef idx="none"/>
        </p:style>
      </p:cxnSp>
      <p:grpSp>
        <p:nvGrpSpPr>
          <p:cNvPr id="54" name="Group 53">
            <a:extLst>
              <a:ext uri="{FF2B5EF4-FFF2-40B4-BE49-F238E27FC236}">
                <a16:creationId xmlns:a16="http://schemas.microsoft.com/office/drawing/2014/main" id="{8207C982-315E-442A-932F-52DA2DB6D17A}"/>
              </a:ext>
            </a:extLst>
          </p:cNvPr>
          <p:cNvGrpSpPr/>
          <p:nvPr/>
        </p:nvGrpSpPr>
        <p:grpSpPr>
          <a:xfrm>
            <a:off x="4245643" y="3682807"/>
            <a:ext cx="1175442" cy="882265"/>
            <a:chOff x="4312013" y="3474922"/>
            <a:chExt cx="1175442" cy="882265"/>
          </a:xfrm>
        </p:grpSpPr>
        <p:pic>
          <p:nvPicPr>
            <p:cNvPr id="51" name="Picture 50" descr="Logo&#10;&#10;Description automatically generated">
              <a:extLst>
                <a:ext uri="{FF2B5EF4-FFF2-40B4-BE49-F238E27FC236}">
                  <a16:creationId xmlns:a16="http://schemas.microsoft.com/office/drawing/2014/main" id="{B98DB5FE-9C76-48B1-A340-B2D30B207B4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73487" y="3474922"/>
              <a:ext cx="648000" cy="648000"/>
            </a:xfrm>
            <a:prstGeom prst="rect">
              <a:avLst/>
            </a:prstGeom>
            <a:ln>
              <a:solidFill>
                <a:schemeClr val="tx1"/>
              </a:solidFill>
            </a:ln>
          </p:spPr>
        </p:pic>
        <p:sp>
          <p:nvSpPr>
            <p:cNvPr id="53" name="Shape 377">
              <a:extLst>
                <a:ext uri="{FF2B5EF4-FFF2-40B4-BE49-F238E27FC236}">
                  <a16:creationId xmlns:a16="http://schemas.microsoft.com/office/drawing/2014/main" id="{64DD5473-D698-4CFF-A24E-8816D703CC98}"/>
                </a:ext>
              </a:extLst>
            </p:cNvPr>
            <p:cNvSpPr/>
            <p:nvPr/>
          </p:nvSpPr>
          <p:spPr>
            <a:xfrm>
              <a:off x="4312013" y="4141087"/>
              <a:ext cx="1175442" cy="21610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NODE RED</a:t>
              </a:r>
            </a:p>
          </p:txBody>
        </p:sp>
      </p:grpSp>
      <p:cxnSp>
        <p:nvCxnSpPr>
          <p:cNvPr id="55" name="Straight Arrow Connector 54">
            <a:extLst>
              <a:ext uri="{FF2B5EF4-FFF2-40B4-BE49-F238E27FC236}">
                <a16:creationId xmlns:a16="http://schemas.microsoft.com/office/drawing/2014/main" id="{418E0C0E-48DB-4091-BF2A-709B6CE8E9A2}"/>
              </a:ext>
            </a:extLst>
          </p:cNvPr>
          <p:cNvCxnSpPr>
            <a:cxnSpLocks/>
          </p:cNvCxnSpPr>
          <p:nvPr/>
        </p:nvCxnSpPr>
        <p:spPr>
          <a:xfrm>
            <a:off x="3616935" y="3986145"/>
            <a:ext cx="731432" cy="0"/>
          </a:xfrm>
          <a:prstGeom prst="straightConnector1">
            <a:avLst/>
          </a:prstGeom>
          <a:noFill/>
          <a:ln w="12700" cap="flat">
            <a:solidFill>
              <a:srgbClr val="4277BB"/>
            </a:solidFill>
            <a:prstDash val="solid"/>
            <a:miter lim="400000"/>
            <a:headEnd type="arrow"/>
            <a:tailEnd type="arrow"/>
          </a:ln>
          <a:effectLst/>
        </p:spPr>
        <p:style>
          <a:lnRef idx="0">
            <a:scrgbClr r="0" g="0" b="0"/>
          </a:lnRef>
          <a:fillRef idx="0">
            <a:scrgbClr r="0" g="0" b="0"/>
          </a:fillRef>
          <a:effectRef idx="0">
            <a:scrgbClr r="0" g="0" b="0"/>
          </a:effectRef>
          <a:fontRef idx="none"/>
        </p:style>
      </p:cxnSp>
      <p:grpSp>
        <p:nvGrpSpPr>
          <p:cNvPr id="56" name="Group 55">
            <a:extLst>
              <a:ext uri="{FF2B5EF4-FFF2-40B4-BE49-F238E27FC236}">
                <a16:creationId xmlns:a16="http://schemas.microsoft.com/office/drawing/2014/main" id="{A4BB5E99-2BA8-4EFF-94F6-E3D537A34054}"/>
              </a:ext>
            </a:extLst>
          </p:cNvPr>
          <p:cNvGrpSpPr/>
          <p:nvPr/>
        </p:nvGrpSpPr>
        <p:grpSpPr>
          <a:xfrm>
            <a:off x="4410109" y="1873492"/>
            <a:ext cx="888629" cy="968124"/>
            <a:chOff x="3963686" y="6067013"/>
            <a:chExt cx="888629" cy="968124"/>
          </a:xfrm>
        </p:grpSpPr>
        <p:pic>
          <p:nvPicPr>
            <p:cNvPr id="57" name="Picture 56">
              <a:extLst>
                <a:ext uri="{FF2B5EF4-FFF2-40B4-BE49-F238E27FC236}">
                  <a16:creationId xmlns:a16="http://schemas.microsoft.com/office/drawing/2014/main" id="{6FA92497-09DC-401A-AA81-CEB50B99C35A}"/>
                </a:ext>
              </a:extLst>
            </p:cNvPr>
            <p:cNvPicPr>
              <a:picLocks noChangeAspect="1"/>
            </p:cNvPicPr>
            <p:nvPr/>
          </p:nvPicPr>
          <p:blipFill>
            <a:blip r:embed="rId6"/>
            <a:stretch>
              <a:fillRect/>
            </a:stretch>
          </p:blipFill>
          <p:spPr>
            <a:xfrm>
              <a:off x="3965347" y="6067013"/>
              <a:ext cx="886968" cy="886968"/>
            </a:xfrm>
            <a:prstGeom prst="rect">
              <a:avLst/>
            </a:prstGeom>
          </p:spPr>
        </p:pic>
        <p:sp>
          <p:nvSpPr>
            <p:cNvPr id="58" name="Shape 509">
              <a:extLst>
                <a:ext uri="{FF2B5EF4-FFF2-40B4-BE49-F238E27FC236}">
                  <a16:creationId xmlns:a16="http://schemas.microsoft.com/office/drawing/2014/main" id="{E2F49826-A2DD-4E2C-9209-D0C860691DB9}"/>
                </a:ext>
              </a:extLst>
            </p:cNvPr>
            <p:cNvSpPr/>
            <p:nvPr/>
          </p:nvSpPr>
          <p:spPr>
            <a:xfrm>
              <a:off x="3963686" y="6912026"/>
              <a:ext cx="886461"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dirty="0">
                  <a:solidFill>
                    <a:srgbClr val="4277BB"/>
                  </a:solidFill>
                  <a:latin typeface="Helvetica" panose="020B0604020202020204" pitchFamily="34" charset="0"/>
                  <a:cs typeface="Helvetica" panose="020B0604020202020204" pitchFamily="34" charset="0"/>
                </a:rPr>
                <a:t>SPEECH TO TEXT</a:t>
              </a:r>
              <a:endParaRPr sz="800" dirty="0">
                <a:solidFill>
                  <a:srgbClr val="4277BB"/>
                </a:solidFill>
                <a:latin typeface="Helvetica" panose="020B0604020202020204" pitchFamily="34" charset="0"/>
                <a:cs typeface="Helvetica" panose="020B0604020202020204" pitchFamily="34" charset="0"/>
              </a:endParaRPr>
            </a:p>
          </p:txBody>
        </p:sp>
      </p:grpSp>
      <p:grpSp>
        <p:nvGrpSpPr>
          <p:cNvPr id="59" name="Group 58">
            <a:extLst>
              <a:ext uri="{FF2B5EF4-FFF2-40B4-BE49-F238E27FC236}">
                <a16:creationId xmlns:a16="http://schemas.microsoft.com/office/drawing/2014/main" id="{B6F9702F-3DB7-40FA-9990-A50DEFADFA67}"/>
              </a:ext>
            </a:extLst>
          </p:cNvPr>
          <p:cNvGrpSpPr/>
          <p:nvPr/>
        </p:nvGrpSpPr>
        <p:grpSpPr>
          <a:xfrm>
            <a:off x="4387633" y="5190352"/>
            <a:ext cx="886968" cy="1105990"/>
            <a:chOff x="3943565" y="3290687"/>
            <a:chExt cx="886968" cy="1105990"/>
          </a:xfrm>
        </p:grpSpPr>
        <p:pic>
          <p:nvPicPr>
            <p:cNvPr id="60" name="Picture 59">
              <a:extLst>
                <a:ext uri="{FF2B5EF4-FFF2-40B4-BE49-F238E27FC236}">
                  <a16:creationId xmlns:a16="http://schemas.microsoft.com/office/drawing/2014/main" id="{B9FEF50E-0677-46A3-BF71-8053BB1CBF16}"/>
                </a:ext>
              </a:extLst>
            </p:cNvPr>
            <p:cNvPicPr>
              <a:picLocks noChangeAspect="1"/>
            </p:cNvPicPr>
            <p:nvPr/>
          </p:nvPicPr>
          <p:blipFill>
            <a:blip r:embed="rId7"/>
            <a:stretch>
              <a:fillRect/>
            </a:stretch>
          </p:blipFill>
          <p:spPr>
            <a:xfrm>
              <a:off x="3943565" y="3290687"/>
              <a:ext cx="886968" cy="886968"/>
            </a:xfrm>
            <a:prstGeom prst="rect">
              <a:avLst/>
            </a:prstGeom>
          </p:spPr>
        </p:pic>
        <p:sp>
          <p:nvSpPr>
            <p:cNvPr id="61" name="Shape 509">
              <a:extLst>
                <a:ext uri="{FF2B5EF4-FFF2-40B4-BE49-F238E27FC236}">
                  <a16:creationId xmlns:a16="http://schemas.microsoft.com/office/drawing/2014/main" id="{31360745-592B-4F72-A215-20AE42208292}"/>
                </a:ext>
              </a:extLst>
            </p:cNvPr>
            <p:cNvSpPr/>
            <p:nvPr/>
          </p:nvSpPr>
          <p:spPr>
            <a:xfrm>
              <a:off x="4178722" y="4150456"/>
              <a:ext cx="463268"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Helvetica" panose="020B0604020202020204" pitchFamily="34" charset="0"/>
                  <a:cs typeface="Helvetica" panose="020B0604020202020204" pitchFamily="34" charset="0"/>
                </a:rPr>
                <a:t>TEXT TO </a:t>
              </a:r>
            </a:p>
            <a:p>
              <a:pPr lvl="0">
                <a:defRPr sz="1800" b="0">
                  <a:solidFill>
                    <a:srgbClr val="000000"/>
                  </a:solidFill>
                </a:defRPr>
              </a:pPr>
              <a:r>
                <a:rPr lang="en-US" sz="800" b="0" dirty="0">
                  <a:solidFill>
                    <a:srgbClr val="4277BB"/>
                  </a:solidFill>
                  <a:latin typeface="Helvetica" panose="020B0604020202020204" pitchFamily="34" charset="0"/>
                  <a:cs typeface="Helvetica" panose="020B0604020202020204" pitchFamily="34" charset="0"/>
                </a:rPr>
                <a:t>SPEECH</a:t>
              </a:r>
              <a:endParaRPr sz="800" b="0" dirty="0">
                <a:solidFill>
                  <a:srgbClr val="4277BB"/>
                </a:solidFill>
                <a:latin typeface="Helvetica" panose="020B0604020202020204" pitchFamily="34" charset="0"/>
                <a:cs typeface="Helvetica" panose="020B0604020202020204" pitchFamily="34" charset="0"/>
              </a:endParaRPr>
            </a:p>
          </p:txBody>
        </p:sp>
      </p:grpSp>
      <p:grpSp>
        <p:nvGrpSpPr>
          <p:cNvPr id="62" name="Group 61">
            <a:extLst>
              <a:ext uri="{FF2B5EF4-FFF2-40B4-BE49-F238E27FC236}">
                <a16:creationId xmlns:a16="http://schemas.microsoft.com/office/drawing/2014/main" id="{39B06271-CE0D-4802-8D64-9FEEE36CF913}"/>
              </a:ext>
            </a:extLst>
          </p:cNvPr>
          <p:cNvGrpSpPr/>
          <p:nvPr/>
        </p:nvGrpSpPr>
        <p:grpSpPr>
          <a:xfrm>
            <a:off x="6174678" y="3535698"/>
            <a:ext cx="886968" cy="1082840"/>
            <a:chOff x="3953659" y="4742634"/>
            <a:chExt cx="886968" cy="1082840"/>
          </a:xfrm>
        </p:grpSpPr>
        <p:pic>
          <p:nvPicPr>
            <p:cNvPr id="63" name="Picture 62">
              <a:extLst>
                <a:ext uri="{FF2B5EF4-FFF2-40B4-BE49-F238E27FC236}">
                  <a16:creationId xmlns:a16="http://schemas.microsoft.com/office/drawing/2014/main" id="{734AA29A-D9D2-4E9C-9074-653307761334}"/>
                </a:ext>
              </a:extLst>
            </p:cNvPr>
            <p:cNvPicPr>
              <a:picLocks noChangeAspect="1"/>
            </p:cNvPicPr>
            <p:nvPr/>
          </p:nvPicPr>
          <p:blipFill>
            <a:blip r:embed="rId8"/>
            <a:stretch>
              <a:fillRect/>
            </a:stretch>
          </p:blipFill>
          <p:spPr>
            <a:xfrm>
              <a:off x="3953659" y="4742634"/>
              <a:ext cx="886968" cy="886968"/>
            </a:xfrm>
            <a:prstGeom prst="rect">
              <a:avLst/>
            </a:prstGeom>
          </p:spPr>
        </p:pic>
        <p:sp>
          <p:nvSpPr>
            <p:cNvPr id="64" name="Shape 509">
              <a:extLst>
                <a:ext uri="{FF2B5EF4-FFF2-40B4-BE49-F238E27FC236}">
                  <a16:creationId xmlns:a16="http://schemas.microsoft.com/office/drawing/2014/main" id="{54A19D80-BF3C-49CF-8858-5749277B779B}"/>
                </a:ext>
              </a:extLst>
            </p:cNvPr>
            <p:cNvSpPr/>
            <p:nvPr/>
          </p:nvSpPr>
          <p:spPr>
            <a:xfrm>
              <a:off x="4062273" y="5579253"/>
              <a:ext cx="62998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dirty="0">
                  <a:solidFill>
                    <a:srgbClr val="4277BB"/>
                  </a:solidFill>
                  <a:latin typeface="Helvetica" panose="020B0604020202020204" pitchFamily="34" charset="0"/>
                  <a:cs typeface="Helvetica" panose="020B0604020202020204" pitchFamily="34" charset="0"/>
                </a:rPr>
                <a:t>WATSON</a:t>
              </a:r>
            </a:p>
            <a:p>
              <a:pPr lvl="0">
                <a:defRPr sz="1800" b="0">
                  <a:solidFill>
                    <a:srgbClr val="000000"/>
                  </a:solidFill>
                </a:defRPr>
              </a:pPr>
              <a:r>
                <a:rPr lang="en-US" sz="800" dirty="0">
                  <a:solidFill>
                    <a:srgbClr val="4277BB"/>
                  </a:solidFill>
                  <a:latin typeface="Helvetica" panose="020B0604020202020204" pitchFamily="34" charset="0"/>
                  <a:cs typeface="Helvetica" panose="020B0604020202020204" pitchFamily="34" charset="0"/>
                </a:rPr>
                <a:t> ASSISTANT </a:t>
              </a:r>
            </a:p>
          </p:txBody>
        </p:sp>
      </p:grpSp>
      <p:cxnSp>
        <p:nvCxnSpPr>
          <p:cNvPr id="65" name="Straight Arrow Connector 64">
            <a:extLst>
              <a:ext uri="{FF2B5EF4-FFF2-40B4-BE49-F238E27FC236}">
                <a16:creationId xmlns:a16="http://schemas.microsoft.com/office/drawing/2014/main" id="{DB923231-F81A-4F3A-9A01-5E6E563C48E1}"/>
              </a:ext>
            </a:extLst>
          </p:cNvPr>
          <p:cNvCxnSpPr>
            <a:cxnSpLocks/>
          </p:cNvCxnSpPr>
          <p:nvPr/>
        </p:nvCxnSpPr>
        <p:spPr>
          <a:xfrm>
            <a:off x="5345734" y="3986145"/>
            <a:ext cx="731432" cy="0"/>
          </a:xfrm>
          <a:prstGeom prst="straightConnector1">
            <a:avLst/>
          </a:prstGeom>
          <a:noFill/>
          <a:ln w="12700" cap="flat">
            <a:solidFill>
              <a:srgbClr val="4277BB"/>
            </a:solidFill>
            <a:prstDash val="solid"/>
            <a:miter lim="400000"/>
            <a:headEnd type="arrow"/>
            <a:tailEnd type="arrow"/>
          </a:ln>
          <a:effectLst/>
        </p:spPr>
        <p:style>
          <a:lnRef idx="0">
            <a:scrgbClr r="0" g="0" b="0"/>
          </a:lnRef>
          <a:fillRef idx="0">
            <a:scrgbClr r="0" g="0" b="0"/>
          </a:fillRef>
          <a:effectRef idx="0">
            <a:scrgbClr r="0" g="0" b="0"/>
          </a:effectRef>
          <a:fontRef idx="none"/>
        </p:style>
      </p:cxnSp>
      <p:cxnSp>
        <p:nvCxnSpPr>
          <p:cNvPr id="68" name="Straight Arrow Connector 67">
            <a:extLst>
              <a:ext uri="{FF2B5EF4-FFF2-40B4-BE49-F238E27FC236}">
                <a16:creationId xmlns:a16="http://schemas.microsoft.com/office/drawing/2014/main" id="{2DE592CC-C5CF-4D2A-9BE9-04FFD121C5DF}"/>
              </a:ext>
            </a:extLst>
          </p:cNvPr>
          <p:cNvCxnSpPr>
            <a:cxnSpLocks/>
          </p:cNvCxnSpPr>
          <p:nvPr/>
        </p:nvCxnSpPr>
        <p:spPr>
          <a:xfrm flipV="1">
            <a:off x="4840642" y="2909879"/>
            <a:ext cx="0" cy="663919"/>
          </a:xfrm>
          <a:prstGeom prst="straightConnector1">
            <a:avLst/>
          </a:prstGeom>
          <a:noFill/>
          <a:ln w="12700" cap="flat">
            <a:solidFill>
              <a:srgbClr val="4277BB"/>
            </a:solidFill>
            <a:prstDash val="solid"/>
            <a:miter lim="400000"/>
            <a:headEnd type="arrow"/>
            <a:tailEnd type="arrow"/>
          </a:ln>
          <a:effectLst/>
        </p:spPr>
        <p:style>
          <a:lnRef idx="0">
            <a:scrgbClr r="0" g="0" b="0"/>
          </a:lnRef>
          <a:fillRef idx="0">
            <a:scrgbClr r="0" g="0" b="0"/>
          </a:fillRef>
          <a:effectRef idx="0">
            <a:scrgbClr r="0" g="0" b="0"/>
          </a:effectRef>
          <a:fontRef idx="none"/>
        </p:style>
      </p:cxnSp>
      <p:cxnSp>
        <p:nvCxnSpPr>
          <p:cNvPr id="70" name="Straight Arrow Connector 69">
            <a:extLst>
              <a:ext uri="{FF2B5EF4-FFF2-40B4-BE49-F238E27FC236}">
                <a16:creationId xmlns:a16="http://schemas.microsoft.com/office/drawing/2014/main" id="{B38F9EBC-9613-4F94-8C7D-112503BDA136}"/>
              </a:ext>
            </a:extLst>
          </p:cNvPr>
          <p:cNvCxnSpPr>
            <a:cxnSpLocks/>
          </p:cNvCxnSpPr>
          <p:nvPr/>
        </p:nvCxnSpPr>
        <p:spPr>
          <a:xfrm flipV="1">
            <a:off x="4840642" y="4524002"/>
            <a:ext cx="0" cy="663919"/>
          </a:xfrm>
          <a:prstGeom prst="straightConnector1">
            <a:avLst/>
          </a:prstGeom>
          <a:noFill/>
          <a:ln w="12700" cap="flat">
            <a:solidFill>
              <a:srgbClr val="4277BB"/>
            </a:solidFill>
            <a:prstDash val="solid"/>
            <a:miter lim="400000"/>
            <a:headEnd type="arrow"/>
            <a:tailEnd type="arrow"/>
          </a:ln>
          <a:effectLst/>
        </p:spPr>
        <p:style>
          <a:lnRef idx="0">
            <a:scrgbClr r="0" g="0" b="0"/>
          </a:lnRef>
          <a:fillRef idx="0">
            <a:scrgbClr r="0" g="0" b="0"/>
          </a:fillRef>
          <a:effectRef idx="0">
            <a:scrgbClr r="0" g="0" b="0"/>
          </a:effectRef>
          <a:fontRef idx="none"/>
        </p:style>
      </p:cxnSp>
      <p:grpSp>
        <p:nvGrpSpPr>
          <p:cNvPr id="71" name="Group 70">
            <a:extLst>
              <a:ext uri="{FF2B5EF4-FFF2-40B4-BE49-F238E27FC236}">
                <a16:creationId xmlns:a16="http://schemas.microsoft.com/office/drawing/2014/main" id="{7FCE7683-3F94-4EFD-A891-C792219F0F9D}"/>
              </a:ext>
            </a:extLst>
          </p:cNvPr>
          <p:cNvGrpSpPr/>
          <p:nvPr/>
        </p:nvGrpSpPr>
        <p:grpSpPr>
          <a:xfrm>
            <a:off x="7948614" y="3657340"/>
            <a:ext cx="780663" cy="839556"/>
            <a:chOff x="350290" y="1950562"/>
            <a:chExt cx="780663" cy="839556"/>
          </a:xfrm>
        </p:grpSpPr>
        <p:sp>
          <p:nvSpPr>
            <p:cNvPr id="72" name="Shape 339">
              <a:extLst>
                <a:ext uri="{FF2B5EF4-FFF2-40B4-BE49-F238E27FC236}">
                  <a16:creationId xmlns:a16="http://schemas.microsoft.com/office/drawing/2014/main" id="{28E3570B-C3AD-4ABF-B0C1-045ACD0ED6E0}"/>
                </a:ext>
              </a:extLst>
            </p:cNvPr>
            <p:cNvSpPr/>
            <p:nvPr/>
          </p:nvSpPr>
          <p:spPr>
            <a:xfrm>
              <a:off x="383662" y="1950562"/>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73" name="_-41.png">
              <a:extLst>
                <a:ext uri="{FF2B5EF4-FFF2-40B4-BE49-F238E27FC236}">
                  <a16:creationId xmlns:a16="http://schemas.microsoft.com/office/drawing/2014/main" id="{9D685F55-5224-4901-94FE-206026FBDDD9}"/>
                </a:ext>
              </a:extLst>
            </p:cNvPr>
            <p:cNvPicPr/>
            <p:nvPr/>
          </p:nvPicPr>
          <p:blipFill>
            <a:blip r:embed="rId9"/>
            <a:srcRect l="21704" t="15445" r="21704" b="15445"/>
            <a:stretch>
              <a:fillRect/>
            </a:stretch>
          </p:blipFill>
          <p:spPr>
            <a:xfrm>
              <a:off x="540499" y="2069007"/>
              <a:ext cx="400239" cy="488767"/>
            </a:xfrm>
            <a:prstGeom prst="rect">
              <a:avLst/>
            </a:prstGeom>
            <a:ln w="3175" cap="flat">
              <a:noFill/>
              <a:miter lim="400000"/>
            </a:ln>
            <a:effectLst/>
          </p:spPr>
        </p:pic>
        <p:sp>
          <p:nvSpPr>
            <p:cNvPr id="74" name="Shape 341">
              <a:extLst>
                <a:ext uri="{FF2B5EF4-FFF2-40B4-BE49-F238E27FC236}">
                  <a16:creationId xmlns:a16="http://schemas.microsoft.com/office/drawing/2014/main" id="{D414D7D4-C9E9-47C3-9589-F8E8C500CDD0}"/>
                </a:ext>
              </a:extLst>
            </p:cNvPr>
            <p:cNvSpPr/>
            <p:nvPr/>
          </p:nvSpPr>
          <p:spPr>
            <a:xfrm>
              <a:off x="350290" y="2667007"/>
              <a:ext cx="780663"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DATA </a:t>
              </a:r>
              <a:r>
                <a:rPr lang="en-US" sz="800" b="1" dirty="0">
                  <a:solidFill>
                    <a:srgbClr val="4277BB"/>
                  </a:solidFill>
                </a:rPr>
                <a:t>SOURCE </a:t>
              </a:r>
            </a:p>
          </p:txBody>
        </p:sp>
      </p:grpSp>
      <p:cxnSp>
        <p:nvCxnSpPr>
          <p:cNvPr id="75" name="Straight Connector 74">
            <a:extLst>
              <a:ext uri="{FF2B5EF4-FFF2-40B4-BE49-F238E27FC236}">
                <a16:creationId xmlns:a16="http://schemas.microsoft.com/office/drawing/2014/main" id="{7A95A0A0-9627-49DA-957A-7C9B540E96AE}"/>
              </a:ext>
            </a:extLst>
          </p:cNvPr>
          <p:cNvCxnSpPr>
            <a:cxnSpLocks/>
          </p:cNvCxnSpPr>
          <p:nvPr/>
        </p:nvCxnSpPr>
        <p:spPr>
          <a:xfrm>
            <a:off x="7406434" y="1242673"/>
            <a:ext cx="0" cy="5580000"/>
          </a:xfrm>
          <a:prstGeom prst="line">
            <a:avLst/>
          </a:prstGeom>
          <a:noFill/>
          <a:ln w="19050" cap="flat">
            <a:solidFill>
              <a:schemeClr val="bg2">
                <a:lumMod val="50000"/>
              </a:schemeClr>
            </a:solidFill>
            <a:prstDash val="sysDot"/>
            <a:miter lim="400000"/>
          </a:ln>
          <a:effectLst/>
        </p:spPr>
        <p:style>
          <a:lnRef idx="0">
            <a:scrgbClr r="0" g="0" b="0"/>
          </a:lnRef>
          <a:fillRef idx="0">
            <a:scrgbClr r="0" g="0" b="0"/>
          </a:fillRef>
          <a:effectRef idx="0">
            <a:scrgbClr r="0" g="0" b="0"/>
          </a:effectRef>
          <a:fontRef idx="none"/>
        </p:style>
      </p:cxnSp>
      <p:cxnSp>
        <p:nvCxnSpPr>
          <p:cNvPr id="78" name="Straight Arrow Connector 77">
            <a:extLst>
              <a:ext uri="{FF2B5EF4-FFF2-40B4-BE49-F238E27FC236}">
                <a16:creationId xmlns:a16="http://schemas.microsoft.com/office/drawing/2014/main" id="{2636B7A3-9FD3-4058-B6B7-033C19E09B06}"/>
              </a:ext>
            </a:extLst>
          </p:cNvPr>
          <p:cNvCxnSpPr>
            <a:cxnSpLocks/>
          </p:cNvCxnSpPr>
          <p:nvPr/>
        </p:nvCxnSpPr>
        <p:spPr>
          <a:xfrm>
            <a:off x="7061646" y="3986145"/>
            <a:ext cx="731432" cy="0"/>
          </a:xfrm>
          <a:prstGeom prst="straightConnector1">
            <a:avLst/>
          </a:prstGeom>
          <a:noFill/>
          <a:ln w="12700" cap="flat">
            <a:solidFill>
              <a:srgbClr val="4277BB"/>
            </a:solidFill>
            <a:prstDash val="solid"/>
            <a:miter lim="400000"/>
            <a:headEnd type="arrow"/>
            <a:tailEnd type="arrow"/>
          </a:ln>
          <a:effectLst/>
        </p:spPr>
        <p:style>
          <a:lnRef idx="0">
            <a:scrgbClr r="0" g="0" b="0"/>
          </a:lnRef>
          <a:fillRef idx="0">
            <a:scrgbClr r="0" g="0" b="0"/>
          </a:fillRef>
          <a:effectRef idx="0">
            <a:scrgbClr r="0" g="0" b="0"/>
          </a:effectRef>
          <a:fontRef idx="none"/>
        </p:style>
      </p:cxnSp>
      <p:sp>
        <p:nvSpPr>
          <p:cNvPr id="79" name="Oval 78">
            <a:extLst>
              <a:ext uri="{FF2B5EF4-FFF2-40B4-BE49-F238E27FC236}">
                <a16:creationId xmlns:a16="http://schemas.microsoft.com/office/drawing/2014/main" id="{3357A04C-D217-40A2-BEC9-376519FE426C}"/>
              </a:ext>
            </a:extLst>
          </p:cNvPr>
          <p:cNvSpPr>
            <a:spLocks/>
          </p:cNvSpPr>
          <p:nvPr/>
        </p:nvSpPr>
        <p:spPr>
          <a:xfrm>
            <a:off x="1844713" y="1615723"/>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1</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82" name="Oval 81">
            <a:extLst>
              <a:ext uri="{FF2B5EF4-FFF2-40B4-BE49-F238E27FC236}">
                <a16:creationId xmlns:a16="http://schemas.microsoft.com/office/drawing/2014/main" id="{5DACEDE9-A5B5-4665-ACEE-82D4467C961E}"/>
              </a:ext>
            </a:extLst>
          </p:cNvPr>
          <p:cNvSpPr>
            <a:spLocks/>
          </p:cNvSpPr>
          <p:nvPr/>
        </p:nvSpPr>
        <p:spPr>
          <a:xfrm>
            <a:off x="1844713" y="3492642"/>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2</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83" name="Oval 82">
            <a:extLst>
              <a:ext uri="{FF2B5EF4-FFF2-40B4-BE49-F238E27FC236}">
                <a16:creationId xmlns:a16="http://schemas.microsoft.com/office/drawing/2014/main" id="{B4291231-3640-4C17-B347-3684A81EE443}"/>
              </a:ext>
            </a:extLst>
          </p:cNvPr>
          <p:cNvSpPr>
            <a:spLocks/>
          </p:cNvSpPr>
          <p:nvPr/>
        </p:nvSpPr>
        <p:spPr>
          <a:xfrm>
            <a:off x="3463077" y="3459474"/>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3</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84" name="Oval 83">
            <a:extLst>
              <a:ext uri="{FF2B5EF4-FFF2-40B4-BE49-F238E27FC236}">
                <a16:creationId xmlns:a16="http://schemas.microsoft.com/office/drawing/2014/main" id="{CEBD66BE-B3C5-4941-8824-E585C3DB42B3}"/>
              </a:ext>
            </a:extLst>
          </p:cNvPr>
          <p:cNvSpPr>
            <a:spLocks/>
          </p:cNvSpPr>
          <p:nvPr/>
        </p:nvSpPr>
        <p:spPr>
          <a:xfrm>
            <a:off x="5144963" y="3490266"/>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6</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85" name="Oval 84">
            <a:extLst>
              <a:ext uri="{FF2B5EF4-FFF2-40B4-BE49-F238E27FC236}">
                <a16:creationId xmlns:a16="http://schemas.microsoft.com/office/drawing/2014/main" id="{6AE3AF65-D9DB-4670-92D9-DA404F616FCC}"/>
              </a:ext>
            </a:extLst>
          </p:cNvPr>
          <p:cNvSpPr>
            <a:spLocks/>
          </p:cNvSpPr>
          <p:nvPr/>
        </p:nvSpPr>
        <p:spPr>
          <a:xfrm>
            <a:off x="4306670" y="3501614"/>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4</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86" name="Oval 85">
            <a:extLst>
              <a:ext uri="{FF2B5EF4-FFF2-40B4-BE49-F238E27FC236}">
                <a16:creationId xmlns:a16="http://schemas.microsoft.com/office/drawing/2014/main" id="{DB449B77-2580-42DF-96E3-9D30D667BAEF}"/>
              </a:ext>
            </a:extLst>
          </p:cNvPr>
          <p:cNvSpPr>
            <a:spLocks/>
          </p:cNvSpPr>
          <p:nvPr/>
        </p:nvSpPr>
        <p:spPr>
          <a:xfrm>
            <a:off x="5169397" y="1808699"/>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5</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87" name="Oval 86">
            <a:extLst>
              <a:ext uri="{FF2B5EF4-FFF2-40B4-BE49-F238E27FC236}">
                <a16:creationId xmlns:a16="http://schemas.microsoft.com/office/drawing/2014/main" id="{1F8EDBC3-0ECE-436E-BFEA-3463EA030565}"/>
              </a:ext>
            </a:extLst>
          </p:cNvPr>
          <p:cNvSpPr>
            <a:spLocks/>
          </p:cNvSpPr>
          <p:nvPr/>
        </p:nvSpPr>
        <p:spPr>
          <a:xfrm>
            <a:off x="6871485" y="3461820"/>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7</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89" name="Oval 88">
            <a:extLst>
              <a:ext uri="{FF2B5EF4-FFF2-40B4-BE49-F238E27FC236}">
                <a16:creationId xmlns:a16="http://schemas.microsoft.com/office/drawing/2014/main" id="{71592148-A1CD-41B3-8FB8-B2DB36565FF1}"/>
              </a:ext>
            </a:extLst>
          </p:cNvPr>
          <p:cNvSpPr>
            <a:spLocks/>
          </p:cNvSpPr>
          <p:nvPr/>
        </p:nvSpPr>
        <p:spPr>
          <a:xfrm>
            <a:off x="8569536" y="3472734"/>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8</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90" name="Oval 89">
            <a:extLst>
              <a:ext uri="{FF2B5EF4-FFF2-40B4-BE49-F238E27FC236}">
                <a16:creationId xmlns:a16="http://schemas.microsoft.com/office/drawing/2014/main" id="{7E9B1417-AC59-4928-A870-0B316FD73146}"/>
              </a:ext>
            </a:extLst>
          </p:cNvPr>
          <p:cNvSpPr>
            <a:spLocks/>
          </p:cNvSpPr>
          <p:nvPr/>
        </p:nvSpPr>
        <p:spPr>
          <a:xfrm>
            <a:off x="5181503" y="4282317"/>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9</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92" name="Oval 91">
            <a:extLst>
              <a:ext uri="{FF2B5EF4-FFF2-40B4-BE49-F238E27FC236}">
                <a16:creationId xmlns:a16="http://schemas.microsoft.com/office/drawing/2014/main" id="{7845AF58-EC2B-409F-8B96-A2D45B5C6CEF}"/>
              </a:ext>
            </a:extLst>
          </p:cNvPr>
          <p:cNvSpPr>
            <a:spLocks/>
          </p:cNvSpPr>
          <p:nvPr/>
        </p:nvSpPr>
        <p:spPr>
          <a:xfrm>
            <a:off x="5216793" y="5187921"/>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0" tIns="39290" rIns="0" bIns="39290" numCol="1" spcCol="38100" rtlCol="0" anchor="ctr">
            <a:no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10</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93" name="Oval 92">
            <a:extLst>
              <a:ext uri="{FF2B5EF4-FFF2-40B4-BE49-F238E27FC236}">
                <a16:creationId xmlns:a16="http://schemas.microsoft.com/office/drawing/2014/main" id="{892FD068-E646-43C5-B7FF-CF01B6227A1C}"/>
              </a:ext>
            </a:extLst>
          </p:cNvPr>
          <p:cNvSpPr>
            <a:spLocks/>
          </p:cNvSpPr>
          <p:nvPr/>
        </p:nvSpPr>
        <p:spPr>
          <a:xfrm>
            <a:off x="4298035" y="4315427"/>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0" tIns="39290" rIns="0" bIns="39290" numCol="1" spcCol="38100" rtlCol="0" anchor="ctr">
            <a:no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11</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94" name="Oval 93">
            <a:extLst>
              <a:ext uri="{FF2B5EF4-FFF2-40B4-BE49-F238E27FC236}">
                <a16:creationId xmlns:a16="http://schemas.microsoft.com/office/drawing/2014/main" id="{8A754937-8E93-4C12-BA6C-D1B7387D26F6}"/>
              </a:ext>
            </a:extLst>
          </p:cNvPr>
          <p:cNvSpPr>
            <a:spLocks/>
          </p:cNvSpPr>
          <p:nvPr/>
        </p:nvSpPr>
        <p:spPr>
          <a:xfrm>
            <a:off x="3460706" y="4163771"/>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0" tIns="39290" rIns="0" bIns="39290" numCol="1" spcCol="38100" rtlCol="0" anchor="ctr">
            <a:no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12</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
        <p:nvSpPr>
          <p:cNvPr id="95" name="Oval 94">
            <a:extLst>
              <a:ext uri="{FF2B5EF4-FFF2-40B4-BE49-F238E27FC236}">
                <a16:creationId xmlns:a16="http://schemas.microsoft.com/office/drawing/2014/main" id="{BF137EE9-4EAC-466A-8BC0-C35EA87ABBCE}"/>
              </a:ext>
            </a:extLst>
          </p:cNvPr>
          <p:cNvSpPr>
            <a:spLocks/>
          </p:cNvSpPr>
          <p:nvPr/>
        </p:nvSpPr>
        <p:spPr>
          <a:xfrm>
            <a:off x="1847888" y="4143428"/>
            <a:ext cx="180000" cy="180000"/>
          </a:xfrm>
          <a:prstGeom prst="ellipse">
            <a:avLst/>
          </a:prstGeom>
          <a:solidFill>
            <a:schemeClr val="bg1"/>
          </a:solidFill>
          <a:ln w="6350">
            <a:solidFill>
              <a:srgbClr val="00B19E"/>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0" tIns="39290" rIns="0" bIns="39290" numCol="1" spcCol="38100" rtlCol="0" anchor="ctr">
            <a:no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 b="0" i="0" u="none" strike="noStrike" cap="none" spc="0" normalizeH="0" baseline="0" dirty="0">
                <a:ln>
                  <a:noFill/>
                </a:ln>
                <a:solidFill>
                  <a:sysClr val="windowText" lastClr="000000"/>
                </a:solidFill>
                <a:effectLst/>
                <a:uFillTx/>
                <a:latin typeface="+mn-lt"/>
                <a:ea typeface="+mn-ea"/>
                <a:cs typeface="+mn-cs"/>
                <a:sym typeface="Helvetica Light"/>
              </a:rPr>
              <a:t>13</a:t>
            </a:r>
            <a:endParaRPr kumimoji="0" lang="en-SG" sz="600" b="0" i="0" u="none" strike="noStrike" cap="none" spc="0" normalizeH="0" baseline="0" dirty="0">
              <a:ln>
                <a:noFill/>
              </a:ln>
              <a:solidFill>
                <a:sysClr val="windowText" lastClr="000000"/>
              </a:solidFill>
              <a:effectLst/>
              <a:uFillTx/>
              <a:latin typeface="+mn-lt"/>
              <a:ea typeface="+mn-ea"/>
              <a:cs typeface="+mn-cs"/>
              <a:sym typeface="Helvetica Light"/>
            </a:endParaRPr>
          </a:p>
        </p:txBody>
      </p:sp>
    </p:spTree>
    <p:extLst>
      <p:ext uri="{BB962C8B-B14F-4D97-AF65-F5344CB8AC3E}">
        <p14:creationId xmlns:p14="http://schemas.microsoft.com/office/powerpoint/2010/main" val="3350687766"/>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187" name="Shape 187"/>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Application Icons</a:t>
            </a:r>
            <a:r>
              <a:rPr lang="en-US" sz="2400" dirty="0"/>
              <a:t> (continued)</a:t>
            </a:r>
            <a:endParaRPr dirty="0"/>
          </a:p>
        </p:txBody>
      </p:sp>
      <p:sp>
        <p:nvSpPr>
          <p:cNvPr id="188" name="Shape 188"/>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grpSp>
        <p:nvGrpSpPr>
          <p:cNvPr id="232" name="Group 231"/>
          <p:cNvGrpSpPr/>
          <p:nvPr/>
        </p:nvGrpSpPr>
        <p:grpSpPr>
          <a:xfrm>
            <a:off x="601557" y="3377031"/>
            <a:ext cx="707233" cy="956623"/>
            <a:chOff x="3739000" y="4660325"/>
            <a:chExt cx="707233" cy="956623"/>
          </a:xfrm>
        </p:grpSpPr>
        <p:sp>
          <p:nvSpPr>
            <p:cNvPr id="224" name="Shape 224"/>
            <p:cNvSpPr/>
            <p:nvPr/>
          </p:nvSpPr>
          <p:spPr>
            <a:xfrm>
              <a:off x="3739000" y="4660325"/>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226" name="Shape 226"/>
            <p:cNvSpPr/>
            <p:nvPr/>
          </p:nvSpPr>
          <p:spPr>
            <a:xfrm>
              <a:off x="3808097" y="5370727"/>
              <a:ext cx="58669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CUSTOMER</a:t>
              </a:r>
            </a:p>
            <a:p>
              <a:pPr lvl="0">
                <a:defRPr sz="1800" b="0">
                  <a:solidFill>
                    <a:srgbClr val="000000"/>
                  </a:solidFill>
                </a:defRPr>
              </a:pPr>
              <a:r>
                <a:rPr lang="en-US" sz="800" b="1" dirty="0">
                  <a:solidFill>
                    <a:srgbClr val="4277BB"/>
                  </a:solidFill>
                </a:rPr>
                <a:t>CARE</a:t>
              </a:r>
            </a:p>
          </p:txBody>
        </p:sp>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0439" y="4725683"/>
              <a:ext cx="657410" cy="581289"/>
            </a:xfrm>
            <a:prstGeom prst="rect">
              <a:avLst/>
            </a:prstGeom>
          </p:spPr>
        </p:pic>
      </p:grpSp>
      <p:grpSp>
        <p:nvGrpSpPr>
          <p:cNvPr id="231" name="Group 230"/>
          <p:cNvGrpSpPr/>
          <p:nvPr/>
        </p:nvGrpSpPr>
        <p:grpSpPr>
          <a:xfrm>
            <a:off x="601556" y="2081818"/>
            <a:ext cx="707234" cy="820842"/>
            <a:chOff x="3751756" y="3300740"/>
            <a:chExt cx="707234" cy="820842"/>
          </a:xfrm>
        </p:grpSpPr>
        <p:grpSp>
          <p:nvGrpSpPr>
            <p:cNvPr id="223" name="Group 223"/>
            <p:cNvGrpSpPr/>
            <p:nvPr/>
          </p:nvGrpSpPr>
          <p:grpSpPr>
            <a:xfrm>
              <a:off x="3751756" y="3300740"/>
              <a:ext cx="707234" cy="820842"/>
              <a:chOff x="92018" y="9504"/>
              <a:chExt cx="707232" cy="820840"/>
            </a:xfrm>
          </p:grpSpPr>
          <p:sp>
            <p:nvSpPr>
              <p:cNvPr id="219" name="Shape 219"/>
              <p:cNvSpPr/>
              <p:nvPr/>
            </p:nvSpPr>
            <p:spPr>
              <a:xfrm>
                <a:off x="92018"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221" name="Shape 221"/>
              <p:cNvSpPr/>
              <p:nvPr/>
            </p:nvSpPr>
            <p:spPr>
              <a:xfrm>
                <a:off x="134479" y="707233"/>
                <a:ext cx="620361"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lang="en-US" sz="800" b="1" dirty="0">
                    <a:solidFill>
                      <a:srgbClr val="4277BB"/>
                    </a:solidFill>
                    <a:latin typeface="Helvetica"/>
                    <a:ea typeface="Helvetica"/>
                    <a:cs typeface="Helvetica"/>
                    <a:sym typeface="Helvetica"/>
                  </a:rPr>
                  <a:t>MARKETING</a:t>
                </a:r>
                <a:endParaRPr sz="800" b="1" dirty="0">
                  <a:solidFill>
                    <a:srgbClr val="4277BB"/>
                  </a:solidFill>
                  <a:latin typeface="Helvetica"/>
                  <a:ea typeface="Helvetica"/>
                  <a:cs typeface="Helvetica"/>
                  <a:sym typeface="Helvetica"/>
                </a:endParaRPr>
              </a:p>
            </p:txBody>
          </p:sp>
        </p:gr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6888" y="3429782"/>
              <a:ext cx="541537" cy="478833"/>
            </a:xfrm>
            <a:prstGeom prst="rect">
              <a:avLst/>
            </a:prstGeom>
          </p:spPr>
        </p:pic>
      </p:grpSp>
      <p:sp>
        <p:nvSpPr>
          <p:cNvPr id="26" name="Shape 358"/>
          <p:cNvSpPr/>
          <p:nvPr/>
        </p:nvSpPr>
        <p:spPr>
          <a:xfrm>
            <a:off x="1472904" y="1999245"/>
            <a:ext cx="1709677" cy="679673"/>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Manages marketing campaigns, offers, and targeting rules.</a:t>
            </a:r>
          </a:p>
          <a:p>
            <a:pPr lvl="0">
              <a:defRPr sz="1800"/>
            </a:pPr>
            <a:endParaRPr sz="500" dirty="0"/>
          </a:p>
        </p:txBody>
      </p:sp>
      <p:sp>
        <p:nvSpPr>
          <p:cNvPr id="27" name="Shape 358"/>
          <p:cNvSpPr/>
          <p:nvPr/>
        </p:nvSpPr>
        <p:spPr>
          <a:xfrm>
            <a:off x="1472904" y="3351113"/>
            <a:ext cx="1709677" cy="148758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Supports customer care across the entire transaction lifecycle and all commerce channels, where customer care personnel can see the behaviors of a customer in more than one channel. Includes CRM and loyalty management.</a:t>
            </a:r>
          </a:p>
        </p:txBody>
      </p:sp>
      <p:sp>
        <p:nvSpPr>
          <p:cNvPr id="28" name="Shape 358"/>
          <p:cNvSpPr/>
          <p:nvPr/>
        </p:nvSpPr>
        <p:spPr>
          <a:xfrm>
            <a:off x="1472904" y="5037804"/>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Supports inventory, order processing, and order visibility.</a:t>
            </a:r>
          </a:p>
        </p:txBody>
      </p:sp>
      <p:sp>
        <p:nvSpPr>
          <p:cNvPr id="29" name="Shape 358"/>
          <p:cNvSpPr/>
          <p:nvPr/>
        </p:nvSpPr>
        <p:spPr>
          <a:xfrm>
            <a:off x="1472904" y="6172200"/>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Enables efficient management of warehouse operations. Includes warehouse inventory management, inventory optimization, and inventory.</a:t>
            </a:r>
          </a:p>
        </p:txBody>
      </p:sp>
      <p:sp>
        <p:nvSpPr>
          <p:cNvPr id="31" name="Shape 240">
            <a:extLst>
              <a:ext uri="{FF2B5EF4-FFF2-40B4-BE49-F238E27FC236}">
                <a16:creationId xmlns:a16="http://schemas.microsoft.com/office/drawing/2014/main" id="{21F1B15C-5B9A-C940-8224-076AB0EDE002}"/>
              </a:ext>
            </a:extLst>
          </p:cNvPr>
          <p:cNvSpPr/>
          <p:nvPr/>
        </p:nvSpPr>
        <p:spPr>
          <a:xfrm>
            <a:off x="4942632" y="2057400"/>
            <a:ext cx="1709677" cy="933589"/>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Program or tool whose source code is openly published in order to use free of charge.</a:t>
            </a:r>
          </a:p>
          <a:p>
            <a:pPr lvl="0">
              <a:defRPr sz="1800"/>
            </a:pPr>
            <a:endParaRPr sz="1000" dirty="0"/>
          </a:p>
        </p:txBody>
      </p:sp>
      <p:grpSp>
        <p:nvGrpSpPr>
          <p:cNvPr id="32" name="Group 31">
            <a:extLst>
              <a:ext uri="{FF2B5EF4-FFF2-40B4-BE49-F238E27FC236}">
                <a16:creationId xmlns:a16="http://schemas.microsoft.com/office/drawing/2014/main" id="{73F11FB9-2C38-AD4C-8B9A-EA1C410716EE}"/>
              </a:ext>
            </a:extLst>
          </p:cNvPr>
          <p:cNvGrpSpPr/>
          <p:nvPr/>
        </p:nvGrpSpPr>
        <p:grpSpPr>
          <a:xfrm>
            <a:off x="4044903" y="2071070"/>
            <a:ext cx="759824" cy="820840"/>
            <a:chOff x="6825879" y="4644219"/>
            <a:chExt cx="759824" cy="820840"/>
          </a:xfrm>
        </p:grpSpPr>
        <p:grpSp>
          <p:nvGrpSpPr>
            <p:cNvPr id="33" name="Group 239">
              <a:extLst>
                <a:ext uri="{FF2B5EF4-FFF2-40B4-BE49-F238E27FC236}">
                  <a16:creationId xmlns:a16="http://schemas.microsoft.com/office/drawing/2014/main" id="{07AB900F-CB7A-9146-A195-5EDAD46424CC}"/>
                </a:ext>
              </a:extLst>
            </p:cNvPr>
            <p:cNvGrpSpPr/>
            <p:nvPr/>
          </p:nvGrpSpPr>
          <p:grpSpPr>
            <a:xfrm>
              <a:off x="6825879" y="4644219"/>
              <a:ext cx="759824" cy="820840"/>
              <a:chOff x="-26297" y="9504"/>
              <a:chExt cx="759823" cy="820838"/>
            </a:xfrm>
          </p:grpSpPr>
          <p:sp>
            <p:nvSpPr>
              <p:cNvPr id="35" name="Shape 237">
                <a:extLst>
                  <a:ext uri="{FF2B5EF4-FFF2-40B4-BE49-F238E27FC236}">
                    <a16:creationId xmlns:a16="http://schemas.microsoft.com/office/drawing/2014/main" id="{C75467EB-6A77-A141-94AA-9552C6BF7880}"/>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6" name="Shape 238">
                <a:extLst>
                  <a:ext uri="{FF2B5EF4-FFF2-40B4-BE49-F238E27FC236}">
                    <a16:creationId xmlns:a16="http://schemas.microsoft.com/office/drawing/2014/main" id="{EF55686A-FDF6-6E47-854B-0CBD76065FD0}"/>
                  </a:ext>
                </a:extLst>
              </p:cNvPr>
              <p:cNvSpPr/>
              <p:nvPr/>
            </p:nvSpPr>
            <p:spPr>
              <a:xfrm>
                <a:off x="-26297" y="707231"/>
                <a:ext cx="759823"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OPEN SOURCE</a:t>
                </a:r>
                <a:endParaRPr sz="800" b="1" dirty="0">
                  <a:solidFill>
                    <a:srgbClr val="4277BB"/>
                  </a:solidFill>
                </a:endParaRPr>
              </a:p>
            </p:txBody>
          </p:sp>
        </p:grpSp>
        <p:pic>
          <p:nvPicPr>
            <p:cNvPr id="34" name="Picture 33">
              <a:extLst>
                <a:ext uri="{FF2B5EF4-FFF2-40B4-BE49-F238E27FC236}">
                  <a16:creationId xmlns:a16="http://schemas.microsoft.com/office/drawing/2014/main" id="{15E26986-5C44-4C4A-8949-27AD2C29D60C}"/>
                </a:ext>
              </a:extLst>
            </p:cNvPr>
            <p:cNvPicPr>
              <a:picLocks noChangeAspect="1"/>
            </p:cNvPicPr>
            <p:nvPr/>
          </p:nvPicPr>
          <p:blipFill>
            <a:blip r:embed="rId5"/>
            <a:stretch>
              <a:fillRect/>
            </a:stretch>
          </p:blipFill>
          <p:spPr>
            <a:xfrm>
              <a:off x="6932222" y="4735609"/>
              <a:ext cx="547133" cy="514949"/>
            </a:xfrm>
            <a:prstGeom prst="rect">
              <a:avLst/>
            </a:prstGeom>
          </p:spPr>
        </p:pic>
      </p:grpSp>
      <p:sp>
        <p:nvSpPr>
          <p:cNvPr id="37" name="Shape 240">
            <a:extLst>
              <a:ext uri="{FF2B5EF4-FFF2-40B4-BE49-F238E27FC236}">
                <a16:creationId xmlns:a16="http://schemas.microsoft.com/office/drawing/2014/main" id="{3396559E-B31D-4042-A077-0F1F50A1CD1A}"/>
              </a:ext>
            </a:extLst>
          </p:cNvPr>
          <p:cNvSpPr/>
          <p:nvPr/>
        </p:nvSpPr>
        <p:spPr>
          <a:xfrm>
            <a:off x="4942632" y="3352800"/>
            <a:ext cx="1709677" cy="872034"/>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Able to block calls to services that are not working and to provide alternative actions.</a:t>
            </a:r>
          </a:p>
          <a:p>
            <a:pPr lvl="0">
              <a:defRPr sz="1800"/>
            </a:pPr>
            <a:endParaRPr sz="1000" dirty="0"/>
          </a:p>
        </p:txBody>
      </p:sp>
      <p:grpSp>
        <p:nvGrpSpPr>
          <p:cNvPr id="43" name="Group 199">
            <a:extLst>
              <a:ext uri="{FF2B5EF4-FFF2-40B4-BE49-F238E27FC236}">
                <a16:creationId xmlns:a16="http://schemas.microsoft.com/office/drawing/2014/main" id="{FA803EE9-C67D-B04B-AAD3-B323998A79A5}"/>
              </a:ext>
            </a:extLst>
          </p:cNvPr>
          <p:cNvGrpSpPr/>
          <p:nvPr/>
        </p:nvGrpSpPr>
        <p:grpSpPr>
          <a:xfrm>
            <a:off x="3988798" y="4809943"/>
            <a:ext cx="872034" cy="953454"/>
            <a:chOff x="-7231" y="0"/>
            <a:chExt cx="872032" cy="953452"/>
          </a:xfrm>
        </p:grpSpPr>
        <p:sp>
          <p:nvSpPr>
            <p:cNvPr id="44" name="Shape 195">
              <a:extLst>
                <a:ext uri="{FF2B5EF4-FFF2-40B4-BE49-F238E27FC236}">
                  <a16:creationId xmlns:a16="http://schemas.microsoft.com/office/drawing/2014/main" id="{01FA0CE5-81F6-D444-8888-2CC3AADBC0D2}"/>
                </a:ext>
              </a:extLst>
            </p:cNvPr>
            <p:cNvSpPr/>
            <p:nvPr/>
          </p:nvSpPr>
          <p:spPr>
            <a:xfrm>
              <a:off x="75417"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5" name="Group 198">
              <a:extLst>
                <a:ext uri="{FF2B5EF4-FFF2-40B4-BE49-F238E27FC236}">
                  <a16:creationId xmlns:a16="http://schemas.microsoft.com/office/drawing/2014/main" id="{91363383-202E-5A4F-89A9-3E6347100FEA}"/>
                </a:ext>
              </a:extLst>
            </p:cNvPr>
            <p:cNvGrpSpPr/>
            <p:nvPr/>
          </p:nvGrpSpPr>
          <p:grpSpPr>
            <a:xfrm>
              <a:off x="-7231" y="160392"/>
              <a:ext cx="872032" cy="793060"/>
              <a:chOff x="3303" y="160392"/>
              <a:chExt cx="872031" cy="793059"/>
            </a:xfrm>
          </p:grpSpPr>
          <p:pic>
            <p:nvPicPr>
              <p:cNvPr id="46" name="_-03.png">
                <a:extLst>
                  <a:ext uri="{FF2B5EF4-FFF2-40B4-BE49-F238E27FC236}">
                    <a16:creationId xmlns:a16="http://schemas.microsoft.com/office/drawing/2014/main" id="{30B42166-6151-D146-BA74-52466C6F4F0D}"/>
                  </a:ext>
                </a:extLst>
              </p:cNvPr>
              <p:cNvPicPr/>
              <p:nvPr/>
            </p:nvPicPr>
            <p:blipFill>
              <a:blip r:embed="rId6"/>
              <a:srcRect l="22990" t="22678" r="12110" b="12057"/>
              <a:stretch>
                <a:fillRect/>
              </a:stretch>
            </p:blipFill>
            <p:spPr>
              <a:xfrm>
                <a:off x="247528" y="160392"/>
                <a:ext cx="460830" cy="461566"/>
              </a:xfrm>
              <a:prstGeom prst="rect">
                <a:avLst/>
              </a:prstGeom>
              <a:ln w="3175" cap="flat">
                <a:noFill/>
                <a:miter lim="400000"/>
              </a:ln>
              <a:effectLst/>
            </p:spPr>
          </p:pic>
          <p:sp>
            <p:nvSpPr>
              <p:cNvPr id="47" name="Shape 197">
                <a:extLst>
                  <a:ext uri="{FF2B5EF4-FFF2-40B4-BE49-F238E27FC236}">
                    <a16:creationId xmlns:a16="http://schemas.microsoft.com/office/drawing/2014/main" id="{66A2D8EC-EB99-CF46-97E7-52FE5B111F96}"/>
                  </a:ext>
                </a:extLst>
              </p:cNvPr>
              <p:cNvSpPr/>
              <p:nvPr/>
            </p:nvSpPr>
            <p:spPr>
              <a:xfrm>
                <a:off x="3303" y="707231"/>
                <a:ext cx="872031"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CONTAINERIZED </a:t>
                </a:r>
              </a:p>
              <a:p>
                <a:pPr lvl="0">
                  <a:defRPr sz="1800" b="0">
                    <a:solidFill>
                      <a:srgbClr val="000000"/>
                    </a:solidFill>
                  </a:defRPr>
                </a:pPr>
                <a:r>
                  <a:rPr lang="en-US" sz="800" b="1" dirty="0">
                    <a:solidFill>
                      <a:srgbClr val="4277BB"/>
                    </a:solidFill>
                  </a:rPr>
                  <a:t>APPS</a:t>
                </a:r>
              </a:p>
            </p:txBody>
          </p:sp>
        </p:grpSp>
      </p:grpSp>
      <p:sp>
        <p:nvSpPr>
          <p:cNvPr id="48" name="Shape 200">
            <a:extLst>
              <a:ext uri="{FF2B5EF4-FFF2-40B4-BE49-F238E27FC236}">
                <a16:creationId xmlns:a16="http://schemas.microsoft.com/office/drawing/2014/main" id="{D24B3F74-A059-B64D-BC4C-71BF6BDB5F7B}"/>
              </a:ext>
            </a:extLst>
          </p:cNvPr>
          <p:cNvSpPr/>
          <p:nvPr/>
        </p:nvSpPr>
        <p:spPr>
          <a:xfrm>
            <a:off x="4942632" y="4838700"/>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Containerized JEE application workload running in an elastic and resilient Kubernetes cluster.</a:t>
            </a:r>
          </a:p>
        </p:txBody>
      </p:sp>
      <p:grpSp>
        <p:nvGrpSpPr>
          <p:cNvPr id="57" name="Group 199">
            <a:extLst>
              <a:ext uri="{FF2B5EF4-FFF2-40B4-BE49-F238E27FC236}">
                <a16:creationId xmlns:a16="http://schemas.microsoft.com/office/drawing/2014/main" id="{AB12833C-B11A-D646-90DB-2B00F748831E}"/>
              </a:ext>
            </a:extLst>
          </p:cNvPr>
          <p:cNvGrpSpPr/>
          <p:nvPr/>
        </p:nvGrpSpPr>
        <p:grpSpPr>
          <a:xfrm>
            <a:off x="7245537" y="2087525"/>
            <a:ext cx="707233" cy="953454"/>
            <a:chOff x="75417" y="0"/>
            <a:chExt cx="707232" cy="953452"/>
          </a:xfrm>
        </p:grpSpPr>
        <p:sp>
          <p:nvSpPr>
            <p:cNvPr id="58" name="Shape 195">
              <a:extLst>
                <a:ext uri="{FF2B5EF4-FFF2-40B4-BE49-F238E27FC236}">
                  <a16:creationId xmlns:a16="http://schemas.microsoft.com/office/drawing/2014/main" id="{63310CF6-860F-9E40-886E-0E9EA2C569F2}"/>
                </a:ext>
              </a:extLst>
            </p:cNvPr>
            <p:cNvSpPr/>
            <p:nvPr/>
          </p:nvSpPr>
          <p:spPr>
            <a:xfrm>
              <a:off x="75417"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59" name="Group 198">
              <a:extLst>
                <a:ext uri="{FF2B5EF4-FFF2-40B4-BE49-F238E27FC236}">
                  <a16:creationId xmlns:a16="http://schemas.microsoft.com/office/drawing/2014/main" id="{F9F24E0C-6D02-5146-8110-6F6F8B1FAD11}"/>
                </a:ext>
              </a:extLst>
            </p:cNvPr>
            <p:cNvGrpSpPr/>
            <p:nvPr/>
          </p:nvGrpSpPr>
          <p:grpSpPr>
            <a:xfrm>
              <a:off x="80938" y="160392"/>
              <a:ext cx="695702" cy="793060"/>
              <a:chOff x="91471" y="160392"/>
              <a:chExt cx="695701" cy="793059"/>
            </a:xfrm>
          </p:grpSpPr>
          <p:pic>
            <p:nvPicPr>
              <p:cNvPr id="60" name="_-03.png">
                <a:extLst>
                  <a:ext uri="{FF2B5EF4-FFF2-40B4-BE49-F238E27FC236}">
                    <a16:creationId xmlns:a16="http://schemas.microsoft.com/office/drawing/2014/main" id="{4355F9B9-E551-D541-997F-46D507D0C371}"/>
                  </a:ext>
                </a:extLst>
              </p:cNvPr>
              <p:cNvPicPr/>
              <p:nvPr/>
            </p:nvPicPr>
            <p:blipFill>
              <a:blip r:embed="rId6"/>
              <a:srcRect l="22990" t="22678" r="12110" b="12057"/>
              <a:stretch>
                <a:fillRect/>
              </a:stretch>
            </p:blipFill>
            <p:spPr>
              <a:xfrm>
                <a:off x="247528" y="160392"/>
                <a:ext cx="460830" cy="461566"/>
              </a:xfrm>
              <a:prstGeom prst="rect">
                <a:avLst/>
              </a:prstGeom>
              <a:ln w="3175" cap="flat">
                <a:noFill/>
                <a:miter lim="400000"/>
              </a:ln>
              <a:effectLst/>
            </p:spPr>
          </p:pic>
          <p:sp>
            <p:nvSpPr>
              <p:cNvPr id="61" name="Shape 197">
                <a:extLst>
                  <a:ext uri="{FF2B5EF4-FFF2-40B4-BE49-F238E27FC236}">
                    <a16:creationId xmlns:a16="http://schemas.microsoft.com/office/drawing/2014/main" id="{CE400CEE-8744-BA4A-AB7B-45DB49F27887}"/>
                  </a:ext>
                </a:extLst>
              </p:cNvPr>
              <p:cNvSpPr/>
              <p:nvPr/>
            </p:nvSpPr>
            <p:spPr>
              <a:xfrm>
                <a:off x="91471" y="707231"/>
                <a:ext cx="695701"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INGESTION </a:t>
                </a:r>
              </a:p>
              <a:p>
                <a:pPr lvl="0">
                  <a:defRPr sz="1800" b="0">
                    <a:solidFill>
                      <a:srgbClr val="000000"/>
                    </a:solidFill>
                  </a:defRPr>
                </a:pPr>
                <a:r>
                  <a:rPr lang="en-US" sz="800" b="1" dirty="0">
                    <a:solidFill>
                      <a:srgbClr val="4277BB"/>
                    </a:solidFill>
                  </a:rPr>
                  <a:t>APPLICATION</a:t>
                </a:r>
              </a:p>
            </p:txBody>
          </p:sp>
        </p:grpSp>
      </p:grpSp>
      <p:sp>
        <p:nvSpPr>
          <p:cNvPr id="62" name="Shape 200">
            <a:extLst>
              <a:ext uri="{FF2B5EF4-FFF2-40B4-BE49-F238E27FC236}">
                <a16:creationId xmlns:a16="http://schemas.microsoft.com/office/drawing/2014/main" id="{8D89C655-D7C1-8349-81C7-66482D3CBB94}"/>
              </a:ext>
            </a:extLst>
          </p:cNvPr>
          <p:cNvSpPr/>
          <p:nvPr/>
        </p:nvSpPr>
        <p:spPr>
          <a:xfrm>
            <a:off x="8143400" y="2213212"/>
            <a:ext cx="1709677" cy="51809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Ingests data using discovery service APIs.</a:t>
            </a:r>
          </a:p>
          <a:p>
            <a:pPr lvl="0">
              <a:defRPr sz="1800"/>
            </a:pPr>
            <a:endParaRPr sz="500" dirty="0"/>
          </a:p>
        </p:txBody>
      </p:sp>
      <p:grpSp>
        <p:nvGrpSpPr>
          <p:cNvPr id="63" name="Group 199">
            <a:extLst>
              <a:ext uri="{FF2B5EF4-FFF2-40B4-BE49-F238E27FC236}">
                <a16:creationId xmlns:a16="http://schemas.microsoft.com/office/drawing/2014/main" id="{FDFF58CA-97B7-5F48-8007-2E169464F1EE}"/>
              </a:ext>
            </a:extLst>
          </p:cNvPr>
          <p:cNvGrpSpPr/>
          <p:nvPr/>
        </p:nvGrpSpPr>
        <p:grpSpPr>
          <a:xfrm>
            <a:off x="7202410" y="3375997"/>
            <a:ext cx="793487" cy="953454"/>
            <a:chOff x="32050" y="0"/>
            <a:chExt cx="793486" cy="953452"/>
          </a:xfrm>
        </p:grpSpPr>
        <p:sp>
          <p:nvSpPr>
            <p:cNvPr id="64" name="Shape 195">
              <a:extLst>
                <a:ext uri="{FF2B5EF4-FFF2-40B4-BE49-F238E27FC236}">
                  <a16:creationId xmlns:a16="http://schemas.microsoft.com/office/drawing/2014/main" id="{6A4730A4-E4AF-F743-86F8-10A059CAA2E3}"/>
                </a:ext>
              </a:extLst>
            </p:cNvPr>
            <p:cNvSpPr/>
            <p:nvPr/>
          </p:nvSpPr>
          <p:spPr>
            <a:xfrm>
              <a:off x="75417"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65" name="Group 198">
              <a:extLst>
                <a:ext uri="{FF2B5EF4-FFF2-40B4-BE49-F238E27FC236}">
                  <a16:creationId xmlns:a16="http://schemas.microsoft.com/office/drawing/2014/main" id="{3AFA75E4-77C2-6B4F-9B6F-5BDBB8308129}"/>
                </a:ext>
              </a:extLst>
            </p:cNvPr>
            <p:cNvGrpSpPr/>
            <p:nvPr/>
          </p:nvGrpSpPr>
          <p:grpSpPr>
            <a:xfrm>
              <a:off x="32050" y="160392"/>
              <a:ext cx="793486" cy="793060"/>
              <a:chOff x="42583" y="160392"/>
              <a:chExt cx="793485" cy="793059"/>
            </a:xfrm>
          </p:grpSpPr>
          <p:pic>
            <p:nvPicPr>
              <p:cNvPr id="66" name="_-03.png">
                <a:extLst>
                  <a:ext uri="{FF2B5EF4-FFF2-40B4-BE49-F238E27FC236}">
                    <a16:creationId xmlns:a16="http://schemas.microsoft.com/office/drawing/2014/main" id="{7F4836F8-7C26-E54C-90EC-E09BCD2218CA}"/>
                  </a:ext>
                </a:extLst>
              </p:cNvPr>
              <p:cNvPicPr/>
              <p:nvPr/>
            </p:nvPicPr>
            <p:blipFill>
              <a:blip r:embed="rId6"/>
              <a:srcRect l="22990" t="22678" r="12110" b="12057"/>
              <a:stretch>
                <a:fillRect/>
              </a:stretch>
            </p:blipFill>
            <p:spPr>
              <a:xfrm>
                <a:off x="247528" y="160392"/>
                <a:ext cx="460830" cy="461566"/>
              </a:xfrm>
              <a:prstGeom prst="rect">
                <a:avLst/>
              </a:prstGeom>
              <a:ln w="3175" cap="flat">
                <a:noFill/>
                <a:miter lim="400000"/>
              </a:ln>
              <a:effectLst/>
            </p:spPr>
          </p:pic>
          <p:sp>
            <p:nvSpPr>
              <p:cNvPr id="67" name="Shape 197">
                <a:extLst>
                  <a:ext uri="{FF2B5EF4-FFF2-40B4-BE49-F238E27FC236}">
                    <a16:creationId xmlns:a16="http://schemas.microsoft.com/office/drawing/2014/main" id="{B653D07B-4D98-1E44-8F08-1B97117498D1}"/>
                  </a:ext>
                </a:extLst>
              </p:cNvPr>
              <p:cNvSpPr/>
              <p:nvPr/>
            </p:nvSpPr>
            <p:spPr>
              <a:xfrm>
                <a:off x="42583" y="707231"/>
                <a:ext cx="793485"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DISCOVERY</a:t>
                </a:r>
              </a:p>
              <a:p>
                <a:pPr lvl="0">
                  <a:defRPr sz="1800" b="0">
                    <a:solidFill>
                      <a:srgbClr val="000000"/>
                    </a:solidFill>
                  </a:defRPr>
                </a:pPr>
                <a:r>
                  <a:rPr lang="en-US" sz="800" b="1" dirty="0">
                    <a:solidFill>
                      <a:srgbClr val="4277BB"/>
                    </a:solidFill>
                  </a:rPr>
                  <a:t> APPLICATIONS</a:t>
                </a:r>
              </a:p>
            </p:txBody>
          </p:sp>
        </p:grpSp>
      </p:grpSp>
      <p:sp>
        <p:nvSpPr>
          <p:cNvPr id="68" name="Shape 200">
            <a:extLst>
              <a:ext uri="{FF2B5EF4-FFF2-40B4-BE49-F238E27FC236}">
                <a16:creationId xmlns:a16="http://schemas.microsoft.com/office/drawing/2014/main" id="{98040800-73FA-6543-A842-DB2110BCACE9}"/>
              </a:ext>
            </a:extLst>
          </p:cNvPr>
          <p:cNvSpPr/>
          <p:nvPr/>
        </p:nvSpPr>
        <p:spPr>
          <a:xfrm>
            <a:off x="8141795" y="3196855"/>
            <a:ext cx="1709677" cy="132600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Responsible for receiving the call request from the user, invoking calls further downstream to access discovery search results, and invoking execution of analytical model.</a:t>
            </a:r>
          </a:p>
          <a:p>
            <a:pPr lvl="0">
              <a:defRPr sz="1800"/>
            </a:pPr>
            <a:endParaRPr sz="500" dirty="0"/>
          </a:p>
        </p:txBody>
      </p:sp>
      <p:pic>
        <p:nvPicPr>
          <p:cNvPr id="2" name="Picture 1">
            <a:extLst>
              <a:ext uri="{FF2B5EF4-FFF2-40B4-BE49-F238E27FC236}">
                <a16:creationId xmlns:a16="http://schemas.microsoft.com/office/drawing/2014/main" id="{AC0CE59F-B4F7-804A-AA0D-A6591F7290BD}"/>
              </a:ext>
            </a:extLst>
          </p:cNvPr>
          <p:cNvPicPr>
            <a:picLocks noChangeAspect="1"/>
          </p:cNvPicPr>
          <p:nvPr/>
        </p:nvPicPr>
        <p:blipFill>
          <a:blip r:embed="rId7"/>
          <a:stretch>
            <a:fillRect/>
          </a:stretch>
        </p:blipFill>
        <p:spPr>
          <a:xfrm>
            <a:off x="7199103" y="4790463"/>
            <a:ext cx="800100" cy="584200"/>
          </a:xfrm>
          <a:prstGeom prst="rect">
            <a:avLst/>
          </a:prstGeom>
        </p:spPr>
      </p:pic>
      <p:sp>
        <p:nvSpPr>
          <p:cNvPr id="74" name="Shape 197">
            <a:extLst>
              <a:ext uri="{FF2B5EF4-FFF2-40B4-BE49-F238E27FC236}">
                <a16:creationId xmlns:a16="http://schemas.microsoft.com/office/drawing/2014/main" id="{6B349ED0-5C73-B34F-913B-BBD062B61FBC}"/>
              </a:ext>
            </a:extLst>
          </p:cNvPr>
          <p:cNvSpPr/>
          <p:nvPr/>
        </p:nvSpPr>
        <p:spPr>
          <a:xfrm>
            <a:off x="7077651" y="5439941"/>
            <a:ext cx="862417"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MICROSERVICES</a:t>
            </a:r>
          </a:p>
        </p:txBody>
      </p:sp>
      <p:sp>
        <p:nvSpPr>
          <p:cNvPr id="75" name="Shape 200">
            <a:extLst>
              <a:ext uri="{FF2B5EF4-FFF2-40B4-BE49-F238E27FC236}">
                <a16:creationId xmlns:a16="http://schemas.microsoft.com/office/drawing/2014/main" id="{84B4468C-4EF2-9B46-BFA2-6F30D962AE97}"/>
              </a:ext>
            </a:extLst>
          </p:cNvPr>
          <p:cNvSpPr/>
          <p:nvPr/>
        </p:nvSpPr>
        <p:spPr>
          <a:xfrm>
            <a:off x="8001000" y="4988412"/>
            <a:ext cx="1709677"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Running instance of your code inside of a container.</a:t>
            </a:r>
          </a:p>
        </p:txBody>
      </p:sp>
      <p:grpSp>
        <p:nvGrpSpPr>
          <p:cNvPr id="8" name="Group 7">
            <a:extLst>
              <a:ext uri="{FF2B5EF4-FFF2-40B4-BE49-F238E27FC236}">
                <a16:creationId xmlns:a16="http://schemas.microsoft.com/office/drawing/2014/main" id="{6C6C3BFE-4E22-A44E-B90E-034585C229E8}"/>
              </a:ext>
            </a:extLst>
          </p:cNvPr>
          <p:cNvGrpSpPr/>
          <p:nvPr/>
        </p:nvGrpSpPr>
        <p:grpSpPr>
          <a:xfrm>
            <a:off x="4071199" y="3364161"/>
            <a:ext cx="707233" cy="943949"/>
            <a:chOff x="4066591" y="3364161"/>
            <a:chExt cx="707233" cy="943949"/>
          </a:xfrm>
        </p:grpSpPr>
        <p:grpSp>
          <p:nvGrpSpPr>
            <p:cNvPr id="39" name="Group 239">
              <a:extLst>
                <a:ext uri="{FF2B5EF4-FFF2-40B4-BE49-F238E27FC236}">
                  <a16:creationId xmlns:a16="http://schemas.microsoft.com/office/drawing/2014/main" id="{8E7F4A8B-CAA9-3E4F-91DC-26B2FB9A7053}"/>
                </a:ext>
              </a:extLst>
            </p:cNvPr>
            <p:cNvGrpSpPr/>
            <p:nvPr/>
          </p:nvGrpSpPr>
          <p:grpSpPr>
            <a:xfrm>
              <a:off x="4066591" y="3364161"/>
              <a:ext cx="707233" cy="943949"/>
              <a:chOff x="1694" y="9504"/>
              <a:chExt cx="707232" cy="943947"/>
            </a:xfrm>
          </p:grpSpPr>
          <p:sp>
            <p:nvSpPr>
              <p:cNvPr id="41" name="Shape 237">
                <a:extLst>
                  <a:ext uri="{FF2B5EF4-FFF2-40B4-BE49-F238E27FC236}">
                    <a16:creationId xmlns:a16="http://schemas.microsoft.com/office/drawing/2014/main" id="{149076F8-507A-7F4C-9E9E-E518DFA607E6}"/>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2" name="Shape 238">
                <a:extLst>
                  <a:ext uri="{FF2B5EF4-FFF2-40B4-BE49-F238E27FC236}">
                    <a16:creationId xmlns:a16="http://schemas.microsoft.com/office/drawing/2014/main" id="{74E47777-026C-F042-AAB4-61FF593FDF2D}"/>
                  </a:ext>
                </a:extLst>
              </p:cNvPr>
              <p:cNvSpPr/>
              <p:nvPr/>
            </p:nvSpPr>
            <p:spPr>
              <a:xfrm>
                <a:off x="100344" y="707231"/>
                <a:ext cx="506548"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CIRCUIT </a:t>
                </a:r>
              </a:p>
              <a:p>
                <a:pPr lvl="0">
                  <a:defRPr sz="1800" b="0">
                    <a:solidFill>
                      <a:srgbClr val="000000"/>
                    </a:solidFill>
                  </a:defRPr>
                </a:pPr>
                <a:r>
                  <a:rPr lang="en-US" sz="800" b="1" dirty="0">
                    <a:solidFill>
                      <a:srgbClr val="4277BB"/>
                    </a:solidFill>
                  </a:rPr>
                  <a:t>BREAKER</a:t>
                </a:r>
                <a:endParaRPr sz="800" b="1" dirty="0">
                  <a:solidFill>
                    <a:srgbClr val="4277BB"/>
                  </a:solidFill>
                </a:endParaRPr>
              </a:p>
            </p:txBody>
          </p:sp>
        </p:grpSp>
        <p:pic>
          <p:nvPicPr>
            <p:cNvPr id="3" name="Picture 2">
              <a:extLst>
                <a:ext uri="{FF2B5EF4-FFF2-40B4-BE49-F238E27FC236}">
                  <a16:creationId xmlns:a16="http://schemas.microsoft.com/office/drawing/2014/main" id="{6AE88416-DF9C-0E44-87DC-EA8E9FAF81C2}"/>
                </a:ext>
              </a:extLst>
            </p:cNvPr>
            <p:cNvPicPr>
              <a:picLocks noChangeAspect="1"/>
            </p:cNvPicPr>
            <p:nvPr/>
          </p:nvPicPr>
          <p:blipFill>
            <a:blip r:embed="rId8"/>
            <a:stretch>
              <a:fillRect/>
            </a:stretch>
          </p:blipFill>
          <p:spPr>
            <a:xfrm>
              <a:off x="4186353" y="3474696"/>
              <a:ext cx="468093" cy="468093"/>
            </a:xfrm>
            <a:prstGeom prst="rect">
              <a:avLst/>
            </a:prstGeom>
          </p:spPr>
        </p:pic>
      </p:grpSp>
      <p:sp>
        <p:nvSpPr>
          <p:cNvPr id="81" name="Shape 200">
            <a:extLst>
              <a:ext uri="{FF2B5EF4-FFF2-40B4-BE49-F238E27FC236}">
                <a16:creationId xmlns:a16="http://schemas.microsoft.com/office/drawing/2014/main" id="{A7A41EFE-FF8F-B844-ACAB-0D8404A35305}"/>
              </a:ext>
            </a:extLst>
          </p:cNvPr>
          <p:cNvSpPr/>
          <p:nvPr/>
        </p:nvSpPr>
        <p:spPr>
          <a:xfrm>
            <a:off x="4942632" y="6099405"/>
            <a:ext cx="1709677"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the environment to hide the underlying container and server layer and to allow developers to deploy code as event handlers to run in a managed fashion.</a:t>
            </a:r>
          </a:p>
        </p:txBody>
      </p:sp>
      <p:grpSp>
        <p:nvGrpSpPr>
          <p:cNvPr id="5" name="Group 4">
            <a:extLst>
              <a:ext uri="{FF2B5EF4-FFF2-40B4-BE49-F238E27FC236}">
                <a16:creationId xmlns:a16="http://schemas.microsoft.com/office/drawing/2014/main" id="{CD6CFBF2-DA63-2F4D-84F7-6AC8A4322664}"/>
              </a:ext>
            </a:extLst>
          </p:cNvPr>
          <p:cNvGrpSpPr/>
          <p:nvPr/>
        </p:nvGrpSpPr>
        <p:grpSpPr>
          <a:xfrm>
            <a:off x="4064139" y="6139979"/>
            <a:ext cx="721352" cy="953454"/>
            <a:chOff x="7212596" y="6139979"/>
            <a:chExt cx="721352" cy="953454"/>
          </a:xfrm>
        </p:grpSpPr>
        <p:grpSp>
          <p:nvGrpSpPr>
            <p:cNvPr id="76" name="Group 199">
              <a:extLst>
                <a:ext uri="{FF2B5EF4-FFF2-40B4-BE49-F238E27FC236}">
                  <a16:creationId xmlns:a16="http://schemas.microsoft.com/office/drawing/2014/main" id="{EFA503FB-4710-694D-A5F0-1766BCF14A22}"/>
                </a:ext>
              </a:extLst>
            </p:cNvPr>
            <p:cNvGrpSpPr/>
            <p:nvPr/>
          </p:nvGrpSpPr>
          <p:grpSpPr>
            <a:xfrm>
              <a:off x="7212596" y="6139979"/>
              <a:ext cx="721352" cy="953454"/>
              <a:chOff x="68121" y="0"/>
              <a:chExt cx="721351" cy="953452"/>
            </a:xfrm>
          </p:grpSpPr>
          <p:sp>
            <p:nvSpPr>
              <p:cNvPr id="77" name="Shape 195">
                <a:extLst>
                  <a:ext uri="{FF2B5EF4-FFF2-40B4-BE49-F238E27FC236}">
                    <a16:creationId xmlns:a16="http://schemas.microsoft.com/office/drawing/2014/main" id="{D35ABF47-3C67-9E44-8BB0-69A86BED5C57}"/>
                  </a:ext>
                </a:extLst>
              </p:cNvPr>
              <p:cNvSpPr/>
              <p:nvPr/>
            </p:nvSpPr>
            <p:spPr>
              <a:xfrm>
                <a:off x="75417"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0" name="Shape 197">
                <a:extLst>
                  <a:ext uri="{FF2B5EF4-FFF2-40B4-BE49-F238E27FC236}">
                    <a16:creationId xmlns:a16="http://schemas.microsoft.com/office/drawing/2014/main" id="{2C7CD8F3-9CD1-9D4B-8F92-964761EB9D30}"/>
                  </a:ext>
                </a:extLst>
              </p:cNvPr>
              <p:cNvSpPr/>
              <p:nvPr/>
            </p:nvSpPr>
            <p:spPr>
              <a:xfrm>
                <a:off x="68121" y="707232"/>
                <a:ext cx="721351"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SERVERLESS </a:t>
                </a:r>
              </a:p>
              <a:p>
                <a:pPr lvl="0">
                  <a:defRPr sz="1800" b="0">
                    <a:solidFill>
                      <a:srgbClr val="000000"/>
                    </a:solidFill>
                  </a:defRPr>
                </a:pPr>
                <a:r>
                  <a:rPr lang="en-US" sz="800" b="1" dirty="0">
                    <a:solidFill>
                      <a:srgbClr val="4277BB"/>
                    </a:solidFill>
                  </a:rPr>
                  <a:t>COMPUTING</a:t>
                </a:r>
              </a:p>
            </p:txBody>
          </p:sp>
        </p:grpSp>
        <p:pic>
          <p:nvPicPr>
            <p:cNvPr id="4" name="Picture 3">
              <a:extLst>
                <a:ext uri="{FF2B5EF4-FFF2-40B4-BE49-F238E27FC236}">
                  <a16:creationId xmlns:a16="http://schemas.microsoft.com/office/drawing/2014/main" id="{FFE20CE8-280A-724C-AD7E-D6F6043705BF}"/>
                </a:ext>
              </a:extLst>
            </p:cNvPr>
            <p:cNvPicPr>
              <a:picLocks noChangeAspect="1"/>
            </p:cNvPicPr>
            <p:nvPr/>
          </p:nvPicPr>
          <p:blipFill>
            <a:blip r:embed="rId9"/>
            <a:stretch>
              <a:fillRect/>
            </a:stretch>
          </p:blipFill>
          <p:spPr>
            <a:xfrm>
              <a:off x="7281337" y="6286329"/>
              <a:ext cx="571500" cy="431800"/>
            </a:xfrm>
            <a:prstGeom prst="rect">
              <a:avLst/>
            </a:prstGeom>
          </p:spPr>
        </p:pic>
      </p:grpSp>
      <p:grpSp>
        <p:nvGrpSpPr>
          <p:cNvPr id="7" name="Group 6">
            <a:extLst>
              <a:ext uri="{FF2B5EF4-FFF2-40B4-BE49-F238E27FC236}">
                <a16:creationId xmlns:a16="http://schemas.microsoft.com/office/drawing/2014/main" id="{E063DD1D-99C1-9A41-B47B-2BE5C4A622D2}"/>
              </a:ext>
            </a:extLst>
          </p:cNvPr>
          <p:cNvGrpSpPr/>
          <p:nvPr/>
        </p:nvGrpSpPr>
        <p:grpSpPr>
          <a:xfrm>
            <a:off x="396527" y="4855380"/>
            <a:ext cx="1117293" cy="953454"/>
            <a:chOff x="444653" y="4775170"/>
            <a:chExt cx="1117293" cy="953454"/>
          </a:xfrm>
        </p:grpSpPr>
        <p:grpSp>
          <p:nvGrpSpPr>
            <p:cNvPr id="233" name="Group 232"/>
            <p:cNvGrpSpPr/>
            <p:nvPr/>
          </p:nvGrpSpPr>
          <p:grpSpPr>
            <a:xfrm>
              <a:off x="444653" y="4775170"/>
              <a:ext cx="1117293" cy="953454"/>
              <a:chOff x="3582275" y="6000187"/>
              <a:chExt cx="1117293" cy="953454"/>
            </a:xfrm>
          </p:grpSpPr>
          <p:sp>
            <p:nvSpPr>
              <p:cNvPr id="53" name="Shape 529"/>
              <p:cNvSpPr/>
              <p:nvPr/>
            </p:nvSpPr>
            <p:spPr>
              <a:xfrm>
                <a:off x="3771658" y="6000187"/>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4" name="Shape 530"/>
              <p:cNvSpPr/>
              <p:nvPr/>
            </p:nvSpPr>
            <p:spPr>
              <a:xfrm>
                <a:off x="3582275" y="6707420"/>
                <a:ext cx="111729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DISTRIBUTED ORDER </a:t>
                </a:r>
              </a:p>
              <a:p>
                <a:pPr lvl="0">
                  <a:defRPr sz="1800" b="0">
                    <a:solidFill>
                      <a:srgbClr val="000000"/>
                    </a:solidFill>
                  </a:defRPr>
                </a:pPr>
                <a:r>
                  <a:rPr lang="en-US" sz="800" b="1" dirty="0">
                    <a:solidFill>
                      <a:srgbClr val="4277BB"/>
                    </a:solidFill>
                  </a:rPr>
                  <a:t>MANAGEMENT</a:t>
                </a:r>
                <a:endParaRPr sz="800" b="1" dirty="0">
                  <a:solidFill>
                    <a:srgbClr val="4277BB"/>
                  </a:solidFill>
                </a:endParaRPr>
              </a:p>
            </p:txBody>
          </p:sp>
        </p:grpSp>
        <p:pic>
          <p:nvPicPr>
            <p:cNvPr id="6" name="Picture 5">
              <a:extLst>
                <a:ext uri="{FF2B5EF4-FFF2-40B4-BE49-F238E27FC236}">
                  <a16:creationId xmlns:a16="http://schemas.microsoft.com/office/drawing/2014/main" id="{DC56CB7A-913E-DB40-A524-FF7818A72190}"/>
                </a:ext>
              </a:extLst>
            </p:cNvPr>
            <p:cNvPicPr>
              <a:picLocks noChangeAspect="1"/>
            </p:cNvPicPr>
            <p:nvPr/>
          </p:nvPicPr>
          <p:blipFill>
            <a:blip r:embed="rId10"/>
            <a:stretch>
              <a:fillRect/>
            </a:stretch>
          </p:blipFill>
          <p:spPr>
            <a:xfrm>
              <a:off x="822552" y="4881137"/>
              <a:ext cx="330200" cy="495300"/>
            </a:xfrm>
            <a:prstGeom prst="rect">
              <a:avLst/>
            </a:prstGeom>
          </p:spPr>
        </p:pic>
      </p:grpSp>
      <p:grpSp>
        <p:nvGrpSpPr>
          <p:cNvPr id="10" name="Group 9">
            <a:extLst>
              <a:ext uri="{FF2B5EF4-FFF2-40B4-BE49-F238E27FC236}">
                <a16:creationId xmlns:a16="http://schemas.microsoft.com/office/drawing/2014/main" id="{712029D5-8230-0A4C-892D-3850B6DB1DD3}"/>
              </a:ext>
            </a:extLst>
          </p:cNvPr>
          <p:cNvGrpSpPr/>
          <p:nvPr/>
        </p:nvGrpSpPr>
        <p:grpSpPr>
          <a:xfrm>
            <a:off x="582475" y="6127699"/>
            <a:ext cx="745397" cy="953454"/>
            <a:chOff x="562567" y="6127699"/>
            <a:chExt cx="745397" cy="953454"/>
          </a:xfrm>
        </p:grpSpPr>
        <p:grpSp>
          <p:nvGrpSpPr>
            <p:cNvPr id="30" name="Group 29"/>
            <p:cNvGrpSpPr/>
            <p:nvPr/>
          </p:nvGrpSpPr>
          <p:grpSpPr>
            <a:xfrm>
              <a:off x="562567" y="6127699"/>
              <a:ext cx="745397" cy="953454"/>
              <a:chOff x="355221" y="6034432"/>
              <a:chExt cx="745397" cy="953454"/>
            </a:xfrm>
          </p:grpSpPr>
          <p:sp>
            <p:nvSpPr>
              <p:cNvPr id="207" name="Shape 207"/>
              <p:cNvSpPr/>
              <p:nvPr/>
            </p:nvSpPr>
            <p:spPr>
              <a:xfrm>
                <a:off x="368104" y="603443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209" name="Shape 209"/>
              <p:cNvSpPr/>
              <p:nvPr/>
            </p:nvSpPr>
            <p:spPr>
              <a:xfrm>
                <a:off x="355221" y="6741665"/>
                <a:ext cx="74539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WAREHOUSE</a:t>
                </a:r>
              </a:p>
              <a:p>
                <a:pPr lvl="0">
                  <a:defRPr sz="1800" b="0">
                    <a:solidFill>
                      <a:srgbClr val="000000"/>
                    </a:solidFill>
                  </a:defRPr>
                </a:pPr>
                <a:r>
                  <a:rPr lang="en-US" sz="800" b="1" dirty="0">
                    <a:solidFill>
                      <a:srgbClr val="4277BB"/>
                    </a:solidFill>
                  </a:rPr>
                  <a:t>MANAGEMENT</a:t>
                </a:r>
                <a:endParaRPr sz="800" b="1" dirty="0">
                  <a:solidFill>
                    <a:srgbClr val="4277BB"/>
                  </a:solidFill>
                </a:endParaRPr>
              </a:p>
            </p:txBody>
          </p:sp>
        </p:grpSp>
        <p:pic>
          <p:nvPicPr>
            <p:cNvPr id="9" name="Picture 8">
              <a:extLst>
                <a:ext uri="{FF2B5EF4-FFF2-40B4-BE49-F238E27FC236}">
                  <a16:creationId xmlns:a16="http://schemas.microsoft.com/office/drawing/2014/main" id="{A1E12330-C7C0-544B-80CB-CEA46B4E4E3E}"/>
                </a:ext>
              </a:extLst>
            </p:cNvPr>
            <p:cNvPicPr>
              <a:picLocks noChangeAspect="1"/>
            </p:cNvPicPr>
            <p:nvPr/>
          </p:nvPicPr>
          <p:blipFill>
            <a:blip r:embed="rId11"/>
            <a:stretch>
              <a:fillRect/>
            </a:stretch>
          </p:blipFill>
          <p:spPr>
            <a:xfrm>
              <a:off x="703702" y="6319772"/>
              <a:ext cx="444500" cy="419100"/>
            </a:xfrm>
            <a:prstGeom prst="rect">
              <a:avLst/>
            </a:prstGeom>
          </p:spPr>
        </p:pic>
      </p:grpSp>
      <p:sp>
        <p:nvSpPr>
          <p:cNvPr id="69" name="Shape 358">
            <a:extLst>
              <a:ext uri="{FF2B5EF4-FFF2-40B4-BE49-F238E27FC236}">
                <a16:creationId xmlns:a16="http://schemas.microsoft.com/office/drawing/2014/main" id="{37C92865-C7AA-D94D-A5ED-9D6501D5F475}"/>
              </a:ext>
            </a:extLst>
          </p:cNvPr>
          <p:cNvSpPr/>
          <p:nvPr/>
        </p:nvSpPr>
        <p:spPr>
          <a:xfrm>
            <a:off x="8000808" y="6121429"/>
            <a:ext cx="1709677" cy="107208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The output for application development is a container that can be built once and deployed on multiple platform environments. </a:t>
            </a:r>
            <a:endParaRPr sz="500" dirty="0"/>
          </a:p>
        </p:txBody>
      </p:sp>
      <p:grpSp>
        <p:nvGrpSpPr>
          <p:cNvPr id="70" name="Group 69">
            <a:extLst>
              <a:ext uri="{FF2B5EF4-FFF2-40B4-BE49-F238E27FC236}">
                <a16:creationId xmlns:a16="http://schemas.microsoft.com/office/drawing/2014/main" id="{057C2EB0-8607-9C44-96D3-AADA0C9D471A}"/>
              </a:ext>
            </a:extLst>
          </p:cNvPr>
          <p:cNvGrpSpPr/>
          <p:nvPr/>
        </p:nvGrpSpPr>
        <p:grpSpPr>
          <a:xfrm>
            <a:off x="7162800" y="6096000"/>
            <a:ext cx="717121" cy="1076565"/>
            <a:chOff x="584568" y="4851371"/>
            <a:chExt cx="717121" cy="1076565"/>
          </a:xfrm>
        </p:grpSpPr>
        <p:grpSp>
          <p:nvGrpSpPr>
            <p:cNvPr id="71" name="Group 70">
              <a:extLst>
                <a:ext uri="{FF2B5EF4-FFF2-40B4-BE49-F238E27FC236}">
                  <a16:creationId xmlns:a16="http://schemas.microsoft.com/office/drawing/2014/main" id="{44FC98EF-00DC-7240-A4A4-9FB89A8BF32B}"/>
                </a:ext>
              </a:extLst>
            </p:cNvPr>
            <p:cNvGrpSpPr/>
            <p:nvPr/>
          </p:nvGrpSpPr>
          <p:grpSpPr>
            <a:xfrm>
              <a:off x="584568" y="4851371"/>
              <a:ext cx="717121" cy="1076565"/>
              <a:chOff x="3771658" y="6000187"/>
              <a:chExt cx="717121" cy="1076565"/>
            </a:xfrm>
          </p:grpSpPr>
          <p:sp>
            <p:nvSpPr>
              <p:cNvPr id="73" name="Shape 529">
                <a:extLst>
                  <a:ext uri="{FF2B5EF4-FFF2-40B4-BE49-F238E27FC236}">
                    <a16:creationId xmlns:a16="http://schemas.microsoft.com/office/drawing/2014/main" id="{E73C6218-107A-B04B-A7A7-BF980A5DED89}"/>
                  </a:ext>
                </a:extLst>
              </p:cNvPr>
              <p:cNvSpPr/>
              <p:nvPr/>
            </p:nvSpPr>
            <p:spPr>
              <a:xfrm>
                <a:off x="3771658" y="6000187"/>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8" name="Shape 530">
                <a:extLst>
                  <a:ext uri="{FF2B5EF4-FFF2-40B4-BE49-F238E27FC236}">
                    <a16:creationId xmlns:a16="http://schemas.microsoft.com/office/drawing/2014/main" id="{5A8593C7-F392-4941-B20E-B986CB5F81F9}"/>
                  </a:ext>
                </a:extLst>
              </p:cNvPr>
              <p:cNvSpPr/>
              <p:nvPr/>
            </p:nvSpPr>
            <p:spPr>
              <a:xfrm>
                <a:off x="3793076" y="6707420"/>
                <a:ext cx="695703" cy="36933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APPLICATION</a:t>
                </a:r>
              </a:p>
              <a:p>
                <a:pPr lvl="0">
                  <a:defRPr sz="1800" b="0">
                    <a:solidFill>
                      <a:srgbClr val="000000"/>
                    </a:solidFill>
                  </a:defRPr>
                </a:pPr>
                <a:r>
                  <a:rPr lang="en-US" sz="800" b="1" dirty="0">
                    <a:solidFill>
                      <a:srgbClr val="4277BB"/>
                    </a:solidFill>
                  </a:rPr>
                  <a:t> CONTAINER </a:t>
                </a:r>
              </a:p>
              <a:p>
                <a:pPr lvl="0">
                  <a:defRPr sz="1800" b="0">
                    <a:solidFill>
                      <a:srgbClr val="000000"/>
                    </a:solidFill>
                  </a:defRPr>
                </a:pPr>
                <a:r>
                  <a:rPr lang="en-US" sz="800" b="1" dirty="0">
                    <a:solidFill>
                      <a:srgbClr val="4277BB"/>
                    </a:solidFill>
                  </a:rPr>
                  <a:t>IMAGE</a:t>
                </a:r>
                <a:endParaRPr sz="800" b="1" dirty="0">
                  <a:solidFill>
                    <a:srgbClr val="4277BB"/>
                  </a:solidFill>
                </a:endParaRPr>
              </a:p>
            </p:txBody>
          </p:sp>
        </p:grpSp>
        <p:pic>
          <p:nvPicPr>
            <p:cNvPr id="72" name="Picture 71">
              <a:extLst>
                <a:ext uri="{FF2B5EF4-FFF2-40B4-BE49-F238E27FC236}">
                  <a16:creationId xmlns:a16="http://schemas.microsoft.com/office/drawing/2014/main" id="{3D6B216B-598E-984E-8BD1-7F3381E44132}"/>
                </a:ext>
              </a:extLst>
            </p:cNvPr>
            <p:cNvPicPr>
              <a:picLocks noChangeAspect="1"/>
            </p:cNvPicPr>
            <p:nvPr/>
          </p:nvPicPr>
          <p:blipFill>
            <a:blip r:embed="rId12"/>
            <a:stretch>
              <a:fillRect/>
            </a:stretch>
          </p:blipFill>
          <p:spPr>
            <a:xfrm>
              <a:off x="688297" y="4988209"/>
              <a:ext cx="507336" cy="387963"/>
            </a:xfrm>
            <a:prstGeom prst="rect">
              <a:avLst/>
            </a:prstGeom>
          </p:spPr>
        </p:pic>
      </p:grpSp>
    </p:spTree>
    <p:extLst>
      <p:ext uri="{BB962C8B-B14F-4D97-AF65-F5344CB8AC3E}">
        <p14:creationId xmlns:p14="http://schemas.microsoft.com/office/powerpoint/2010/main" val="176036918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p:nvPr/>
        </p:nvSpPr>
        <p:spPr>
          <a:xfrm>
            <a:off x="-8023" y="8020"/>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188" name="Shape 188"/>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26" name="Shape 358"/>
          <p:cNvSpPr/>
          <p:nvPr/>
        </p:nvSpPr>
        <p:spPr>
          <a:xfrm>
            <a:off x="1434973" y="2057400"/>
            <a:ext cx="1709677" cy="841256"/>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Customized software-as-a-service applications, typically mobile and web applications.</a:t>
            </a:r>
          </a:p>
          <a:p>
            <a:pPr lvl="0">
              <a:defRPr sz="1800"/>
            </a:pPr>
            <a:endParaRPr sz="500" dirty="0"/>
          </a:p>
        </p:txBody>
      </p:sp>
      <p:sp>
        <p:nvSpPr>
          <p:cNvPr id="27" name="Shape 358"/>
          <p:cNvSpPr/>
          <p:nvPr/>
        </p:nvSpPr>
        <p:spPr>
          <a:xfrm>
            <a:off x="4942511" y="2054942"/>
            <a:ext cx="1709677" cy="100283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Tools that automate repetitive but necessary tasks in a formalized testing process, or that perform additional testing.</a:t>
            </a:r>
          </a:p>
          <a:p>
            <a:pPr lvl="0">
              <a:defRPr sz="1800"/>
            </a:pPr>
            <a:endParaRPr sz="500" dirty="0"/>
          </a:p>
        </p:txBody>
      </p:sp>
      <p:sp>
        <p:nvSpPr>
          <p:cNvPr id="28" name="Shape 358"/>
          <p:cNvSpPr/>
          <p:nvPr/>
        </p:nvSpPr>
        <p:spPr>
          <a:xfrm>
            <a:off x="8077008" y="2057400"/>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Tool that permits a database to access secure services by passing the credentials.</a:t>
            </a:r>
          </a:p>
        </p:txBody>
      </p:sp>
      <p:sp>
        <p:nvSpPr>
          <p:cNvPr id="29" name="Shape 358"/>
          <p:cNvSpPr/>
          <p:nvPr/>
        </p:nvSpPr>
        <p:spPr>
          <a:xfrm>
            <a:off x="1409508" y="3378229"/>
            <a:ext cx="1709677" cy="679673"/>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Server that is specialized to run certain applications; also known as runtime.</a:t>
            </a:r>
          </a:p>
          <a:p>
            <a:pPr lvl="0">
              <a:defRPr sz="1800"/>
            </a:pPr>
            <a:endParaRPr sz="500" dirty="0"/>
          </a:p>
        </p:txBody>
      </p:sp>
      <p:grpSp>
        <p:nvGrpSpPr>
          <p:cNvPr id="7" name="Group 6">
            <a:extLst>
              <a:ext uri="{FF2B5EF4-FFF2-40B4-BE49-F238E27FC236}">
                <a16:creationId xmlns:a16="http://schemas.microsoft.com/office/drawing/2014/main" id="{64E0F515-8FA9-BE48-A63A-FF7900643391}"/>
              </a:ext>
            </a:extLst>
          </p:cNvPr>
          <p:cNvGrpSpPr/>
          <p:nvPr/>
        </p:nvGrpSpPr>
        <p:grpSpPr>
          <a:xfrm>
            <a:off x="567825" y="2081818"/>
            <a:ext cx="764632" cy="943951"/>
            <a:chOff x="567825" y="2081818"/>
            <a:chExt cx="764632" cy="943951"/>
          </a:xfrm>
        </p:grpSpPr>
        <p:grpSp>
          <p:nvGrpSpPr>
            <p:cNvPr id="223" name="Group 223"/>
            <p:cNvGrpSpPr/>
            <p:nvPr/>
          </p:nvGrpSpPr>
          <p:grpSpPr>
            <a:xfrm>
              <a:off x="567825" y="2081818"/>
              <a:ext cx="764632" cy="943951"/>
              <a:chOff x="62347" y="9504"/>
              <a:chExt cx="764631" cy="943949"/>
            </a:xfrm>
          </p:grpSpPr>
          <p:sp>
            <p:nvSpPr>
              <p:cNvPr id="219" name="Shape 219"/>
              <p:cNvSpPr/>
              <p:nvPr/>
            </p:nvSpPr>
            <p:spPr>
              <a:xfrm>
                <a:off x="92018"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221" name="Shape 221"/>
              <p:cNvSpPr/>
              <p:nvPr/>
            </p:nvSpPr>
            <p:spPr>
              <a:xfrm>
                <a:off x="62347" y="707233"/>
                <a:ext cx="764631"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lang="en-US" sz="800" b="1" dirty="0">
                    <a:solidFill>
                      <a:srgbClr val="4277BB"/>
                    </a:solidFill>
                    <a:latin typeface="Helvetica"/>
                    <a:ea typeface="Helvetica"/>
                    <a:cs typeface="Helvetica"/>
                    <a:sym typeface="Helvetica"/>
                  </a:rPr>
                  <a:t>SaaS </a:t>
                </a:r>
              </a:p>
              <a:p>
                <a:pPr lvl="0">
                  <a:defRPr sz="1800"/>
                </a:pPr>
                <a:r>
                  <a:rPr lang="en-US" sz="800" b="1" dirty="0">
                    <a:solidFill>
                      <a:srgbClr val="4277BB"/>
                    </a:solidFill>
                    <a:latin typeface="Helvetica"/>
                    <a:ea typeface="Helvetica"/>
                    <a:cs typeface="Helvetica"/>
                    <a:sym typeface="Helvetica"/>
                  </a:rPr>
                  <a:t>APPLICATIONS</a:t>
                </a:r>
                <a:endParaRPr sz="800" b="1" dirty="0">
                  <a:solidFill>
                    <a:srgbClr val="4277BB"/>
                  </a:solidFill>
                  <a:latin typeface="Helvetica"/>
                  <a:ea typeface="Helvetica"/>
                  <a:cs typeface="Helvetica"/>
                  <a:sym typeface="Helvetica"/>
                </a:endParaRPr>
              </a:p>
            </p:txBody>
          </p:sp>
        </p:grpSp>
        <p:pic>
          <p:nvPicPr>
            <p:cNvPr id="6" name="Picture 5">
              <a:extLst>
                <a:ext uri="{FF2B5EF4-FFF2-40B4-BE49-F238E27FC236}">
                  <a16:creationId xmlns:a16="http://schemas.microsoft.com/office/drawing/2014/main" id="{1793E1D7-C6CB-EB42-A44C-CA437BBF725E}"/>
                </a:ext>
              </a:extLst>
            </p:cNvPr>
            <p:cNvPicPr>
              <a:picLocks noChangeAspect="1"/>
            </p:cNvPicPr>
            <p:nvPr/>
          </p:nvPicPr>
          <p:blipFill>
            <a:blip r:embed="rId3"/>
            <a:stretch>
              <a:fillRect/>
            </a:stretch>
          </p:blipFill>
          <p:spPr>
            <a:xfrm>
              <a:off x="746938" y="2217581"/>
              <a:ext cx="406400" cy="482600"/>
            </a:xfrm>
            <a:prstGeom prst="rect">
              <a:avLst/>
            </a:prstGeom>
          </p:spPr>
        </p:pic>
      </p:grpSp>
      <p:grpSp>
        <p:nvGrpSpPr>
          <p:cNvPr id="10" name="Group 9">
            <a:extLst>
              <a:ext uri="{FF2B5EF4-FFF2-40B4-BE49-F238E27FC236}">
                <a16:creationId xmlns:a16="http://schemas.microsoft.com/office/drawing/2014/main" id="{06D06A9A-5822-5C46-A023-A4DE2544BB1D}"/>
              </a:ext>
            </a:extLst>
          </p:cNvPr>
          <p:cNvGrpSpPr/>
          <p:nvPr/>
        </p:nvGrpSpPr>
        <p:grpSpPr>
          <a:xfrm>
            <a:off x="4076700" y="2079173"/>
            <a:ext cx="723928" cy="956623"/>
            <a:chOff x="569162" y="3377031"/>
            <a:chExt cx="723928" cy="956623"/>
          </a:xfrm>
        </p:grpSpPr>
        <p:grpSp>
          <p:nvGrpSpPr>
            <p:cNvPr id="232" name="Group 231"/>
            <p:cNvGrpSpPr/>
            <p:nvPr/>
          </p:nvGrpSpPr>
          <p:grpSpPr>
            <a:xfrm>
              <a:off x="569162" y="3377031"/>
              <a:ext cx="723928" cy="956623"/>
              <a:chOff x="3739000" y="4660325"/>
              <a:chExt cx="723928" cy="956623"/>
            </a:xfrm>
          </p:grpSpPr>
          <p:sp>
            <p:nvSpPr>
              <p:cNvPr id="224" name="Shape 224"/>
              <p:cNvSpPr/>
              <p:nvPr/>
            </p:nvSpPr>
            <p:spPr>
              <a:xfrm>
                <a:off x="3739000" y="4660325"/>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226" name="Shape 226"/>
              <p:cNvSpPr/>
              <p:nvPr/>
            </p:nvSpPr>
            <p:spPr>
              <a:xfrm>
                <a:off x="3739974" y="5370727"/>
                <a:ext cx="722954"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AUTOMATION </a:t>
                </a:r>
              </a:p>
              <a:p>
                <a:pPr lvl="0">
                  <a:defRPr sz="1800" b="0">
                    <a:solidFill>
                      <a:srgbClr val="000000"/>
                    </a:solidFill>
                  </a:defRPr>
                </a:pPr>
                <a:r>
                  <a:rPr lang="en-US" sz="800" b="1" dirty="0">
                    <a:solidFill>
                      <a:srgbClr val="4277BB"/>
                    </a:solidFill>
                  </a:rPr>
                  <a:t>TOOLS</a:t>
                </a:r>
              </a:p>
            </p:txBody>
          </p:sp>
        </p:grpSp>
        <p:pic>
          <p:nvPicPr>
            <p:cNvPr id="8" name="Picture 7">
              <a:extLst>
                <a:ext uri="{FF2B5EF4-FFF2-40B4-BE49-F238E27FC236}">
                  <a16:creationId xmlns:a16="http://schemas.microsoft.com/office/drawing/2014/main" id="{C9C837E8-ABF9-5641-9339-915C9923186B}"/>
                </a:ext>
              </a:extLst>
            </p:cNvPr>
            <p:cNvPicPr>
              <a:picLocks noChangeAspect="1"/>
            </p:cNvPicPr>
            <p:nvPr/>
          </p:nvPicPr>
          <p:blipFill>
            <a:blip r:embed="rId4"/>
            <a:stretch>
              <a:fillRect/>
            </a:stretch>
          </p:blipFill>
          <p:spPr>
            <a:xfrm>
              <a:off x="652208" y="3495698"/>
              <a:ext cx="525743" cy="442102"/>
            </a:xfrm>
            <a:prstGeom prst="rect">
              <a:avLst/>
            </a:prstGeom>
          </p:spPr>
        </p:pic>
      </p:grpSp>
      <p:grpSp>
        <p:nvGrpSpPr>
          <p:cNvPr id="12" name="Group 11">
            <a:extLst>
              <a:ext uri="{FF2B5EF4-FFF2-40B4-BE49-F238E27FC236}">
                <a16:creationId xmlns:a16="http://schemas.microsoft.com/office/drawing/2014/main" id="{CC559872-4BE5-5A4B-B344-4E4D27EE282D}"/>
              </a:ext>
            </a:extLst>
          </p:cNvPr>
          <p:cNvGrpSpPr/>
          <p:nvPr/>
        </p:nvGrpSpPr>
        <p:grpSpPr>
          <a:xfrm>
            <a:off x="7239000" y="2059257"/>
            <a:ext cx="707233" cy="953454"/>
            <a:chOff x="634036" y="4775170"/>
            <a:chExt cx="707233" cy="953454"/>
          </a:xfrm>
        </p:grpSpPr>
        <p:grpSp>
          <p:nvGrpSpPr>
            <p:cNvPr id="233" name="Group 232"/>
            <p:cNvGrpSpPr/>
            <p:nvPr/>
          </p:nvGrpSpPr>
          <p:grpSpPr>
            <a:xfrm>
              <a:off x="634036" y="4775170"/>
              <a:ext cx="707233" cy="953454"/>
              <a:chOff x="3771658" y="6000187"/>
              <a:chExt cx="707233" cy="953454"/>
            </a:xfrm>
          </p:grpSpPr>
          <p:sp>
            <p:nvSpPr>
              <p:cNvPr id="53" name="Shape 529"/>
              <p:cNvSpPr/>
              <p:nvPr/>
            </p:nvSpPr>
            <p:spPr>
              <a:xfrm>
                <a:off x="3771658" y="6000187"/>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4" name="Shape 530"/>
              <p:cNvSpPr/>
              <p:nvPr/>
            </p:nvSpPr>
            <p:spPr>
              <a:xfrm>
                <a:off x="3900473" y="6707420"/>
                <a:ext cx="48090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SERVICE </a:t>
                </a:r>
              </a:p>
              <a:p>
                <a:pPr lvl="0">
                  <a:defRPr sz="1800" b="0">
                    <a:solidFill>
                      <a:srgbClr val="000000"/>
                    </a:solidFill>
                  </a:defRPr>
                </a:pPr>
                <a:r>
                  <a:rPr lang="en-US" sz="800" b="1" dirty="0">
                    <a:solidFill>
                      <a:srgbClr val="4277BB"/>
                    </a:solidFill>
                  </a:rPr>
                  <a:t>BROKER</a:t>
                </a:r>
                <a:endParaRPr sz="800" b="1" dirty="0">
                  <a:solidFill>
                    <a:srgbClr val="4277BB"/>
                  </a:solidFill>
                </a:endParaRPr>
              </a:p>
            </p:txBody>
          </p:sp>
        </p:grpSp>
        <p:pic>
          <p:nvPicPr>
            <p:cNvPr id="11" name="Picture 10">
              <a:extLst>
                <a:ext uri="{FF2B5EF4-FFF2-40B4-BE49-F238E27FC236}">
                  <a16:creationId xmlns:a16="http://schemas.microsoft.com/office/drawing/2014/main" id="{C12F186E-9F3D-5942-B11D-840D47453113}"/>
                </a:ext>
              </a:extLst>
            </p:cNvPr>
            <p:cNvPicPr>
              <a:picLocks noChangeAspect="1"/>
            </p:cNvPicPr>
            <p:nvPr/>
          </p:nvPicPr>
          <p:blipFill>
            <a:blip r:embed="rId5"/>
            <a:stretch>
              <a:fillRect/>
            </a:stretch>
          </p:blipFill>
          <p:spPr>
            <a:xfrm>
              <a:off x="676502" y="4908367"/>
              <a:ext cx="622300" cy="457200"/>
            </a:xfrm>
            <a:prstGeom prst="rect">
              <a:avLst/>
            </a:prstGeom>
          </p:spPr>
        </p:pic>
      </p:grpSp>
      <p:grpSp>
        <p:nvGrpSpPr>
          <p:cNvPr id="14" name="Group 13">
            <a:extLst>
              <a:ext uri="{FF2B5EF4-FFF2-40B4-BE49-F238E27FC236}">
                <a16:creationId xmlns:a16="http://schemas.microsoft.com/office/drawing/2014/main" id="{3236472C-2F5B-8D44-85AF-90CD252AFA1C}"/>
              </a:ext>
            </a:extLst>
          </p:cNvPr>
          <p:cNvGrpSpPr/>
          <p:nvPr/>
        </p:nvGrpSpPr>
        <p:grpSpPr>
          <a:xfrm>
            <a:off x="571500" y="3352800"/>
            <a:ext cx="707233" cy="953454"/>
            <a:chOff x="596965" y="6146771"/>
            <a:chExt cx="707233" cy="953454"/>
          </a:xfrm>
        </p:grpSpPr>
        <p:grpSp>
          <p:nvGrpSpPr>
            <p:cNvPr id="79" name="Group 78">
              <a:extLst>
                <a:ext uri="{FF2B5EF4-FFF2-40B4-BE49-F238E27FC236}">
                  <a16:creationId xmlns:a16="http://schemas.microsoft.com/office/drawing/2014/main" id="{3F1B64A3-366B-BE40-8588-92183E3CE4E0}"/>
                </a:ext>
              </a:extLst>
            </p:cNvPr>
            <p:cNvGrpSpPr/>
            <p:nvPr/>
          </p:nvGrpSpPr>
          <p:grpSpPr>
            <a:xfrm>
              <a:off x="596965" y="6146771"/>
              <a:ext cx="707233" cy="953454"/>
              <a:chOff x="3771658" y="6000187"/>
              <a:chExt cx="707233" cy="953454"/>
            </a:xfrm>
          </p:grpSpPr>
          <p:sp>
            <p:nvSpPr>
              <p:cNvPr id="83" name="Shape 529">
                <a:extLst>
                  <a:ext uri="{FF2B5EF4-FFF2-40B4-BE49-F238E27FC236}">
                    <a16:creationId xmlns:a16="http://schemas.microsoft.com/office/drawing/2014/main" id="{62D18E11-9859-D24C-8C8C-06957E6F205F}"/>
                  </a:ext>
                </a:extLst>
              </p:cNvPr>
              <p:cNvSpPr/>
              <p:nvPr/>
            </p:nvSpPr>
            <p:spPr>
              <a:xfrm>
                <a:off x="3771658" y="6000187"/>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4" name="Shape 530">
                <a:extLst>
                  <a:ext uri="{FF2B5EF4-FFF2-40B4-BE49-F238E27FC236}">
                    <a16:creationId xmlns:a16="http://schemas.microsoft.com/office/drawing/2014/main" id="{86F341CD-DCD6-334B-9E0C-FE916FB7291B}"/>
                  </a:ext>
                </a:extLst>
              </p:cNvPr>
              <p:cNvSpPr/>
              <p:nvPr/>
            </p:nvSpPr>
            <p:spPr>
              <a:xfrm>
                <a:off x="3929329" y="6707420"/>
                <a:ext cx="42319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APP </a:t>
                </a:r>
              </a:p>
              <a:p>
                <a:pPr lvl="0">
                  <a:defRPr sz="1800" b="0">
                    <a:solidFill>
                      <a:srgbClr val="000000"/>
                    </a:solidFill>
                  </a:defRPr>
                </a:pPr>
                <a:r>
                  <a:rPr lang="en-US" sz="800" b="1" dirty="0">
                    <a:solidFill>
                      <a:srgbClr val="4277BB"/>
                    </a:solidFill>
                  </a:rPr>
                  <a:t>SERVER</a:t>
                </a:r>
                <a:endParaRPr sz="800" b="1" dirty="0">
                  <a:solidFill>
                    <a:srgbClr val="4277BB"/>
                  </a:solidFill>
                </a:endParaRPr>
              </a:p>
            </p:txBody>
          </p:sp>
        </p:grpSp>
        <p:pic>
          <p:nvPicPr>
            <p:cNvPr id="13" name="Picture 12">
              <a:extLst>
                <a:ext uri="{FF2B5EF4-FFF2-40B4-BE49-F238E27FC236}">
                  <a16:creationId xmlns:a16="http://schemas.microsoft.com/office/drawing/2014/main" id="{9A89FAA2-6E68-214E-A77E-1240FBF17B8F}"/>
                </a:ext>
              </a:extLst>
            </p:cNvPr>
            <p:cNvPicPr>
              <a:picLocks noChangeAspect="1"/>
            </p:cNvPicPr>
            <p:nvPr/>
          </p:nvPicPr>
          <p:blipFill>
            <a:blip r:embed="rId6"/>
            <a:stretch>
              <a:fillRect/>
            </a:stretch>
          </p:blipFill>
          <p:spPr>
            <a:xfrm>
              <a:off x="799034" y="6230223"/>
              <a:ext cx="317273" cy="525141"/>
            </a:xfrm>
            <a:prstGeom prst="rect">
              <a:avLst/>
            </a:prstGeom>
          </p:spPr>
        </p:pic>
      </p:grpSp>
      <p:sp>
        <p:nvSpPr>
          <p:cNvPr id="91" name="Shape 187">
            <a:extLst>
              <a:ext uri="{FF2B5EF4-FFF2-40B4-BE49-F238E27FC236}">
                <a16:creationId xmlns:a16="http://schemas.microsoft.com/office/drawing/2014/main" id="{63F5E850-B1FF-8543-A030-ECC315406551}"/>
              </a:ext>
            </a:extLst>
          </p:cNvPr>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Application Icons</a:t>
            </a:r>
            <a:r>
              <a:rPr lang="en-US" sz="2400" dirty="0"/>
              <a:t> (continued)</a:t>
            </a:r>
            <a:endParaRPr dirty="0"/>
          </a:p>
        </p:txBody>
      </p:sp>
      <p:sp>
        <p:nvSpPr>
          <p:cNvPr id="30" name="Shape 358">
            <a:extLst>
              <a:ext uri="{FF2B5EF4-FFF2-40B4-BE49-F238E27FC236}">
                <a16:creationId xmlns:a16="http://schemas.microsoft.com/office/drawing/2014/main" id="{731CA2C6-50B4-794F-AA0F-8B016D093F10}"/>
              </a:ext>
            </a:extLst>
          </p:cNvPr>
          <p:cNvSpPr/>
          <p:nvPr/>
        </p:nvSpPr>
        <p:spPr>
          <a:xfrm>
            <a:off x="4953000" y="3378229"/>
            <a:ext cx="1709677" cy="123367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A standard definition for the composition of a container image increases the developer's efficiency and ensures that operations are managed consistently. </a:t>
            </a:r>
            <a:endParaRPr sz="500" dirty="0"/>
          </a:p>
        </p:txBody>
      </p:sp>
      <p:sp>
        <p:nvSpPr>
          <p:cNvPr id="38" name="Shape 358">
            <a:extLst>
              <a:ext uri="{FF2B5EF4-FFF2-40B4-BE49-F238E27FC236}">
                <a16:creationId xmlns:a16="http://schemas.microsoft.com/office/drawing/2014/main" id="{3149231E-2DA8-B748-86B3-F94EAD45858B}"/>
              </a:ext>
            </a:extLst>
          </p:cNvPr>
          <p:cNvSpPr/>
          <p:nvPr/>
        </p:nvSpPr>
        <p:spPr>
          <a:xfrm>
            <a:off x="8077200" y="3378229"/>
            <a:ext cx="1709677" cy="910506"/>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Project templates for a variety of frameworks and runtimes accelerate the time to create new microservice applications. </a:t>
            </a:r>
            <a:endParaRPr sz="500" dirty="0"/>
          </a:p>
        </p:txBody>
      </p:sp>
      <p:grpSp>
        <p:nvGrpSpPr>
          <p:cNvPr id="15" name="Group 14">
            <a:extLst>
              <a:ext uri="{FF2B5EF4-FFF2-40B4-BE49-F238E27FC236}">
                <a16:creationId xmlns:a16="http://schemas.microsoft.com/office/drawing/2014/main" id="{0288D602-D2E9-A64C-9939-D7517CAAB174}"/>
              </a:ext>
            </a:extLst>
          </p:cNvPr>
          <p:cNvGrpSpPr/>
          <p:nvPr/>
        </p:nvGrpSpPr>
        <p:grpSpPr>
          <a:xfrm>
            <a:off x="7181261" y="3352800"/>
            <a:ext cx="854401" cy="830344"/>
            <a:chOff x="7181261" y="3352800"/>
            <a:chExt cx="854401" cy="830344"/>
          </a:xfrm>
        </p:grpSpPr>
        <p:grpSp>
          <p:nvGrpSpPr>
            <p:cNvPr id="39" name="Group 38">
              <a:extLst>
                <a:ext uri="{FF2B5EF4-FFF2-40B4-BE49-F238E27FC236}">
                  <a16:creationId xmlns:a16="http://schemas.microsoft.com/office/drawing/2014/main" id="{90AF320C-4C6E-2E49-90D0-F58D9A7F194E}"/>
                </a:ext>
              </a:extLst>
            </p:cNvPr>
            <p:cNvGrpSpPr/>
            <p:nvPr/>
          </p:nvGrpSpPr>
          <p:grpSpPr>
            <a:xfrm>
              <a:off x="7181261" y="3352800"/>
              <a:ext cx="854401" cy="830344"/>
              <a:chOff x="3713727" y="6000187"/>
              <a:chExt cx="854401" cy="830344"/>
            </a:xfrm>
          </p:grpSpPr>
          <p:sp>
            <p:nvSpPr>
              <p:cNvPr id="40" name="Shape 529">
                <a:extLst>
                  <a:ext uri="{FF2B5EF4-FFF2-40B4-BE49-F238E27FC236}">
                    <a16:creationId xmlns:a16="http://schemas.microsoft.com/office/drawing/2014/main" id="{8B258A57-304E-5D4A-B4A4-71B20CAAC24D}"/>
                  </a:ext>
                </a:extLst>
              </p:cNvPr>
              <p:cNvSpPr/>
              <p:nvPr/>
            </p:nvSpPr>
            <p:spPr>
              <a:xfrm>
                <a:off x="3771658" y="6000187"/>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1" name="Shape 530">
                <a:extLst>
                  <a:ext uri="{FF2B5EF4-FFF2-40B4-BE49-F238E27FC236}">
                    <a16:creationId xmlns:a16="http://schemas.microsoft.com/office/drawing/2014/main" id="{19028684-7432-954A-A442-1EE19836E4CD}"/>
                  </a:ext>
                </a:extLst>
              </p:cNvPr>
              <p:cNvSpPr/>
              <p:nvPr/>
            </p:nvSpPr>
            <p:spPr>
              <a:xfrm>
                <a:off x="3713727" y="6707420"/>
                <a:ext cx="854401"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ACCELERATORS</a:t>
                </a:r>
                <a:endParaRPr sz="800" b="1" dirty="0">
                  <a:solidFill>
                    <a:srgbClr val="4277BB"/>
                  </a:solidFill>
                </a:endParaRPr>
              </a:p>
            </p:txBody>
          </p:sp>
        </p:grpSp>
        <p:pic>
          <p:nvPicPr>
            <p:cNvPr id="2" name="Picture 1">
              <a:extLst>
                <a:ext uri="{FF2B5EF4-FFF2-40B4-BE49-F238E27FC236}">
                  <a16:creationId xmlns:a16="http://schemas.microsoft.com/office/drawing/2014/main" id="{B69574B1-79EA-774B-88C6-7483E23D7D60}"/>
                </a:ext>
              </a:extLst>
            </p:cNvPr>
            <p:cNvPicPr>
              <a:picLocks noChangeAspect="1"/>
            </p:cNvPicPr>
            <p:nvPr/>
          </p:nvPicPr>
          <p:blipFill>
            <a:blip r:embed="rId7"/>
            <a:stretch>
              <a:fillRect/>
            </a:stretch>
          </p:blipFill>
          <p:spPr>
            <a:xfrm>
              <a:off x="7348220" y="3449408"/>
              <a:ext cx="482600" cy="482600"/>
            </a:xfrm>
            <a:prstGeom prst="rect">
              <a:avLst/>
            </a:prstGeom>
          </p:spPr>
        </p:pic>
      </p:grpSp>
      <p:grpSp>
        <p:nvGrpSpPr>
          <p:cNvPr id="9" name="Group 8">
            <a:extLst>
              <a:ext uri="{FF2B5EF4-FFF2-40B4-BE49-F238E27FC236}">
                <a16:creationId xmlns:a16="http://schemas.microsoft.com/office/drawing/2014/main" id="{DFAE7CEC-4CF0-6B4C-BF10-D507718DC197}"/>
              </a:ext>
            </a:extLst>
          </p:cNvPr>
          <p:cNvGrpSpPr/>
          <p:nvPr/>
        </p:nvGrpSpPr>
        <p:grpSpPr>
          <a:xfrm>
            <a:off x="4113165" y="3352800"/>
            <a:ext cx="742190" cy="1076565"/>
            <a:chOff x="4113165" y="3352800"/>
            <a:chExt cx="742190" cy="1076565"/>
          </a:xfrm>
        </p:grpSpPr>
        <p:grpSp>
          <p:nvGrpSpPr>
            <p:cNvPr id="32" name="Group 31">
              <a:extLst>
                <a:ext uri="{FF2B5EF4-FFF2-40B4-BE49-F238E27FC236}">
                  <a16:creationId xmlns:a16="http://schemas.microsoft.com/office/drawing/2014/main" id="{39D8DE84-947B-8A4F-A5E0-E0A790FFEA6D}"/>
                </a:ext>
              </a:extLst>
            </p:cNvPr>
            <p:cNvGrpSpPr/>
            <p:nvPr/>
          </p:nvGrpSpPr>
          <p:grpSpPr>
            <a:xfrm>
              <a:off x="4113165" y="3352800"/>
              <a:ext cx="742190" cy="1076565"/>
              <a:chOff x="3769831" y="6000187"/>
              <a:chExt cx="742190" cy="1076565"/>
            </a:xfrm>
          </p:grpSpPr>
          <p:sp>
            <p:nvSpPr>
              <p:cNvPr id="34" name="Shape 529">
                <a:extLst>
                  <a:ext uri="{FF2B5EF4-FFF2-40B4-BE49-F238E27FC236}">
                    <a16:creationId xmlns:a16="http://schemas.microsoft.com/office/drawing/2014/main" id="{2F78581F-292E-D740-B9F4-04A7323B2B1E}"/>
                  </a:ext>
                </a:extLst>
              </p:cNvPr>
              <p:cNvSpPr/>
              <p:nvPr/>
            </p:nvSpPr>
            <p:spPr>
              <a:xfrm>
                <a:off x="3771658" y="6000187"/>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5" name="Shape 530">
                <a:extLst>
                  <a:ext uri="{FF2B5EF4-FFF2-40B4-BE49-F238E27FC236}">
                    <a16:creationId xmlns:a16="http://schemas.microsoft.com/office/drawing/2014/main" id="{85A77FCF-3EFB-7243-BD79-302D431CE5E2}"/>
                  </a:ext>
                </a:extLst>
              </p:cNvPr>
              <p:cNvSpPr/>
              <p:nvPr/>
            </p:nvSpPr>
            <p:spPr>
              <a:xfrm>
                <a:off x="3769831" y="6707420"/>
                <a:ext cx="742190" cy="36933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OPINIONATED </a:t>
                </a:r>
              </a:p>
              <a:p>
                <a:pPr lvl="0">
                  <a:defRPr sz="1800" b="0">
                    <a:solidFill>
                      <a:srgbClr val="000000"/>
                    </a:solidFill>
                  </a:defRPr>
                </a:pPr>
                <a:r>
                  <a:rPr lang="en-US" sz="800" b="1" dirty="0">
                    <a:solidFill>
                      <a:srgbClr val="4277BB"/>
                    </a:solidFill>
                  </a:rPr>
                  <a:t>CONTAINER </a:t>
                </a:r>
              </a:p>
              <a:p>
                <a:pPr lvl="0">
                  <a:defRPr sz="1800" b="0">
                    <a:solidFill>
                      <a:srgbClr val="000000"/>
                    </a:solidFill>
                  </a:defRPr>
                </a:pPr>
                <a:r>
                  <a:rPr lang="en-US" sz="800" b="1" dirty="0">
                    <a:solidFill>
                      <a:srgbClr val="4277BB"/>
                    </a:solidFill>
                  </a:rPr>
                  <a:t>TEMPLATES</a:t>
                </a:r>
                <a:endParaRPr sz="800" b="1" dirty="0">
                  <a:solidFill>
                    <a:srgbClr val="4277BB"/>
                  </a:solidFill>
                </a:endParaRPr>
              </a:p>
            </p:txBody>
          </p:sp>
        </p:grpSp>
        <p:pic>
          <p:nvPicPr>
            <p:cNvPr id="3" name="Picture 2">
              <a:extLst>
                <a:ext uri="{FF2B5EF4-FFF2-40B4-BE49-F238E27FC236}">
                  <a16:creationId xmlns:a16="http://schemas.microsoft.com/office/drawing/2014/main" id="{1C79A5C5-0BA8-7B47-ABF0-485ED8E42886}"/>
                </a:ext>
              </a:extLst>
            </p:cNvPr>
            <p:cNvPicPr>
              <a:picLocks noChangeAspect="1"/>
            </p:cNvPicPr>
            <p:nvPr/>
          </p:nvPicPr>
          <p:blipFill>
            <a:blip r:embed="rId8"/>
            <a:stretch>
              <a:fillRect/>
            </a:stretch>
          </p:blipFill>
          <p:spPr>
            <a:xfrm>
              <a:off x="4226165" y="3468414"/>
              <a:ext cx="521659" cy="425844"/>
            </a:xfrm>
            <a:prstGeom prst="rect">
              <a:avLst/>
            </a:prstGeom>
          </p:spPr>
        </p:pic>
      </p:grpSp>
    </p:spTree>
    <p:extLst>
      <p:ext uri="{BB962C8B-B14F-4D97-AF65-F5344CB8AC3E}">
        <p14:creationId xmlns:p14="http://schemas.microsoft.com/office/powerpoint/2010/main" val="190241757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6" name="Group 246"/>
          <p:cNvGrpSpPr/>
          <p:nvPr/>
        </p:nvGrpSpPr>
        <p:grpSpPr>
          <a:xfrm>
            <a:off x="7017892" y="2084016"/>
            <a:ext cx="1158479" cy="925557"/>
            <a:chOff x="14382" y="0"/>
            <a:chExt cx="1158478" cy="925555"/>
          </a:xfrm>
        </p:grpSpPr>
        <p:sp>
          <p:nvSpPr>
            <p:cNvPr id="242" name="Shape 242"/>
            <p:cNvSpPr/>
            <p:nvPr/>
          </p:nvSpPr>
          <p:spPr>
            <a:xfrm>
              <a:off x="232584"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45" name="Group 245"/>
            <p:cNvGrpSpPr/>
            <p:nvPr/>
          </p:nvGrpSpPr>
          <p:grpSpPr>
            <a:xfrm>
              <a:off x="14382" y="178570"/>
              <a:ext cx="1158479" cy="746986"/>
              <a:chOff x="31703" y="165827"/>
              <a:chExt cx="1158478" cy="746984"/>
            </a:xfrm>
          </p:grpSpPr>
          <p:pic>
            <p:nvPicPr>
              <p:cNvPr id="243" name="_-15.png"/>
              <p:cNvPicPr/>
              <p:nvPr/>
            </p:nvPicPr>
            <p:blipFill>
              <a:blip r:embed="rId2"/>
              <a:srcRect l="22431" t="23447" r="22431" b="23447"/>
              <a:stretch>
                <a:fillRect/>
              </a:stretch>
            </p:blipFill>
            <p:spPr>
              <a:xfrm>
                <a:off x="415970" y="165827"/>
                <a:ext cx="389944" cy="375577"/>
              </a:xfrm>
              <a:prstGeom prst="rect">
                <a:avLst/>
              </a:prstGeom>
              <a:ln w="3175" cap="flat">
                <a:noFill/>
                <a:miter lim="400000"/>
              </a:ln>
              <a:effectLst/>
            </p:spPr>
          </p:pic>
          <p:sp>
            <p:nvSpPr>
              <p:cNvPr id="244" name="Shape 244"/>
              <p:cNvSpPr/>
              <p:nvPr/>
            </p:nvSpPr>
            <p:spPr>
              <a:xfrm>
                <a:off x="31703" y="707231"/>
                <a:ext cx="1158479"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SERVICE DISCOVERY</a:t>
                </a:r>
              </a:p>
            </p:txBody>
          </p:sp>
        </p:grpSp>
      </p:grpSp>
      <p:grpSp>
        <p:nvGrpSpPr>
          <p:cNvPr id="251" name="Group 251"/>
          <p:cNvGrpSpPr/>
          <p:nvPr/>
        </p:nvGrpSpPr>
        <p:grpSpPr>
          <a:xfrm>
            <a:off x="3955377" y="6096000"/>
            <a:ext cx="969865" cy="1021413"/>
            <a:chOff x="54911" y="9398"/>
            <a:chExt cx="969863" cy="1021411"/>
          </a:xfrm>
        </p:grpSpPr>
        <p:sp>
          <p:nvSpPr>
            <p:cNvPr id="247" name="Shape 247"/>
            <p:cNvSpPr/>
            <p:nvPr/>
          </p:nvSpPr>
          <p:spPr>
            <a:xfrm>
              <a:off x="182516" y="9398"/>
              <a:ext cx="707232"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50" name="Group 250"/>
            <p:cNvGrpSpPr/>
            <p:nvPr/>
          </p:nvGrpSpPr>
          <p:grpSpPr>
            <a:xfrm>
              <a:off x="54911" y="129525"/>
              <a:ext cx="969864" cy="901286"/>
              <a:chOff x="68916" y="129525"/>
              <a:chExt cx="969863" cy="901284"/>
            </a:xfrm>
          </p:grpSpPr>
          <p:pic>
            <p:nvPicPr>
              <p:cNvPr id="248" name="_-17.png"/>
              <p:cNvPicPr/>
              <p:nvPr/>
            </p:nvPicPr>
            <p:blipFill>
              <a:blip r:embed="rId3"/>
              <a:srcRect l="19107" t="18314" r="19107" b="18314"/>
              <a:stretch>
                <a:fillRect/>
              </a:stretch>
            </p:blipFill>
            <p:spPr>
              <a:xfrm>
                <a:off x="335357" y="129525"/>
                <a:ext cx="436966" cy="448181"/>
              </a:xfrm>
              <a:prstGeom prst="rect">
                <a:avLst/>
              </a:prstGeom>
              <a:ln w="3175" cap="flat">
                <a:noFill/>
                <a:miter lim="400000"/>
              </a:ln>
              <a:effectLst/>
            </p:spPr>
          </p:pic>
          <p:sp>
            <p:nvSpPr>
              <p:cNvPr id="249" name="Shape 249"/>
              <p:cNvSpPr/>
              <p:nvPr/>
            </p:nvSpPr>
            <p:spPr>
              <a:xfrm>
                <a:off x="68916" y="698229"/>
                <a:ext cx="969864"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INTERSERVICE</a:t>
                </a:r>
              </a:p>
              <a:p>
                <a:pPr lvl="0">
                  <a:defRPr sz="1800"/>
                </a:pPr>
                <a:r>
                  <a:rPr sz="800" b="1" dirty="0">
                    <a:solidFill>
                      <a:srgbClr val="4277BB"/>
                    </a:solidFill>
                    <a:latin typeface="Helvetica"/>
                    <a:ea typeface="Helvetica"/>
                    <a:cs typeface="Helvetica"/>
                    <a:sym typeface="Helvetica"/>
                  </a:rPr>
                  <a:t>COMMUNICATION</a:t>
                </a:r>
              </a:p>
            </p:txBody>
          </p:sp>
        </p:grpSp>
      </p:grpSp>
      <p:grpSp>
        <p:nvGrpSpPr>
          <p:cNvPr id="256" name="Group 256"/>
          <p:cNvGrpSpPr/>
          <p:nvPr/>
        </p:nvGrpSpPr>
        <p:grpSpPr>
          <a:xfrm>
            <a:off x="4082982" y="4835245"/>
            <a:ext cx="707233" cy="894413"/>
            <a:chOff x="0" y="12742"/>
            <a:chExt cx="707231" cy="894411"/>
          </a:xfrm>
        </p:grpSpPr>
        <p:sp>
          <p:nvSpPr>
            <p:cNvPr id="252" name="Shape 252"/>
            <p:cNvSpPr/>
            <p:nvPr/>
          </p:nvSpPr>
          <p:spPr>
            <a:xfrm>
              <a:off x="0" y="12742"/>
              <a:ext cx="707232"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55" name="Group 255"/>
            <p:cNvGrpSpPr/>
            <p:nvPr/>
          </p:nvGrpSpPr>
          <p:grpSpPr>
            <a:xfrm>
              <a:off x="105390" y="165715"/>
              <a:ext cx="488544" cy="741440"/>
              <a:chOff x="105390" y="165715"/>
              <a:chExt cx="488542" cy="741439"/>
            </a:xfrm>
          </p:grpSpPr>
          <p:pic>
            <p:nvPicPr>
              <p:cNvPr id="253" name="_-18.png"/>
              <p:cNvPicPr/>
              <p:nvPr/>
            </p:nvPicPr>
            <p:blipFill>
              <a:blip r:embed="rId4"/>
              <a:srcRect l="14901" t="23726" r="16019" b="18099"/>
              <a:stretch>
                <a:fillRect/>
              </a:stretch>
            </p:blipFill>
            <p:spPr>
              <a:xfrm>
                <a:off x="105390" y="165715"/>
                <a:ext cx="488544" cy="409783"/>
              </a:xfrm>
              <a:prstGeom prst="rect">
                <a:avLst/>
              </a:prstGeom>
              <a:ln w="3175" cap="flat">
                <a:noFill/>
                <a:miter lim="400000"/>
              </a:ln>
              <a:effectLst/>
            </p:spPr>
          </p:pic>
          <p:sp>
            <p:nvSpPr>
              <p:cNvPr id="254" name="Shape 254"/>
              <p:cNvSpPr/>
              <p:nvPr/>
            </p:nvSpPr>
            <p:spPr>
              <a:xfrm>
                <a:off x="203522" y="701573"/>
                <a:ext cx="300187"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VPN</a:t>
                </a:r>
              </a:p>
            </p:txBody>
          </p:sp>
        </p:grpSp>
      </p:grpSp>
      <p:grpSp>
        <p:nvGrpSpPr>
          <p:cNvPr id="261" name="Group 261"/>
          <p:cNvGrpSpPr/>
          <p:nvPr/>
        </p:nvGrpSpPr>
        <p:grpSpPr>
          <a:xfrm>
            <a:off x="4010717" y="3341259"/>
            <a:ext cx="879675" cy="1039814"/>
            <a:chOff x="49274" y="0"/>
            <a:chExt cx="879673" cy="1039812"/>
          </a:xfrm>
        </p:grpSpPr>
        <p:sp>
          <p:nvSpPr>
            <p:cNvPr id="257" name="Shape 257"/>
            <p:cNvSpPr/>
            <p:nvPr/>
          </p:nvSpPr>
          <p:spPr>
            <a:xfrm>
              <a:off x="128073"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60" name="Group 260"/>
            <p:cNvGrpSpPr/>
            <p:nvPr/>
          </p:nvGrpSpPr>
          <p:grpSpPr>
            <a:xfrm>
              <a:off x="49274" y="174320"/>
              <a:ext cx="879674" cy="865493"/>
              <a:chOff x="61694" y="174320"/>
              <a:chExt cx="879673" cy="865492"/>
            </a:xfrm>
          </p:grpSpPr>
          <p:pic>
            <p:nvPicPr>
              <p:cNvPr id="258" name="_-14.png"/>
              <p:cNvPicPr/>
              <p:nvPr/>
            </p:nvPicPr>
            <p:blipFill>
              <a:blip r:embed="rId5"/>
              <a:srcRect l="17846" t="24648" r="17846" b="24648"/>
              <a:stretch>
                <a:fillRect/>
              </a:stretch>
            </p:blipFill>
            <p:spPr>
              <a:xfrm>
                <a:off x="266711" y="174320"/>
                <a:ext cx="454796" cy="358592"/>
              </a:xfrm>
              <a:prstGeom prst="rect">
                <a:avLst/>
              </a:prstGeom>
              <a:ln w="3175" cap="flat">
                <a:noFill/>
                <a:miter lim="400000"/>
              </a:ln>
              <a:effectLst/>
            </p:spPr>
          </p:pic>
          <p:sp>
            <p:nvSpPr>
              <p:cNvPr id="259" name="Shape 259"/>
              <p:cNvSpPr/>
              <p:nvPr/>
            </p:nvSpPr>
            <p:spPr>
              <a:xfrm>
                <a:off x="61694" y="707231"/>
                <a:ext cx="879674"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MONITORING &amp;</a:t>
                </a:r>
              </a:p>
              <a:p>
                <a:pPr lvl="0">
                  <a:defRPr sz="1800"/>
                </a:pPr>
                <a:r>
                  <a:rPr sz="800" b="1" dirty="0">
                    <a:solidFill>
                      <a:srgbClr val="4277BB"/>
                    </a:solidFill>
                    <a:latin typeface="Helvetica"/>
                    <a:ea typeface="Helvetica"/>
                    <a:cs typeface="Helvetica"/>
                    <a:sym typeface="Helvetica"/>
                  </a:rPr>
                  <a:t>LOGGING</a:t>
                </a:r>
              </a:p>
            </p:txBody>
          </p:sp>
        </p:grpSp>
      </p:grpSp>
      <p:grpSp>
        <p:nvGrpSpPr>
          <p:cNvPr id="266" name="Group 266"/>
          <p:cNvGrpSpPr/>
          <p:nvPr/>
        </p:nvGrpSpPr>
        <p:grpSpPr>
          <a:xfrm>
            <a:off x="3846798" y="2090408"/>
            <a:ext cx="1073499" cy="1039814"/>
            <a:chOff x="61388" y="0"/>
            <a:chExt cx="1073497" cy="1039812"/>
          </a:xfrm>
        </p:grpSpPr>
        <p:sp>
          <p:nvSpPr>
            <p:cNvPr id="262" name="Shape 262"/>
            <p:cNvSpPr/>
            <p:nvPr/>
          </p:nvSpPr>
          <p:spPr>
            <a:xfrm>
              <a:off x="28564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65" name="Group 265"/>
            <p:cNvGrpSpPr/>
            <p:nvPr/>
          </p:nvGrpSpPr>
          <p:grpSpPr>
            <a:xfrm>
              <a:off x="61388" y="125481"/>
              <a:ext cx="1073498" cy="914332"/>
              <a:chOff x="77215" y="125481"/>
              <a:chExt cx="1073497" cy="914330"/>
            </a:xfrm>
          </p:grpSpPr>
          <p:pic>
            <p:nvPicPr>
              <p:cNvPr id="263" name="_-12.png"/>
              <p:cNvPicPr/>
              <p:nvPr/>
            </p:nvPicPr>
            <p:blipFill>
              <a:blip r:embed="rId6"/>
              <a:srcRect l="21926" t="17742" r="21926" b="17742"/>
              <a:stretch>
                <a:fillRect/>
              </a:stretch>
            </p:blipFill>
            <p:spPr>
              <a:xfrm>
                <a:off x="452826" y="125481"/>
                <a:ext cx="397094" cy="456269"/>
              </a:xfrm>
              <a:prstGeom prst="rect">
                <a:avLst/>
              </a:prstGeom>
              <a:ln w="3175" cap="flat">
                <a:noFill/>
                <a:miter lim="400000"/>
              </a:ln>
              <a:effectLst/>
            </p:spPr>
          </p:pic>
          <p:sp>
            <p:nvSpPr>
              <p:cNvPr id="264" name="Shape 264"/>
              <p:cNvSpPr/>
              <p:nvPr/>
            </p:nvSpPr>
            <p:spPr>
              <a:xfrm>
                <a:off x="77215" y="707231"/>
                <a:ext cx="1073498"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MOBILE PROVIDER</a:t>
                </a:r>
              </a:p>
              <a:p>
                <a:pPr lvl="0">
                  <a:defRPr sz="1800"/>
                </a:pPr>
                <a:r>
                  <a:rPr sz="800" b="1" dirty="0">
                    <a:solidFill>
                      <a:srgbClr val="4277BB"/>
                    </a:solidFill>
                    <a:latin typeface="Helvetica"/>
                    <a:ea typeface="Helvetica"/>
                    <a:cs typeface="Helvetica"/>
                    <a:sym typeface="Helvetica"/>
                  </a:rPr>
                  <a:t>NETWORK</a:t>
                </a:r>
              </a:p>
            </p:txBody>
          </p:sp>
        </p:grpSp>
      </p:grpSp>
      <p:grpSp>
        <p:nvGrpSpPr>
          <p:cNvPr id="271" name="Group 271"/>
          <p:cNvGrpSpPr/>
          <p:nvPr/>
        </p:nvGrpSpPr>
        <p:grpSpPr>
          <a:xfrm>
            <a:off x="485793" y="6096000"/>
            <a:ext cx="977405" cy="912814"/>
            <a:chOff x="55382" y="0"/>
            <a:chExt cx="977403" cy="912812"/>
          </a:xfrm>
        </p:grpSpPr>
        <p:sp>
          <p:nvSpPr>
            <p:cNvPr id="267" name="Shape 267"/>
            <p:cNvSpPr/>
            <p:nvPr/>
          </p:nvSpPr>
          <p:spPr>
            <a:xfrm>
              <a:off x="190469"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70" name="Group 270"/>
            <p:cNvGrpSpPr/>
            <p:nvPr/>
          </p:nvGrpSpPr>
          <p:grpSpPr>
            <a:xfrm>
              <a:off x="55382" y="135400"/>
              <a:ext cx="977405" cy="777413"/>
              <a:chOff x="69520" y="135400"/>
              <a:chExt cx="977403" cy="777412"/>
            </a:xfrm>
          </p:grpSpPr>
          <p:pic>
            <p:nvPicPr>
              <p:cNvPr id="268" name="_-16.png"/>
              <p:cNvPicPr/>
              <p:nvPr/>
            </p:nvPicPr>
            <p:blipFill>
              <a:blip r:embed="rId7"/>
              <a:srcRect l="26965" t="19145" r="26965" b="19145"/>
              <a:stretch>
                <a:fillRect/>
              </a:stretch>
            </p:blipFill>
            <p:spPr>
              <a:xfrm>
                <a:off x="387909" y="135400"/>
                <a:ext cx="325809" cy="436431"/>
              </a:xfrm>
              <a:prstGeom prst="rect">
                <a:avLst/>
              </a:prstGeom>
              <a:ln w="3175" cap="flat">
                <a:noFill/>
                <a:miter lim="400000"/>
              </a:ln>
              <a:effectLst/>
            </p:spPr>
          </p:pic>
          <p:sp>
            <p:nvSpPr>
              <p:cNvPr id="269" name="Shape 269"/>
              <p:cNvSpPr/>
              <p:nvPr/>
            </p:nvSpPr>
            <p:spPr>
              <a:xfrm>
                <a:off x="69520" y="707231"/>
                <a:ext cx="977405"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LOAD BALANCER</a:t>
                </a:r>
              </a:p>
            </p:txBody>
          </p:sp>
        </p:grpSp>
      </p:grpSp>
      <p:grpSp>
        <p:nvGrpSpPr>
          <p:cNvPr id="276" name="Group 276"/>
          <p:cNvGrpSpPr/>
          <p:nvPr/>
        </p:nvGrpSpPr>
        <p:grpSpPr>
          <a:xfrm>
            <a:off x="590707" y="4862201"/>
            <a:ext cx="707232" cy="912813"/>
            <a:chOff x="0" y="0"/>
            <a:chExt cx="707231" cy="912812"/>
          </a:xfrm>
        </p:grpSpPr>
        <p:sp>
          <p:nvSpPr>
            <p:cNvPr id="272" name="Shape 272"/>
            <p:cNvSpPr/>
            <p:nvPr/>
          </p:nvSpPr>
          <p:spPr>
            <a:xfrm>
              <a:off x="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75" name="Group 275"/>
            <p:cNvGrpSpPr/>
            <p:nvPr/>
          </p:nvGrpSpPr>
          <p:grpSpPr>
            <a:xfrm>
              <a:off x="63797" y="165973"/>
              <a:ext cx="599283" cy="746840"/>
              <a:chOff x="61396" y="165973"/>
              <a:chExt cx="599281" cy="746839"/>
            </a:xfrm>
          </p:grpSpPr>
          <p:pic>
            <p:nvPicPr>
              <p:cNvPr id="273" name="_-13.png"/>
              <p:cNvPicPr/>
              <p:nvPr/>
            </p:nvPicPr>
            <p:blipFill>
              <a:blip r:embed="rId8"/>
              <a:srcRect l="19624" t="23468" r="19624" b="23468"/>
              <a:stretch>
                <a:fillRect/>
              </a:stretch>
            </p:blipFill>
            <p:spPr>
              <a:xfrm>
                <a:off x="138787" y="165973"/>
                <a:ext cx="429658" cy="375286"/>
              </a:xfrm>
              <a:prstGeom prst="rect">
                <a:avLst/>
              </a:prstGeom>
              <a:ln w="3175" cap="flat">
                <a:noFill/>
                <a:miter lim="400000"/>
              </a:ln>
              <a:effectLst/>
            </p:spPr>
          </p:pic>
          <p:sp>
            <p:nvSpPr>
              <p:cNvPr id="274" name="Shape 274"/>
              <p:cNvSpPr/>
              <p:nvPr/>
            </p:nvSpPr>
            <p:spPr>
              <a:xfrm>
                <a:off x="61396" y="707231"/>
                <a:ext cx="599282"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BACKEND</a:t>
                </a:r>
              </a:p>
            </p:txBody>
          </p:sp>
        </p:grpSp>
      </p:grpSp>
      <p:grpSp>
        <p:nvGrpSpPr>
          <p:cNvPr id="281" name="Group 281"/>
          <p:cNvGrpSpPr/>
          <p:nvPr/>
        </p:nvGrpSpPr>
        <p:grpSpPr>
          <a:xfrm>
            <a:off x="364786" y="3361911"/>
            <a:ext cx="1178720" cy="1049636"/>
            <a:chOff x="67964" y="0"/>
            <a:chExt cx="1178718" cy="1049635"/>
          </a:xfrm>
        </p:grpSpPr>
        <p:sp>
          <p:nvSpPr>
            <p:cNvPr id="277" name="Shape 277"/>
            <p:cNvSpPr/>
            <p:nvPr/>
          </p:nvSpPr>
          <p:spPr>
            <a:xfrm>
              <a:off x="290174"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80" name="Group 280"/>
            <p:cNvGrpSpPr/>
            <p:nvPr/>
          </p:nvGrpSpPr>
          <p:grpSpPr>
            <a:xfrm>
              <a:off x="67964" y="116277"/>
              <a:ext cx="1178720" cy="933359"/>
              <a:chOff x="85641" y="106455"/>
              <a:chExt cx="1178718" cy="933357"/>
            </a:xfrm>
          </p:grpSpPr>
          <p:pic>
            <p:nvPicPr>
              <p:cNvPr id="278" name="_-11.png"/>
              <p:cNvPicPr/>
              <p:nvPr/>
            </p:nvPicPr>
            <p:blipFill>
              <a:blip r:embed="rId9"/>
              <a:srcRect l="10614" t="15052" r="10614" b="23720"/>
              <a:stretch>
                <a:fillRect/>
              </a:stretch>
            </p:blipFill>
            <p:spPr>
              <a:xfrm>
                <a:off x="387925" y="106455"/>
                <a:ext cx="559330" cy="433018"/>
              </a:xfrm>
              <a:prstGeom prst="rect">
                <a:avLst/>
              </a:prstGeom>
              <a:ln w="3175" cap="flat">
                <a:noFill/>
                <a:miter lim="400000"/>
              </a:ln>
              <a:effectLst/>
            </p:spPr>
          </p:pic>
          <p:sp>
            <p:nvSpPr>
              <p:cNvPr id="279" name="Shape 279"/>
              <p:cNvSpPr/>
              <p:nvPr/>
            </p:nvSpPr>
            <p:spPr>
              <a:xfrm>
                <a:off x="85641" y="707231"/>
                <a:ext cx="117872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TRANSFORMATION &amp;</a:t>
                </a:r>
              </a:p>
              <a:p>
                <a:pPr lvl="0">
                  <a:defRPr sz="1800"/>
                </a:pPr>
                <a:r>
                  <a:rPr sz="800" b="1" dirty="0">
                    <a:solidFill>
                      <a:srgbClr val="4277BB"/>
                    </a:solidFill>
                    <a:latin typeface="Helvetica"/>
                    <a:ea typeface="Helvetica"/>
                    <a:cs typeface="Helvetica"/>
                    <a:sym typeface="Helvetica"/>
                  </a:rPr>
                  <a:t>CONNECTIVITY</a:t>
                </a:r>
              </a:p>
            </p:txBody>
          </p:sp>
        </p:grpSp>
      </p:grpSp>
      <p:grpSp>
        <p:nvGrpSpPr>
          <p:cNvPr id="286" name="Group 286"/>
          <p:cNvGrpSpPr/>
          <p:nvPr/>
        </p:nvGrpSpPr>
        <p:grpSpPr>
          <a:xfrm>
            <a:off x="485793" y="2077708"/>
            <a:ext cx="919462" cy="922636"/>
            <a:chOff x="51761" y="0"/>
            <a:chExt cx="919460" cy="922635"/>
          </a:xfrm>
        </p:grpSpPr>
        <p:sp>
          <p:nvSpPr>
            <p:cNvPr id="282" name="Shape 282"/>
            <p:cNvSpPr/>
            <p:nvPr/>
          </p:nvSpPr>
          <p:spPr>
            <a:xfrm>
              <a:off x="148052"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85" name="Group 285"/>
            <p:cNvGrpSpPr/>
            <p:nvPr/>
          </p:nvGrpSpPr>
          <p:grpSpPr>
            <a:xfrm>
              <a:off x="51761" y="137126"/>
              <a:ext cx="919461" cy="785510"/>
              <a:chOff x="64880" y="127304"/>
              <a:chExt cx="919460" cy="785508"/>
            </a:xfrm>
          </p:grpSpPr>
          <p:pic>
            <p:nvPicPr>
              <p:cNvPr id="283" name="_-10.png"/>
              <p:cNvPicPr/>
              <p:nvPr/>
            </p:nvPicPr>
            <p:blipFill>
              <a:blip r:embed="rId10"/>
              <a:srcRect l="18106" t="18000" r="18106" b="18000"/>
              <a:stretch>
                <a:fillRect/>
              </a:stretch>
            </p:blipFill>
            <p:spPr>
              <a:xfrm>
                <a:off x="291644" y="127304"/>
                <a:ext cx="451116" cy="452624"/>
              </a:xfrm>
              <a:prstGeom prst="rect">
                <a:avLst/>
              </a:prstGeom>
              <a:ln w="3175" cap="flat">
                <a:noFill/>
                <a:miter lim="400000"/>
              </a:ln>
              <a:effectLst/>
            </p:spPr>
          </p:pic>
          <p:sp>
            <p:nvSpPr>
              <p:cNvPr id="284" name="Shape 284"/>
              <p:cNvSpPr/>
              <p:nvPr/>
            </p:nvSpPr>
            <p:spPr>
              <a:xfrm>
                <a:off x="64880" y="707231"/>
                <a:ext cx="919461"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EDGE SERVICES</a:t>
                </a:r>
              </a:p>
            </p:txBody>
          </p:sp>
        </p:grpSp>
      </p:grpSp>
      <p:sp>
        <p:nvSpPr>
          <p:cNvPr id="287" name="Shape 287"/>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288" name="Shape 288"/>
          <p:cNvSpPr/>
          <p:nvPr/>
        </p:nvSpPr>
        <p:spPr>
          <a:xfrm>
            <a:off x="369887" y="906462"/>
            <a:ext cx="4464052" cy="46106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Infrastructure Icons</a:t>
            </a:r>
          </a:p>
        </p:txBody>
      </p:sp>
      <p:sp>
        <p:nvSpPr>
          <p:cNvPr id="289" name="Shape 289"/>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290" name="Shape 290"/>
          <p:cNvSpPr/>
          <p:nvPr/>
        </p:nvSpPr>
        <p:spPr>
          <a:xfrm>
            <a:off x="1424298" y="2021387"/>
            <a:ext cx="1573004"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Services needed to allow data to flow safely from the Internet.</a:t>
            </a:r>
          </a:p>
        </p:txBody>
      </p:sp>
      <p:sp>
        <p:nvSpPr>
          <p:cNvPr id="291" name="Shape 291"/>
          <p:cNvSpPr/>
          <p:nvPr/>
        </p:nvSpPr>
        <p:spPr>
          <a:xfrm>
            <a:off x="1424298" y="3352800"/>
            <a:ext cx="2049790"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Connect securely between micro-services running in the cloud and data/applications running on-premise</a:t>
            </a:r>
            <a:r>
              <a:rPr lang="en-US" sz="1000" dirty="0"/>
              <a:t>s</a:t>
            </a:r>
            <a:r>
              <a:rPr sz="1000" dirty="0"/>
              <a:t> or in other clouds.</a:t>
            </a:r>
          </a:p>
        </p:txBody>
      </p:sp>
      <p:sp>
        <p:nvSpPr>
          <p:cNvPr id="292" name="Shape 292"/>
          <p:cNvSpPr/>
          <p:nvPr/>
        </p:nvSpPr>
        <p:spPr>
          <a:xfrm>
            <a:off x="1424298" y="4787047"/>
            <a:ext cx="2049790" cy="10124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Provides foundational capabilities (e.g. mobile app logic, API implementation, operational analytics, push notifications, location services, application security, data synch).</a:t>
            </a:r>
          </a:p>
        </p:txBody>
      </p:sp>
      <p:sp>
        <p:nvSpPr>
          <p:cNvPr id="293" name="Shape 293"/>
          <p:cNvSpPr/>
          <p:nvPr/>
        </p:nvSpPr>
        <p:spPr>
          <a:xfrm>
            <a:off x="1424298" y="6172200"/>
            <a:ext cx="2049790"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Manage load and availability across multiple microservices instances.</a:t>
            </a:r>
          </a:p>
        </p:txBody>
      </p:sp>
      <p:sp>
        <p:nvSpPr>
          <p:cNvPr id="294" name="Shape 294"/>
          <p:cNvSpPr/>
          <p:nvPr/>
        </p:nvSpPr>
        <p:spPr>
          <a:xfrm>
            <a:off x="4862426" y="3352800"/>
            <a:ext cx="1709676" cy="4028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Monitoring and logging across all microservices.</a:t>
            </a:r>
          </a:p>
        </p:txBody>
      </p:sp>
      <p:sp>
        <p:nvSpPr>
          <p:cNvPr id="295" name="Shape 295"/>
          <p:cNvSpPr/>
          <p:nvPr/>
        </p:nvSpPr>
        <p:spPr>
          <a:xfrm>
            <a:off x="4862426" y="4800290"/>
            <a:ext cx="1709676"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Network constructed by public wires to connect to a private network, such as a company’s internal network.</a:t>
            </a:r>
          </a:p>
        </p:txBody>
      </p:sp>
      <p:sp>
        <p:nvSpPr>
          <p:cNvPr id="296" name="Shape 296"/>
          <p:cNvSpPr/>
          <p:nvPr/>
        </p:nvSpPr>
        <p:spPr>
          <a:xfrm>
            <a:off x="4862426" y="6164731"/>
            <a:ext cx="1709676"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Synchronous and asynchronous (message bus) communication among microservices.</a:t>
            </a:r>
          </a:p>
        </p:txBody>
      </p:sp>
      <p:sp>
        <p:nvSpPr>
          <p:cNvPr id="297" name="Shape 297"/>
          <p:cNvSpPr/>
          <p:nvPr/>
        </p:nvSpPr>
        <p:spPr>
          <a:xfrm>
            <a:off x="8058575" y="2057400"/>
            <a:ext cx="1709677" cy="4028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Enables lookup of available microservices.</a:t>
            </a:r>
          </a:p>
        </p:txBody>
      </p:sp>
      <p:sp>
        <p:nvSpPr>
          <p:cNvPr id="302" name="Shape 302"/>
          <p:cNvSpPr/>
          <p:nvPr/>
        </p:nvSpPr>
        <p:spPr>
          <a:xfrm>
            <a:off x="4862426" y="2057400"/>
            <a:ext cx="1709676"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Wireless service provider, carrier or cellular company. Provider of wireless communications.</a:t>
            </a:r>
          </a:p>
        </p:txBody>
      </p:sp>
      <p:grpSp>
        <p:nvGrpSpPr>
          <p:cNvPr id="2" name="Group 1"/>
          <p:cNvGrpSpPr/>
          <p:nvPr/>
        </p:nvGrpSpPr>
        <p:grpSpPr>
          <a:xfrm>
            <a:off x="7130074" y="3308232"/>
            <a:ext cx="944169" cy="1025984"/>
            <a:chOff x="6721762" y="3138396"/>
            <a:chExt cx="944169" cy="1025984"/>
          </a:xfrm>
        </p:grpSpPr>
        <p:sp>
          <p:nvSpPr>
            <p:cNvPr id="64" name="Shape 529"/>
            <p:cNvSpPr/>
            <p:nvPr/>
          </p:nvSpPr>
          <p:spPr>
            <a:xfrm>
              <a:off x="6824587" y="3210926"/>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2D05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5" name="Shape 530"/>
            <p:cNvSpPr/>
            <p:nvPr/>
          </p:nvSpPr>
          <p:spPr>
            <a:xfrm>
              <a:off x="6721762" y="3918159"/>
              <a:ext cx="94416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VIRTUAL</a:t>
              </a:r>
            </a:p>
            <a:p>
              <a:pPr lvl="0">
                <a:defRPr sz="1800" b="0">
                  <a:solidFill>
                    <a:srgbClr val="000000"/>
                  </a:solidFill>
                </a:defRPr>
              </a:pPr>
              <a:r>
                <a:rPr lang="en-US" sz="800" b="1" dirty="0">
                  <a:solidFill>
                    <a:srgbClr val="4277BB"/>
                  </a:solidFill>
                </a:rPr>
                <a:t>INFRASTRUCTURE</a:t>
              </a:r>
            </a:p>
          </p:txBody>
        </p:sp>
        <p:pic>
          <p:nvPicPr>
            <p:cNvPr id="66" name="Picture 65"/>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831967" y="3138396"/>
              <a:ext cx="707136" cy="725424"/>
            </a:xfrm>
            <a:prstGeom prst="rect">
              <a:avLst/>
            </a:prstGeom>
          </p:spPr>
        </p:pic>
      </p:grpSp>
      <p:sp>
        <p:nvSpPr>
          <p:cNvPr id="67" name="Shape 535"/>
          <p:cNvSpPr/>
          <p:nvPr/>
        </p:nvSpPr>
        <p:spPr>
          <a:xfrm>
            <a:off x="8058575" y="3291506"/>
            <a:ext cx="1976190"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Reflects the physical infrastructure with three different components: compute virtualization, storage virtualization, and network virtualization.</a:t>
            </a:r>
            <a:endParaRPr sz="1000" dirty="0"/>
          </a:p>
        </p:txBody>
      </p:sp>
      <p:grpSp>
        <p:nvGrpSpPr>
          <p:cNvPr id="3" name="Group 2"/>
          <p:cNvGrpSpPr/>
          <p:nvPr/>
        </p:nvGrpSpPr>
        <p:grpSpPr>
          <a:xfrm>
            <a:off x="7153507" y="4838700"/>
            <a:ext cx="944169" cy="953454"/>
            <a:chOff x="6721762" y="4542106"/>
            <a:chExt cx="944169" cy="953454"/>
          </a:xfrm>
        </p:grpSpPr>
        <p:sp>
          <p:nvSpPr>
            <p:cNvPr id="70" name="Shape 529"/>
            <p:cNvSpPr/>
            <p:nvPr/>
          </p:nvSpPr>
          <p:spPr>
            <a:xfrm>
              <a:off x="6824587" y="4542106"/>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2D05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1" name="Shape 530"/>
            <p:cNvSpPr/>
            <p:nvPr/>
          </p:nvSpPr>
          <p:spPr>
            <a:xfrm>
              <a:off x="6721762" y="5249339"/>
              <a:ext cx="94416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PHYSICAL</a:t>
              </a:r>
            </a:p>
            <a:p>
              <a:pPr lvl="0">
                <a:defRPr sz="1800" b="0">
                  <a:solidFill>
                    <a:srgbClr val="000000"/>
                  </a:solidFill>
                </a:defRPr>
              </a:pPr>
              <a:r>
                <a:rPr lang="en-US" sz="800" b="1" dirty="0">
                  <a:solidFill>
                    <a:srgbClr val="4277BB"/>
                  </a:solidFill>
                </a:rPr>
                <a:t>INFRASTRUCTURE</a:t>
              </a:r>
            </a:p>
          </p:txBody>
        </p:sp>
        <p:pic>
          <p:nvPicPr>
            <p:cNvPr id="72" name="Picture 71"/>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859568" y="4578464"/>
              <a:ext cx="637270" cy="617198"/>
            </a:xfrm>
            <a:prstGeom prst="rect">
              <a:avLst/>
            </a:prstGeom>
          </p:spPr>
        </p:pic>
      </p:grpSp>
      <p:sp>
        <p:nvSpPr>
          <p:cNvPr id="73" name="Shape 535"/>
          <p:cNvSpPr/>
          <p:nvPr/>
        </p:nvSpPr>
        <p:spPr>
          <a:xfrm>
            <a:off x="8058575" y="4764372"/>
            <a:ext cx="1976190"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Includes compute, storage, and network. The compute and storage areas are combined in the cluster architecture. </a:t>
            </a:r>
            <a:endParaRPr sz="1000" dirty="0"/>
          </a:p>
        </p:txBody>
      </p:sp>
      <p:grpSp>
        <p:nvGrpSpPr>
          <p:cNvPr id="4" name="Group 3"/>
          <p:cNvGrpSpPr/>
          <p:nvPr/>
        </p:nvGrpSpPr>
        <p:grpSpPr>
          <a:xfrm>
            <a:off x="7110865" y="6116474"/>
            <a:ext cx="944169" cy="953454"/>
            <a:chOff x="6635325" y="5985294"/>
            <a:chExt cx="944169" cy="953454"/>
          </a:xfrm>
        </p:grpSpPr>
        <p:sp>
          <p:nvSpPr>
            <p:cNvPr id="81" name="Shape 529"/>
            <p:cNvSpPr/>
            <p:nvPr/>
          </p:nvSpPr>
          <p:spPr>
            <a:xfrm>
              <a:off x="6738149" y="5985294"/>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2D05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2" name="Shape 530"/>
            <p:cNvSpPr/>
            <p:nvPr/>
          </p:nvSpPr>
          <p:spPr>
            <a:xfrm>
              <a:off x="6635325" y="6692527"/>
              <a:ext cx="94416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INFRASTRUCTURE</a:t>
              </a:r>
            </a:p>
            <a:p>
              <a:pPr lvl="0">
                <a:defRPr sz="1800" b="0">
                  <a:solidFill>
                    <a:srgbClr val="000000"/>
                  </a:solidFill>
                </a:defRPr>
              </a:pPr>
              <a:r>
                <a:rPr lang="en-US" sz="800" b="1" dirty="0">
                  <a:solidFill>
                    <a:srgbClr val="4277BB"/>
                  </a:solidFill>
                </a:rPr>
                <a:t>MANAGEMENT</a:t>
              </a:r>
              <a:endParaRPr sz="800" b="1" dirty="0">
                <a:solidFill>
                  <a:srgbClr val="4277BB"/>
                </a:solidFill>
              </a:endParaRPr>
            </a:p>
          </p:txBody>
        </p:sp>
        <p:pic>
          <p:nvPicPr>
            <p:cNvPr id="83" name="Picture 8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773130" y="6040680"/>
              <a:ext cx="658368" cy="505968"/>
            </a:xfrm>
            <a:prstGeom prst="rect">
              <a:avLst/>
            </a:prstGeom>
          </p:spPr>
        </p:pic>
      </p:grpSp>
      <p:sp>
        <p:nvSpPr>
          <p:cNvPr id="84" name="Shape 535"/>
          <p:cNvSpPr/>
          <p:nvPr/>
        </p:nvSpPr>
        <p:spPr>
          <a:xfrm>
            <a:off x="8058575" y="6112741"/>
            <a:ext cx="1976190"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Manages compute, network, and storage virtual resources provided by the lower layer. It also provides consolidation services to the upper layers for operational services.</a:t>
            </a:r>
            <a:endParaRPr sz="1000" dirty="0"/>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Shape 287"/>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288" name="Shape 288"/>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Infrastructure Icons</a:t>
            </a:r>
            <a:r>
              <a:rPr lang="en-US" sz="2400" dirty="0"/>
              <a:t> (continued)</a:t>
            </a:r>
            <a:endParaRPr sz="2400" dirty="0"/>
          </a:p>
        </p:txBody>
      </p:sp>
      <p:sp>
        <p:nvSpPr>
          <p:cNvPr id="289" name="Shape 289"/>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67" name="Shape 535"/>
          <p:cNvSpPr/>
          <p:nvPr/>
        </p:nvSpPr>
        <p:spPr>
          <a:xfrm>
            <a:off x="1361230" y="2102707"/>
            <a:ext cx="1976190"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Provides monitoring, patching, log consolidation, log analysis, disaster recovery, and backup services for the cloud management platform.</a:t>
            </a:r>
            <a:endParaRPr sz="1000" dirty="0"/>
          </a:p>
        </p:txBody>
      </p:sp>
      <p:grpSp>
        <p:nvGrpSpPr>
          <p:cNvPr id="3" name="Group 2"/>
          <p:cNvGrpSpPr/>
          <p:nvPr/>
        </p:nvGrpSpPr>
        <p:grpSpPr>
          <a:xfrm>
            <a:off x="600270" y="3372960"/>
            <a:ext cx="707233" cy="943949"/>
            <a:chOff x="369887" y="3291235"/>
            <a:chExt cx="707233" cy="943949"/>
          </a:xfrm>
        </p:grpSpPr>
        <p:grpSp>
          <p:nvGrpSpPr>
            <p:cNvPr id="71" name="Group 300"/>
            <p:cNvGrpSpPr/>
            <p:nvPr/>
          </p:nvGrpSpPr>
          <p:grpSpPr>
            <a:xfrm>
              <a:off x="369887" y="3291235"/>
              <a:ext cx="707233" cy="943949"/>
              <a:chOff x="1694" y="9504"/>
              <a:chExt cx="707232" cy="943947"/>
            </a:xfrm>
          </p:grpSpPr>
          <p:sp>
            <p:nvSpPr>
              <p:cNvPr id="73" name="Shape 298"/>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0C74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4" name="Shape 299"/>
              <p:cNvSpPr/>
              <p:nvPr/>
            </p:nvSpPr>
            <p:spPr>
              <a:xfrm>
                <a:off x="111560" y="707231"/>
                <a:ext cx="484106"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PEER</a:t>
                </a:r>
              </a:p>
              <a:p>
                <a:pPr lvl="0">
                  <a:defRPr sz="1800" b="0">
                    <a:solidFill>
                      <a:srgbClr val="000000"/>
                    </a:solidFill>
                  </a:defRPr>
                </a:pPr>
                <a:r>
                  <a:rPr lang="en-US" sz="800" b="0" dirty="0">
                    <a:solidFill>
                      <a:srgbClr val="4277BB"/>
                    </a:solidFill>
                    <a:latin typeface="IBM Plex Sans Medium" panose="020B0503050203000203" pitchFamily="34" charset="0"/>
                  </a:rPr>
                  <a:t>SERVICES</a:t>
                </a:r>
                <a:endParaRPr sz="800" b="0" dirty="0">
                  <a:solidFill>
                    <a:srgbClr val="4277BB"/>
                  </a:solidFill>
                  <a:latin typeface="IBM Plex Sans Medium" panose="020B0503050203000203" pitchFamily="34" charset="0"/>
                </a:endParaRPr>
              </a:p>
            </p:txBody>
          </p:sp>
        </p:gr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502" y="3383984"/>
              <a:ext cx="292608" cy="445008"/>
            </a:xfrm>
            <a:prstGeom prst="rect">
              <a:avLst/>
            </a:prstGeom>
          </p:spPr>
        </p:pic>
      </p:grpSp>
      <p:sp>
        <p:nvSpPr>
          <p:cNvPr id="22" name="Shape 535"/>
          <p:cNvSpPr/>
          <p:nvPr/>
        </p:nvSpPr>
        <p:spPr>
          <a:xfrm>
            <a:off x="1282735" y="4590818"/>
            <a:ext cx="1976190" cy="25648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endParaRPr sz="1000" dirty="0"/>
          </a:p>
        </p:txBody>
      </p:sp>
      <p:sp>
        <p:nvSpPr>
          <p:cNvPr id="25" name="Shape 358"/>
          <p:cNvSpPr/>
          <p:nvPr/>
        </p:nvSpPr>
        <p:spPr>
          <a:xfrm>
            <a:off x="1361230" y="3377288"/>
            <a:ext cx="1709677" cy="872034"/>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IBM or third-party cloud system that provides services to bring data and capabilities to the social platform.</a:t>
            </a:r>
          </a:p>
        </p:txBody>
      </p:sp>
      <p:sp>
        <p:nvSpPr>
          <p:cNvPr id="26" name="Shape 358"/>
          <p:cNvSpPr/>
          <p:nvPr/>
        </p:nvSpPr>
        <p:spPr>
          <a:xfrm>
            <a:off x="1361230" y="4838700"/>
            <a:ext cx="1709677"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An IBM Cloud service captures alerts.</a:t>
            </a:r>
          </a:p>
        </p:txBody>
      </p:sp>
      <p:sp>
        <p:nvSpPr>
          <p:cNvPr id="36" name="Shape 358">
            <a:extLst>
              <a:ext uri="{FF2B5EF4-FFF2-40B4-BE49-F238E27FC236}">
                <a16:creationId xmlns:a16="http://schemas.microsoft.com/office/drawing/2014/main" id="{2D87D899-7F60-AE4C-8000-A456B49B044A}"/>
              </a:ext>
            </a:extLst>
          </p:cNvPr>
          <p:cNvSpPr/>
          <p:nvPr/>
        </p:nvSpPr>
        <p:spPr>
          <a:xfrm>
            <a:off x="1361230" y="6172200"/>
            <a:ext cx="1709677" cy="25648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network services.</a:t>
            </a:r>
          </a:p>
        </p:txBody>
      </p:sp>
      <p:grpSp>
        <p:nvGrpSpPr>
          <p:cNvPr id="8" name="Group 7">
            <a:extLst>
              <a:ext uri="{FF2B5EF4-FFF2-40B4-BE49-F238E27FC236}">
                <a16:creationId xmlns:a16="http://schemas.microsoft.com/office/drawing/2014/main" id="{28BE259A-25F8-DD40-B63E-FA4D1750281B}"/>
              </a:ext>
            </a:extLst>
          </p:cNvPr>
          <p:cNvGrpSpPr/>
          <p:nvPr/>
        </p:nvGrpSpPr>
        <p:grpSpPr>
          <a:xfrm>
            <a:off x="4081225" y="2063706"/>
            <a:ext cx="707233" cy="943949"/>
            <a:chOff x="4081225" y="2063706"/>
            <a:chExt cx="707233" cy="943949"/>
          </a:xfrm>
        </p:grpSpPr>
        <p:grpSp>
          <p:nvGrpSpPr>
            <p:cNvPr id="38" name="Group 300">
              <a:extLst>
                <a:ext uri="{FF2B5EF4-FFF2-40B4-BE49-F238E27FC236}">
                  <a16:creationId xmlns:a16="http://schemas.microsoft.com/office/drawing/2014/main" id="{3DC1DAA8-8D11-D94E-B0CA-8D9F431689FB}"/>
                </a:ext>
              </a:extLst>
            </p:cNvPr>
            <p:cNvGrpSpPr/>
            <p:nvPr/>
          </p:nvGrpSpPr>
          <p:grpSpPr>
            <a:xfrm>
              <a:off x="4081225" y="2063706"/>
              <a:ext cx="707233" cy="943949"/>
              <a:chOff x="1694" y="9504"/>
              <a:chExt cx="707232" cy="943947"/>
            </a:xfrm>
          </p:grpSpPr>
          <p:sp>
            <p:nvSpPr>
              <p:cNvPr id="40" name="Shape 298">
                <a:extLst>
                  <a:ext uri="{FF2B5EF4-FFF2-40B4-BE49-F238E27FC236}">
                    <a16:creationId xmlns:a16="http://schemas.microsoft.com/office/drawing/2014/main" id="{261B7B7B-167F-8D4C-949B-F9E1FFC751AB}"/>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0C74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1" name="Shape 299">
                <a:extLst>
                  <a:ext uri="{FF2B5EF4-FFF2-40B4-BE49-F238E27FC236}">
                    <a16:creationId xmlns:a16="http://schemas.microsoft.com/office/drawing/2014/main" id="{5A116B50-B497-0643-9281-4C07E073E21E}"/>
                  </a:ext>
                </a:extLst>
              </p:cNvPr>
              <p:cNvSpPr/>
              <p:nvPr/>
            </p:nvSpPr>
            <p:spPr>
              <a:xfrm>
                <a:off x="56261" y="707231"/>
                <a:ext cx="594714"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CLOUD</a:t>
                </a:r>
              </a:p>
              <a:p>
                <a:pPr lvl="0">
                  <a:defRPr sz="1800" b="0">
                    <a:solidFill>
                      <a:srgbClr val="000000"/>
                    </a:solidFill>
                  </a:defRPr>
                </a:pPr>
                <a:r>
                  <a:rPr lang="en-US" sz="800" b="0" dirty="0">
                    <a:solidFill>
                      <a:srgbClr val="4277BB"/>
                    </a:solidFill>
                    <a:latin typeface="IBM Plex Sans Medium" panose="020B0503050203000203" pitchFamily="34" charset="0"/>
                  </a:rPr>
                  <a:t>MESSAGING</a:t>
                </a:r>
                <a:endParaRPr sz="800" b="0" dirty="0">
                  <a:solidFill>
                    <a:srgbClr val="4277BB"/>
                  </a:solidFill>
                  <a:latin typeface="IBM Plex Sans Medium" panose="020B0503050203000203" pitchFamily="34" charset="0"/>
                </a:endParaRPr>
              </a:p>
            </p:txBody>
          </p:sp>
        </p:grpSp>
        <p:pic>
          <p:nvPicPr>
            <p:cNvPr id="7" name="Picture 6">
              <a:extLst>
                <a:ext uri="{FF2B5EF4-FFF2-40B4-BE49-F238E27FC236}">
                  <a16:creationId xmlns:a16="http://schemas.microsoft.com/office/drawing/2014/main" id="{A191CFF7-CCBC-D94C-AF34-5434ECB6AA5A}"/>
                </a:ext>
              </a:extLst>
            </p:cNvPr>
            <p:cNvPicPr>
              <a:picLocks noChangeAspect="1"/>
            </p:cNvPicPr>
            <p:nvPr/>
          </p:nvPicPr>
          <p:blipFill>
            <a:blip r:embed="rId3"/>
            <a:stretch>
              <a:fillRect/>
            </a:stretch>
          </p:blipFill>
          <p:spPr>
            <a:xfrm>
              <a:off x="4175626" y="2169672"/>
              <a:ext cx="495300" cy="495300"/>
            </a:xfrm>
            <a:prstGeom prst="rect">
              <a:avLst/>
            </a:prstGeom>
          </p:spPr>
        </p:pic>
      </p:grpSp>
      <p:grpSp>
        <p:nvGrpSpPr>
          <p:cNvPr id="10" name="Group 9">
            <a:extLst>
              <a:ext uri="{FF2B5EF4-FFF2-40B4-BE49-F238E27FC236}">
                <a16:creationId xmlns:a16="http://schemas.microsoft.com/office/drawing/2014/main" id="{8CDE500D-5AD0-DE42-9B12-3682FC906B1E}"/>
              </a:ext>
            </a:extLst>
          </p:cNvPr>
          <p:cNvGrpSpPr/>
          <p:nvPr/>
        </p:nvGrpSpPr>
        <p:grpSpPr>
          <a:xfrm>
            <a:off x="620580" y="6153496"/>
            <a:ext cx="707233" cy="820840"/>
            <a:chOff x="620580" y="6153496"/>
            <a:chExt cx="707233" cy="820840"/>
          </a:xfrm>
        </p:grpSpPr>
        <p:grpSp>
          <p:nvGrpSpPr>
            <p:cNvPr id="32" name="Group 300">
              <a:extLst>
                <a:ext uri="{FF2B5EF4-FFF2-40B4-BE49-F238E27FC236}">
                  <a16:creationId xmlns:a16="http://schemas.microsoft.com/office/drawing/2014/main" id="{AEED17C1-8B5A-E94D-A72C-BB15B6781A1C}"/>
                </a:ext>
              </a:extLst>
            </p:cNvPr>
            <p:cNvGrpSpPr/>
            <p:nvPr/>
          </p:nvGrpSpPr>
          <p:grpSpPr>
            <a:xfrm>
              <a:off x="620580" y="6153496"/>
              <a:ext cx="707233" cy="820840"/>
              <a:chOff x="1694" y="9504"/>
              <a:chExt cx="707232" cy="820838"/>
            </a:xfrm>
          </p:grpSpPr>
          <p:sp>
            <p:nvSpPr>
              <p:cNvPr id="34" name="Shape 298">
                <a:extLst>
                  <a:ext uri="{FF2B5EF4-FFF2-40B4-BE49-F238E27FC236}">
                    <a16:creationId xmlns:a16="http://schemas.microsoft.com/office/drawing/2014/main" id="{7DBD55EA-A3C6-8644-9017-875F48EB4ECA}"/>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5" name="Shape 299">
                <a:extLst>
                  <a:ext uri="{FF2B5EF4-FFF2-40B4-BE49-F238E27FC236}">
                    <a16:creationId xmlns:a16="http://schemas.microsoft.com/office/drawing/2014/main" id="{24B76A9A-6D58-0D40-A345-011B2D6CEEB3}"/>
                  </a:ext>
                </a:extLst>
              </p:cNvPr>
              <p:cNvSpPr/>
              <p:nvPr/>
            </p:nvSpPr>
            <p:spPr>
              <a:xfrm>
                <a:off x="105149" y="707231"/>
                <a:ext cx="496930"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NETWORK</a:t>
                </a:r>
              </a:p>
            </p:txBody>
          </p:sp>
        </p:grpSp>
        <p:pic>
          <p:nvPicPr>
            <p:cNvPr id="9" name="Picture 8">
              <a:extLst>
                <a:ext uri="{FF2B5EF4-FFF2-40B4-BE49-F238E27FC236}">
                  <a16:creationId xmlns:a16="http://schemas.microsoft.com/office/drawing/2014/main" id="{D6036616-E81C-1E4A-A78C-066CE7DF4E35}"/>
                </a:ext>
              </a:extLst>
            </p:cNvPr>
            <p:cNvPicPr>
              <a:picLocks noChangeAspect="1"/>
            </p:cNvPicPr>
            <p:nvPr/>
          </p:nvPicPr>
          <p:blipFill>
            <a:blip r:embed="rId4"/>
            <a:stretch>
              <a:fillRect/>
            </a:stretch>
          </p:blipFill>
          <p:spPr>
            <a:xfrm>
              <a:off x="694750" y="6237532"/>
              <a:ext cx="555497" cy="539159"/>
            </a:xfrm>
            <a:prstGeom prst="rect">
              <a:avLst/>
            </a:prstGeom>
          </p:spPr>
        </p:pic>
      </p:grpSp>
      <p:grpSp>
        <p:nvGrpSpPr>
          <p:cNvPr id="13" name="Group 12">
            <a:extLst>
              <a:ext uri="{FF2B5EF4-FFF2-40B4-BE49-F238E27FC236}">
                <a16:creationId xmlns:a16="http://schemas.microsoft.com/office/drawing/2014/main" id="{238BD1E9-5C20-FD49-BFAA-4D5253DEE43A}"/>
              </a:ext>
            </a:extLst>
          </p:cNvPr>
          <p:cNvGrpSpPr/>
          <p:nvPr/>
        </p:nvGrpSpPr>
        <p:grpSpPr>
          <a:xfrm>
            <a:off x="3964274" y="3358116"/>
            <a:ext cx="937757" cy="943949"/>
            <a:chOff x="3964274" y="3358116"/>
            <a:chExt cx="937757" cy="943949"/>
          </a:xfrm>
        </p:grpSpPr>
        <p:grpSp>
          <p:nvGrpSpPr>
            <p:cNvPr id="49" name="Group 300">
              <a:extLst>
                <a:ext uri="{FF2B5EF4-FFF2-40B4-BE49-F238E27FC236}">
                  <a16:creationId xmlns:a16="http://schemas.microsoft.com/office/drawing/2014/main" id="{7E54A35E-9518-084D-B346-CA46BE770C4D}"/>
                </a:ext>
              </a:extLst>
            </p:cNvPr>
            <p:cNvGrpSpPr/>
            <p:nvPr/>
          </p:nvGrpSpPr>
          <p:grpSpPr>
            <a:xfrm>
              <a:off x="3964274" y="3358116"/>
              <a:ext cx="937757" cy="943949"/>
              <a:chOff x="-115257" y="9504"/>
              <a:chExt cx="937756" cy="943947"/>
            </a:xfrm>
          </p:grpSpPr>
          <p:sp>
            <p:nvSpPr>
              <p:cNvPr id="51" name="Shape 298">
                <a:extLst>
                  <a:ext uri="{FF2B5EF4-FFF2-40B4-BE49-F238E27FC236}">
                    <a16:creationId xmlns:a16="http://schemas.microsoft.com/office/drawing/2014/main" id="{CB6B183F-71C1-1745-9DB0-CC8D7DB7DC24}"/>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2" name="Shape 299">
                <a:extLst>
                  <a:ext uri="{FF2B5EF4-FFF2-40B4-BE49-F238E27FC236}">
                    <a16:creationId xmlns:a16="http://schemas.microsoft.com/office/drawing/2014/main" id="{101C1974-DD14-2C40-9913-4808DD6BDDAA}"/>
                  </a:ext>
                </a:extLst>
              </p:cNvPr>
              <p:cNvSpPr/>
              <p:nvPr/>
            </p:nvSpPr>
            <p:spPr>
              <a:xfrm>
                <a:off x="-115257" y="707231"/>
                <a:ext cx="937756"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CLOUD &amp; PARTNER </a:t>
                </a:r>
              </a:p>
              <a:p>
                <a:pPr lvl="0">
                  <a:defRPr sz="1800" b="0">
                    <a:solidFill>
                      <a:srgbClr val="000000"/>
                    </a:solidFill>
                  </a:defRPr>
                </a:pPr>
                <a:r>
                  <a:rPr lang="en-US" sz="800" b="0" dirty="0">
                    <a:solidFill>
                      <a:srgbClr val="4277BB"/>
                    </a:solidFill>
                    <a:latin typeface="IBM Plex Sans Medium" panose="020B0503050203000203" pitchFamily="34" charset="0"/>
                  </a:rPr>
                  <a:t>SERVICES</a:t>
                </a:r>
                <a:endParaRPr sz="800" b="0" dirty="0">
                  <a:solidFill>
                    <a:srgbClr val="4277BB"/>
                  </a:solidFill>
                  <a:latin typeface="IBM Plex Sans Medium" panose="020B0503050203000203" pitchFamily="34" charset="0"/>
                </a:endParaRPr>
              </a:p>
            </p:txBody>
          </p:sp>
        </p:grpSp>
        <p:pic>
          <p:nvPicPr>
            <p:cNvPr id="53" name="Picture 52">
              <a:extLst>
                <a:ext uri="{FF2B5EF4-FFF2-40B4-BE49-F238E27FC236}">
                  <a16:creationId xmlns:a16="http://schemas.microsoft.com/office/drawing/2014/main" id="{C5657F1F-2D0D-D949-8B46-36352D77D190}"/>
                </a:ext>
              </a:extLst>
            </p:cNvPr>
            <p:cNvPicPr>
              <a:picLocks noChangeAspect="1"/>
            </p:cNvPicPr>
            <p:nvPr/>
          </p:nvPicPr>
          <p:blipFill>
            <a:blip r:embed="rId5"/>
            <a:stretch>
              <a:fillRect/>
            </a:stretch>
          </p:blipFill>
          <p:spPr>
            <a:xfrm>
              <a:off x="4118960" y="3444966"/>
              <a:ext cx="633711" cy="524030"/>
            </a:xfrm>
            <a:prstGeom prst="rect">
              <a:avLst/>
            </a:prstGeom>
          </p:spPr>
        </p:pic>
      </p:grpSp>
      <p:grpSp>
        <p:nvGrpSpPr>
          <p:cNvPr id="12" name="Group 11">
            <a:extLst>
              <a:ext uri="{FF2B5EF4-FFF2-40B4-BE49-F238E27FC236}">
                <a16:creationId xmlns:a16="http://schemas.microsoft.com/office/drawing/2014/main" id="{1FAC776C-ABE6-D949-9081-647F6CC3D562}"/>
              </a:ext>
            </a:extLst>
          </p:cNvPr>
          <p:cNvGrpSpPr/>
          <p:nvPr/>
        </p:nvGrpSpPr>
        <p:grpSpPr>
          <a:xfrm>
            <a:off x="587875" y="2091183"/>
            <a:ext cx="721120" cy="953454"/>
            <a:chOff x="587875" y="2091183"/>
            <a:chExt cx="721120" cy="953454"/>
          </a:xfrm>
        </p:grpSpPr>
        <p:grpSp>
          <p:nvGrpSpPr>
            <p:cNvPr id="2" name="Group 1"/>
            <p:cNvGrpSpPr/>
            <p:nvPr/>
          </p:nvGrpSpPr>
          <p:grpSpPr>
            <a:xfrm>
              <a:off x="587875" y="2091183"/>
              <a:ext cx="721120" cy="953454"/>
              <a:chOff x="374126" y="1925488"/>
              <a:chExt cx="721120" cy="953454"/>
            </a:xfrm>
          </p:grpSpPr>
          <p:sp>
            <p:nvSpPr>
              <p:cNvPr id="64" name="Shape 529"/>
              <p:cNvSpPr/>
              <p:nvPr/>
            </p:nvSpPr>
            <p:spPr>
              <a:xfrm>
                <a:off x="374126" y="1925488"/>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5" name="Shape 530"/>
              <p:cNvSpPr/>
              <p:nvPr/>
            </p:nvSpPr>
            <p:spPr>
              <a:xfrm>
                <a:off x="391527" y="2632721"/>
                <a:ext cx="70371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OPERATIONAL</a:t>
                </a:r>
              </a:p>
              <a:p>
                <a:pPr lvl="0">
                  <a:defRPr sz="1800" b="0">
                    <a:solidFill>
                      <a:srgbClr val="000000"/>
                    </a:solidFill>
                  </a:defRPr>
                </a:pPr>
                <a:r>
                  <a:rPr lang="en-US" sz="800" b="0" dirty="0">
                    <a:solidFill>
                      <a:srgbClr val="4277BB"/>
                    </a:solidFill>
                    <a:latin typeface="IBM Plex Sans Medium" panose="020B0503050203000203" pitchFamily="34" charset="0"/>
                  </a:rPr>
                  <a:t>SERVICES</a:t>
                </a:r>
                <a:endParaRPr sz="800" b="0" dirty="0">
                  <a:solidFill>
                    <a:srgbClr val="4277BB"/>
                  </a:solidFill>
                  <a:latin typeface="IBM Plex Sans Medium" panose="020B0503050203000203" pitchFamily="34" charset="0"/>
                </a:endParaRPr>
              </a:p>
            </p:txBody>
          </p:sp>
        </p:grpSp>
        <p:pic>
          <p:nvPicPr>
            <p:cNvPr id="11" name="Picture 10">
              <a:extLst>
                <a:ext uri="{FF2B5EF4-FFF2-40B4-BE49-F238E27FC236}">
                  <a16:creationId xmlns:a16="http://schemas.microsoft.com/office/drawing/2014/main" id="{135B7EB3-B7DE-D542-AA70-3BA87D853B96}"/>
                </a:ext>
              </a:extLst>
            </p:cNvPr>
            <p:cNvPicPr>
              <a:picLocks noChangeAspect="1"/>
            </p:cNvPicPr>
            <p:nvPr/>
          </p:nvPicPr>
          <p:blipFill>
            <a:blip r:embed="rId6"/>
            <a:stretch>
              <a:fillRect/>
            </a:stretch>
          </p:blipFill>
          <p:spPr>
            <a:xfrm>
              <a:off x="640073" y="2149633"/>
              <a:ext cx="596923" cy="596923"/>
            </a:xfrm>
            <a:prstGeom prst="rect">
              <a:avLst/>
            </a:prstGeom>
          </p:spPr>
        </p:pic>
      </p:grpSp>
      <p:sp>
        <p:nvSpPr>
          <p:cNvPr id="56" name="Shape 358">
            <a:extLst>
              <a:ext uri="{FF2B5EF4-FFF2-40B4-BE49-F238E27FC236}">
                <a16:creationId xmlns:a16="http://schemas.microsoft.com/office/drawing/2014/main" id="{525EC135-C10A-904A-876C-B385ACBE73FA}"/>
              </a:ext>
            </a:extLst>
          </p:cNvPr>
          <p:cNvSpPr/>
          <p:nvPr/>
        </p:nvSpPr>
        <p:spPr>
          <a:xfrm>
            <a:off x="4876800" y="4838700"/>
            <a:ext cx="1709677"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IBM Cloud infrastructure provides bare metal, physical networking, and NFS storage. Additional options include the automation service that builds the design.</a:t>
            </a:r>
          </a:p>
        </p:txBody>
      </p:sp>
      <p:grpSp>
        <p:nvGrpSpPr>
          <p:cNvPr id="16" name="Group 15">
            <a:extLst>
              <a:ext uri="{FF2B5EF4-FFF2-40B4-BE49-F238E27FC236}">
                <a16:creationId xmlns:a16="http://schemas.microsoft.com/office/drawing/2014/main" id="{289C19D3-D007-6645-812E-FD07C2008C86}"/>
              </a:ext>
            </a:extLst>
          </p:cNvPr>
          <p:cNvGrpSpPr/>
          <p:nvPr/>
        </p:nvGrpSpPr>
        <p:grpSpPr>
          <a:xfrm>
            <a:off x="4081225" y="4780516"/>
            <a:ext cx="707233" cy="943949"/>
            <a:chOff x="4081225" y="4780516"/>
            <a:chExt cx="707233" cy="943949"/>
          </a:xfrm>
        </p:grpSpPr>
        <p:grpSp>
          <p:nvGrpSpPr>
            <p:cNvPr id="57" name="Group 300">
              <a:extLst>
                <a:ext uri="{FF2B5EF4-FFF2-40B4-BE49-F238E27FC236}">
                  <a16:creationId xmlns:a16="http://schemas.microsoft.com/office/drawing/2014/main" id="{B89ED86D-219E-EB45-8E42-49097F0EA942}"/>
                </a:ext>
              </a:extLst>
            </p:cNvPr>
            <p:cNvGrpSpPr/>
            <p:nvPr/>
          </p:nvGrpSpPr>
          <p:grpSpPr>
            <a:xfrm>
              <a:off x="4081225" y="4780516"/>
              <a:ext cx="707233" cy="943949"/>
              <a:chOff x="1694" y="9504"/>
              <a:chExt cx="707232" cy="943947"/>
            </a:xfrm>
          </p:grpSpPr>
          <p:sp>
            <p:nvSpPr>
              <p:cNvPr id="58" name="Shape 298">
                <a:extLst>
                  <a:ext uri="{FF2B5EF4-FFF2-40B4-BE49-F238E27FC236}">
                    <a16:creationId xmlns:a16="http://schemas.microsoft.com/office/drawing/2014/main" id="{D00FC99A-6C29-1E4F-8E19-4396EFBB14CB}"/>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9" name="Shape 299">
                <a:extLst>
                  <a:ext uri="{FF2B5EF4-FFF2-40B4-BE49-F238E27FC236}">
                    <a16:creationId xmlns:a16="http://schemas.microsoft.com/office/drawing/2014/main" id="{F4E34BEA-8E8B-F146-BE3E-63CA818EA65B}"/>
                  </a:ext>
                </a:extLst>
              </p:cNvPr>
              <p:cNvSpPr/>
              <p:nvPr/>
            </p:nvSpPr>
            <p:spPr>
              <a:xfrm>
                <a:off x="36233" y="707231"/>
                <a:ext cx="634788"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BARE METAL </a:t>
                </a:r>
              </a:p>
              <a:p>
                <a:pPr lvl="0">
                  <a:defRPr sz="1800" b="0">
                    <a:solidFill>
                      <a:srgbClr val="000000"/>
                    </a:solidFill>
                  </a:defRPr>
                </a:pPr>
                <a:r>
                  <a:rPr lang="en-US" sz="800" b="0" dirty="0">
                    <a:solidFill>
                      <a:srgbClr val="4277BB"/>
                    </a:solidFill>
                    <a:latin typeface="IBM Plex Sans Medium" panose="020B0503050203000203" pitchFamily="34" charset="0"/>
                  </a:rPr>
                  <a:t>SERVERS</a:t>
                </a:r>
                <a:endParaRPr sz="800" b="0" dirty="0">
                  <a:solidFill>
                    <a:srgbClr val="4277BB"/>
                  </a:solidFill>
                  <a:latin typeface="IBM Plex Sans Medium" panose="020B0503050203000203" pitchFamily="34" charset="0"/>
                </a:endParaRPr>
              </a:p>
            </p:txBody>
          </p:sp>
        </p:grpSp>
        <p:pic>
          <p:nvPicPr>
            <p:cNvPr id="15" name="Picture 14">
              <a:extLst>
                <a:ext uri="{FF2B5EF4-FFF2-40B4-BE49-F238E27FC236}">
                  <a16:creationId xmlns:a16="http://schemas.microsoft.com/office/drawing/2014/main" id="{01D29A9A-4880-8C4E-9243-67D46D1ECC2A}"/>
                </a:ext>
              </a:extLst>
            </p:cNvPr>
            <p:cNvPicPr>
              <a:picLocks noChangeAspect="1"/>
            </p:cNvPicPr>
            <p:nvPr/>
          </p:nvPicPr>
          <p:blipFill>
            <a:blip r:embed="rId7"/>
            <a:stretch>
              <a:fillRect/>
            </a:stretch>
          </p:blipFill>
          <p:spPr>
            <a:xfrm>
              <a:off x="4210899" y="4888536"/>
              <a:ext cx="444500" cy="482600"/>
            </a:xfrm>
            <a:prstGeom prst="rect">
              <a:avLst/>
            </a:prstGeom>
          </p:spPr>
        </p:pic>
      </p:grpSp>
      <p:sp>
        <p:nvSpPr>
          <p:cNvPr id="68" name="Shape 358">
            <a:extLst>
              <a:ext uri="{FF2B5EF4-FFF2-40B4-BE49-F238E27FC236}">
                <a16:creationId xmlns:a16="http://schemas.microsoft.com/office/drawing/2014/main" id="{81AFB7BB-8A81-B248-A222-6F6D6C5F2ED6}"/>
              </a:ext>
            </a:extLst>
          </p:cNvPr>
          <p:cNvSpPr/>
          <p:nvPr/>
        </p:nvSpPr>
        <p:spPr>
          <a:xfrm>
            <a:off x="4876800" y="6172200"/>
            <a:ext cx="1709677"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Infrastructure resources used to run workloads.</a:t>
            </a:r>
          </a:p>
        </p:txBody>
      </p:sp>
      <p:grpSp>
        <p:nvGrpSpPr>
          <p:cNvPr id="70" name="Group 300">
            <a:extLst>
              <a:ext uri="{FF2B5EF4-FFF2-40B4-BE49-F238E27FC236}">
                <a16:creationId xmlns:a16="http://schemas.microsoft.com/office/drawing/2014/main" id="{BF63065A-9573-8040-96DF-5CA11FAAEEAE}"/>
              </a:ext>
            </a:extLst>
          </p:cNvPr>
          <p:cNvGrpSpPr/>
          <p:nvPr/>
        </p:nvGrpSpPr>
        <p:grpSpPr>
          <a:xfrm>
            <a:off x="4081225" y="6144621"/>
            <a:ext cx="707233" cy="943949"/>
            <a:chOff x="1694" y="9504"/>
            <a:chExt cx="707232" cy="943947"/>
          </a:xfrm>
        </p:grpSpPr>
        <p:sp>
          <p:nvSpPr>
            <p:cNvPr id="75" name="Shape 298">
              <a:extLst>
                <a:ext uri="{FF2B5EF4-FFF2-40B4-BE49-F238E27FC236}">
                  <a16:creationId xmlns:a16="http://schemas.microsoft.com/office/drawing/2014/main" id="{B4E9B249-CD40-F146-AB92-239084BF78EB}"/>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6" name="Shape 299">
              <a:extLst>
                <a:ext uri="{FF2B5EF4-FFF2-40B4-BE49-F238E27FC236}">
                  <a16:creationId xmlns:a16="http://schemas.microsoft.com/office/drawing/2014/main" id="{3DB40003-1454-FA4D-95C6-5F96335A417B}"/>
                </a:ext>
              </a:extLst>
            </p:cNvPr>
            <p:cNvSpPr/>
            <p:nvPr/>
          </p:nvSpPr>
          <p:spPr>
            <a:xfrm>
              <a:off x="102760" y="707231"/>
              <a:ext cx="501739"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COMPUTE </a:t>
              </a:r>
            </a:p>
            <a:p>
              <a:pPr lvl="0">
                <a:defRPr sz="1800" b="0">
                  <a:solidFill>
                    <a:srgbClr val="000000"/>
                  </a:solidFill>
                </a:defRPr>
              </a:pPr>
              <a:r>
                <a:rPr lang="en-US" sz="800" b="0" dirty="0">
                  <a:solidFill>
                    <a:srgbClr val="4277BB"/>
                  </a:solidFill>
                  <a:latin typeface="IBM Plex Sans Medium" panose="020B0503050203000203" pitchFamily="34" charset="0"/>
                </a:rPr>
                <a:t>NODE</a:t>
              </a:r>
              <a:endParaRPr sz="800" b="0" dirty="0">
                <a:solidFill>
                  <a:srgbClr val="4277BB"/>
                </a:solidFill>
                <a:latin typeface="IBM Plex Sans Medium" panose="020B0503050203000203" pitchFamily="34" charset="0"/>
              </a:endParaRPr>
            </a:p>
          </p:txBody>
        </p:sp>
      </p:grpSp>
      <p:pic>
        <p:nvPicPr>
          <p:cNvPr id="21" name="Picture 20">
            <a:extLst>
              <a:ext uri="{FF2B5EF4-FFF2-40B4-BE49-F238E27FC236}">
                <a16:creationId xmlns:a16="http://schemas.microsoft.com/office/drawing/2014/main" id="{58A01A33-B8FE-F04E-AF9C-102B346817FF}"/>
              </a:ext>
            </a:extLst>
          </p:cNvPr>
          <p:cNvPicPr>
            <a:picLocks noChangeAspect="1"/>
          </p:cNvPicPr>
          <p:nvPr/>
        </p:nvPicPr>
        <p:blipFill>
          <a:blip r:embed="rId8"/>
          <a:stretch>
            <a:fillRect/>
          </a:stretch>
        </p:blipFill>
        <p:spPr>
          <a:xfrm>
            <a:off x="4180753" y="6302985"/>
            <a:ext cx="469900" cy="381000"/>
          </a:xfrm>
          <a:prstGeom prst="rect">
            <a:avLst/>
          </a:prstGeom>
        </p:spPr>
      </p:pic>
      <p:grpSp>
        <p:nvGrpSpPr>
          <p:cNvPr id="44" name="Group 43">
            <a:extLst>
              <a:ext uri="{FF2B5EF4-FFF2-40B4-BE49-F238E27FC236}">
                <a16:creationId xmlns:a16="http://schemas.microsoft.com/office/drawing/2014/main" id="{0094B6E9-09BA-0D4E-9F05-5D7FECD7EECD}"/>
              </a:ext>
            </a:extLst>
          </p:cNvPr>
          <p:cNvGrpSpPr/>
          <p:nvPr/>
        </p:nvGrpSpPr>
        <p:grpSpPr>
          <a:xfrm>
            <a:off x="592872" y="4780972"/>
            <a:ext cx="707233" cy="943949"/>
            <a:chOff x="592872" y="4780972"/>
            <a:chExt cx="707233" cy="943949"/>
          </a:xfrm>
        </p:grpSpPr>
        <p:grpSp>
          <p:nvGrpSpPr>
            <p:cNvPr id="17" name="Group 300"/>
            <p:cNvGrpSpPr/>
            <p:nvPr/>
          </p:nvGrpSpPr>
          <p:grpSpPr>
            <a:xfrm>
              <a:off x="592872" y="4780972"/>
              <a:ext cx="707233" cy="943949"/>
              <a:chOff x="1694" y="9504"/>
              <a:chExt cx="707232" cy="943947"/>
            </a:xfrm>
          </p:grpSpPr>
          <p:sp>
            <p:nvSpPr>
              <p:cNvPr id="18" name="Shape 298"/>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9" name="Shape 299"/>
              <p:cNvSpPr/>
              <p:nvPr/>
            </p:nvSpPr>
            <p:spPr>
              <a:xfrm>
                <a:off x="194114" y="707231"/>
                <a:ext cx="318998"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EVENT</a:t>
                </a:r>
              </a:p>
              <a:p>
                <a:pPr lvl="0">
                  <a:defRPr sz="1800" b="0">
                    <a:solidFill>
                      <a:srgbClr val="000000"/>
                    </a:solidFill>
                  </a:defRPr>
                </a:pPr>
                <a:r>
                  <a:rPr lang="en-US" sz="800" b="0" dirty="0">
                    <a:solidFill>
                      <a:srgbClr val="4277BB"/>
                    </a:solidFill>
                    <a:latin typeface="IBM Plex Sans Medium" panose="020B0503050203000203" pitchFamily="34" charset="0"/>
                  </a:rPr>
                  <a:t>FEED</a:t>
                </a:r>
              </a:p>
            </p:txBody>
          </p:sp>
        </p:grpSp>
        <p:pic>
          <p:nvPicPr>
            <p:cNvPr id="43" name="Picture 42">
              <a:extLst>
                <a:ext uri="{FF2B5EF4-FFF2-40B4-BE49-F238E27FC236}">
                  <a16:creationId xmlns:a16="http://schemas.microsoft.com/office/drawing/2014/main" id="{CA018F4C-DEDA-F14B-A369-29E916E927B9}"/>
                </a:ext>
              </a:extLst>
            </p:cNvPr>
            <p:cNvPicPr>
              <a:picLocks noChangeAspect="1"/>
            </p:cNvPicPr>
            <p:nvPr/>
          </p:nvPicPr>
          <p:blipFill>
            <a:blip r:embed="rId9"/>
            <a:stretch>
              <a:fillRect/>
            </a:stretch>
          </p:blipFill>
          <p:spPr>
            <a:xfrm>
              <a:off x="724238" y="4944536"/>
              <a:ext cx="444500" cy="355600"/>
            </a:xfrm>
            <a:prstGeom prst="rect">
              <a:avLst/>
            </a:prstGeom>
          </p:spPr>
        </p:pic>
      </p:grpSp>
      <p:sp>
        <p:nvSpPr>
          <p:cNvPr id="77" name="Shape 358">
            <a:extLst>
              <a:ext uri="{FF2B5EF4-FFF2-40B4-BE49-F238E27FC236}">
                <a16:creationId xmlns:a16="http://schemas.microsoft.com/office/drawing/2014/main" id="{C471BCF8-E0C8-494C-A4A0-605026ECB1C7}"/>
              </a:ext>
            </a:extLst>
          </p:cNvPr>
          <p:cNvSpPr/>
          <p:nvPr/>
        </p:nvSpPr>
        <p:spPr>
          <a:xfrm>
            <a:off x="8077200" y="2077658"/>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both the current state and the historical progression of the associated metrics.</a:t>
            </a:r>
          </a:p>
        </p:txBody>
      </p:sp>
      <p:grpSp>
        <p:nvGrpSpPr>
          <p:cNvPr id="46" name="Group 45">
            <a:extLst>
              <a:ext uri="{FF2B5EF4-FFF2-40B4-BE49-F238E27FC236}">
                <a16:creationId xmlns:a16="http://schemas.microsoft.com/office/drawing/2014/main" id="{C4E6B385-2B1F-B840-A043-5D2811E78B6C}"/>
              </a:ext>
            </a:extLst>
          </p:cNvPr>
          <p:cNvGrpSpPr/>
          <p:nvPr/>
        </p:nvGrpSpPr>
        <p:grpSpPr>
          <a:xfrm>
            <a:off x="7214718" y="2063706"/>
            <a:ext cx="707233" cy="820840"/>
            <a:chOff x="7214718" y="2063706"/>
            <a:chExt cx="707233" cy="820840"/>
          </a:xfrm>
        </p:grpSpPr>
        <p:grpSp>
          <p:nvGrpSpPr>
            <p:cNvPr id="79" name="Group 300">
              <a:extLst>
                <a:ext uri="{FF2B5EF4-FFF2-40B4-BE49-F238E27FC236}">
                  <a16:creationId xmlns:a16="http://schemas.microsoft.com/office/drawing/2014/main" id="{E1FD196A-9E3B-CB4B-BBC0-D35DC3EB6DF8}"/>
                </a:ext>
              </a:extLst>
            </p:cNvPr>
            <p:cNvGrpSpPr/>
            <p:nvPr/>
          </p:nvGrpSpPr>
          <p:grpSpPr>
            <a:xfrm>
              <a:off x="7214718" y="2063706"/>
              <a:ext cx="707233" cy="820840"/>
              <a:chOff x="1694" y="9504"/>
              <a:chExt cx="707232" cy="820838"/>
            </a:xfrm>
          </p:grpSpPr>
          <p:sp>
            <p:nvSpPr>
              <p:cNvPr id="81" name="Shape 298">
                <a:extLst>
                  <a:ext uri="{FF2B5EF4-FFF2-40B4-BE49-F238E27FC236}">
                    <a16:creationId xmlns:a16="http://schemas.microsoft.com/office/drawing/2014/main" id="{73863A61-0777-374A-8628-37CF1784F3DB}"/>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2" name="Shape 299">
                <a:extLst>
                  <a:ext uri="{FF2B5EF4-FFF2-40B4-BE49-F238E27FC236}">
                    <a16:creationId xmlns:a16="http://schemas.microsoft.com/office/drawing/2014/main" id="{FA3E0253-90F3-F247-AA69-CA268D9509E5}"/>
                  </a:ext>
                </a:extLst>
              </p:cNvPr>
              <p:cNvSpPr/>
              <p:nvPr/>
            </p:nvSpPr>
            <p:spPr>
              <a:xfrm>
                <a:off x="20996" y="707231"/>
                <a:ext cx="665245"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DASHBOARD</a:t>
                </a:r>
                <a:endParaRPr sz="800" b="1" dirty="0">
                  <a:solidFill>
                    <a:srgbClr val="4277BB"/>
                  </a:solidFill>
                </a:endParaRPr>
              </a:p>
            </p:txBody>
          </p:sp>
        </p:grpSp>
        <p:pic>
          <p:nvPicPr>
            <p:cNvPr id="45" name="Picture 44">
              <a:extLst>
                <a:ext uri="{FF2B5EF4-FFF2-40B4-BE49-F238E27FC236}">
                  <a16:creationId xmlns:a16="http://schemas.microsoft.com/office/drawing/2014/main" id="{697A7A47-3027-8444-B38C-2160D5581C7F}"/>
                </a:ext>
              </a:extLst>
            </p:cNvPr>
            <p:cNvPicPr>
              <a:picLocks noChangeAspect="1"/>
            </p:cNvPicPr>
            <p:nvPr/>
          </p:nvPicPr>
          <p:blipFill>
            <a:blip r:embed="rId10"/>
            <a:stretch>
              <a:fillRect/>
            </a:stretch>
          </p:blipFill>
          <p:spPr>
            <a:xfrm>
              <a:off x="7330144" y="2228610"/>
              <a:ext cx="475526" cy="380421"/>
            </a:xfrm>
            <a:prstGeom prst="rect">
              <a:avLst/>
            </a:prstGeom>
          </p:spPr>
        </p:pic>
      </p:grpSp>
      <p:grpSp>
        <p:nvGrpSpPr>
          <p:cNvPr id="55" name="Group 54">
            <a:extLst>
              <a:ext uri="{FF2B5EF4-FFF2-40B4-BE49-F238E27FC236}">
                <a16:creationId xmlns:a16="http://schemas.microsoft.com/office/drawing/2014/main" id="{4CC77DD0-DE3C-EF4A-807E-5FEB0C4E19B6}"/>
              </a:ext>
            </a:extLst>
          </p:cNvPr>
          <p:cNvGrpSpPr/>
          <p:nvPr/>
        </p:nvGrpSpPr>
        <p:grpSpPr>
          <a:xfrm>
            <a:off x="7214718" y="3379550"/>
            <a:ext cx="707233" cy="820840"/>
            <a:chOff x="7214718" y="3379550"/>
            <a:chExt cx="707233" cy="820840"/>
          </a:xfrm>
        </p:grpSpPr>
        <p:grpSp>
          <p:nvGrpSpPr>
            <p:cNvPr id="84" name="Group 300">
              <a:extLst>
                <a:ext uri="{FF2B5EF4-FFF2-40B4-BE49-F238E27FC236}">
                  <a16:creationId xmlns:a16="http://schemas.microsoft.com/office/drawing/2014/main" id="{32490F5B-B706-FC40-A112-F7EE8C9A34A5}"/>
                </a:ext>
              </a:extLst>
            </p:cNvPr>
            <p:cNvGrpSpPr/>
            <p:nvPr/>
          </p:nvGrpSpPr>
          <p:grpSpPr>
            <a:xfrm>
              <a:off x="7214718" y="3379550"/>
              <a:ext cx="707233" cy="820840"/>
              <a:chOff x="1694" y="9504"/>
              <a:chExt cx="707232" cy="820838"/>
            </a:xfrm>
          </p:grpSpPr>
          <p:sp>
            <p:nvSpPr>
              <p:cNvPr id="85" name="Shape 298">
                <a:extLst>
                  <a:ext uri="{FF2B5EF4-FFF2-40B4-BE49-F238E27FC236}">
                    <a16:creationId xmlns:a16="http://schemas.microsoft.com/office/drawing/2014/main" id="{758C50C1-7C8F-F848-80CA-5EF0916ADE35}"/>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6" name="Shape 299">
                <a:extLst>
                  <a:ext uri="{FF2B5EF4-FFF2-40B4-BE49-F238E27FC236}">
                    <a16:creationId xmlns:a16="http://schemas.microsoft.com/office/drawing/2014/main" id="{BB65530A-8EDE-6A41-8485-30018FC35481}"/>
                  </a:ext>
                </a:extLst>
              </p:cNvPr>
              <p:cNvSpPr/>
              <p:nvPr/>
            </p:nvSpPr>
            <p:spPr>
              <a:xfrm>
                <a:off x="20195" y="707231"/>
                <a:ext cx="666849"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MONITORING</a:t>
                </a:r>
                <a:endParaRPr sz="800" b="1" dirty="0">
                  <a:solidFill>
                    <a:srgbClr val="4277BB"/>
                  </a:solidFill>
                </a:endParaRPr>
              </a:p>
            </p:txBody>
          </p:sp>
        </p:grpSp>
        <p:pic>
          <p:nvPicPr>
            <p:cNvPr id="54" name="Picture 53">
              <a:extLst>
                <a:ext uri="{FF2B5EF4-FFF2-40B4-BE49-F238E27FC236}">
                  <a16:creationId xmlns:a16="http://schemas.microsoft.com/office/drawing/2014/main" id="{0435580A-9B9E-E54C-A704-382F5A92E626}"/>
                </a:ext>
              </a:extLst>
            </p:cNvPr>
            <p:cNvPicPr>
              <a:picLocks noChangeAspect="1"/>
            </p:cNvPicPr>
            <p:nvPr/>
          </p:nvPicPr>
          <p:blipFill>
            <a:blip r:embed="rId11"/>
            <a:stretch>
              <a:fillRect/>
            </a:stretch>
          </p:blipFill>
          <p:spPr>
            <a:xfrm>
              <a:off x="7328933" y="3529651"/>
              <a:ext cx="489437" cy="400448"/>
            </a:xfrm>
            <a:prstGeom prst="rect">
              <a:avLst/>
            </a:prstGeom>
          </p:spPr>
        </p:pic>
      </p:grpSp>
      <p:sp>
        <p:nvSpPr>
          <p:cNvPr id="88" name="Shape 358">
            <a:extLst>
              <a:ext uri="{FF2B5EF4-FFF2-40B4-BE49-F238E27FC236}">
                <a16:creationId xmlns:a16="http://schemas.microsoft.com/office/drawing/2014/main" id="{8BC717E1-8520-F940-993C-404379905BD1}"/>
              </a:ext>
            </a:extLst>
          </p:cNvPr>
          <p:cNvSpPr/>
          <p:nvPr/>
        </p:nvSpPr>
        <p:spPr>
          <a:xfrm>
            <a:off x="8077200" y="4787031"/>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Cloud-based computing environment offerings that provide users with a cloud environment in which they can develop, manage, and deploy applications. </a:t>
            </a:r>
          </a:p>
        </p:txBody>
      </p:sp>
      <p:grpSp>
        <p:nvGrpSpPr>
          <p:cNvPr id="62" name="Group 61">
            <a:extLst>
              <a:ext uri="{FF2B5EF4-FFF2-40B4-BE49-F238E27FC236}">
                <a16:creationId xmlns:a16="http://schemas.microsoft.com/office/drawing/2014/main" id="{BB3652AE-4F4A-424B-A08D-3BE3AF251680}"/>
              </a:ext>
            </a:extLst>
          </p:cNvPr>
          <p:cNvGrpSpPr/>
          <p:nvPr/>
        </p:nvGrpSpPr>
        <p:grpSpPr>
          <a:xfrm>
            <a:off x="7214718" y="4827350"/>
            <a:ext cx="707233" cy="820840"/>
            <a:chOff x="7214718" y="4827350"/>
            <a:chExt cx="707233" cy="820840"/>
          </a:xfrm>
        </p:grpSpPr>
        <p:grpSp>
          <p:nvGrpSpPr>
            <p:cNvPr id="90" name="Group 300">
              <a:extLst>
                <a:ext uri="{FF2B5EF4-FFF2-40B4-BE49-F238E27FC236}">
                  <a16:creationId xmlns:a16="http://schemas.microsoft.com/office/drawing/2014/main" id="{A00F82B8-2987-DD4C-A143-FD7A46B94260}"/>
                </a:ext>
              </a:extLst>
            </p:cNvPr>
            <p:cNvGrpSpPr/>
            <p:nvPr/>
          </p:nvGrpSpPr>
          <p:grpSpPr>
            <a:xfrm>
              <a:off x="7214718" y="4827350"/>
              <a:ext cx="707233" cy="820840"/>
              <a:chOff x="1694" y="9504"/>
              <a:chExt cx="707232" cy="820838"/>
            </a:xfrm>
          </p:grpSpPr>
          <p:sp>
            <p:nvSpPr>
              <p:cNvPr id="92" name="Shape 298">
                <a:extLst>
                  <a:ext uri="{FF2B5EF4-FFF2-40B4-BE49-F238E27FC236}">
                    <a16:creationId xmlns:a16="http://schemas.microsoft.com/office/drawing/2014/main" id="{8E86419F-A323-E244-A3E8-E4E0E46CFC12}"/>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3" name="Shape 299">
                <a:extLst>
                  <a:ext uri="{FF2B5EF4-FFF2-40B4-BE49-F238E27FC236}">
                    <a16:creationId xmlns:a16="http://schemas.microsoft.com/office/drawing/2014/main" id="{E236B591-3B18-E645-A1FE-DC26E6DCB95E}"/>
                  </a:ext>
                </a:extLst>
              </p:cNvPr>
              <p:cNvSpPr/>
              <p:nvPr/>
            </p:nvSpPr>
            <p:spPr>
              <a:xfrm>
                <a:off x="93134" y="707231"/>
                <a:ext cx="520975"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SERVICES</a:t>
                </a:r>
                <a:endParaRPr sz="800" b="1" dirty="0">
                  <a:solidFill>
                    <a:srgbClr val="4277BB"/>
                  </a:solidFill>
                </a:endParaRPr>
              </a:p>
            </p:txBody>
          </p:sp>
        </p:grpSp>
        <p:pic>
          <p:nvPicPr>
            <p:cNvPr id="61" name="Picture 60">
              <a:extLst>
                <a:ext uri="{FF2B5EF4-FFF2-40B4-BE49-F238E27FC236}">
                  <a16:creationId xmlns:a16="http://schemas.microsoft.com/office/drawing/2014/main" id="{C257A10C-48F3-8244-96DB-E752A270885F}"/>
                </a:ext>
              </a:extLst>
            </p:cNvPr>
            <p:cNvPicPr>
              <a:picLocks noChangeAspect="1"/>
            </p:cNvPicPr>
            <p:nvPr/>
          </p:nvPicPr>
          <p:blipFill>
            <a:blip r:embed="rId12"/>
            <a:stretch>
              <a:fillRect/>
            </a:stretch>
          </p:blipFill>
          <p:spPr>
            <a:xfrm>
              <a:off x="7287901" y="4933781"/>
              <a:ext cx="571500" cy="508000"/>
            </a:xfrm>
            <a:prstGeom prst="rect">
              <a:avLst/>
            </a:prstGeom>
          </p:spPr>
        </p:pic>
      </p:grpSp>
      <p:sp>
        <p:nvSpPr>
          <p:cNvPr id="96" name="Shape 358">
            <a:extLst>
              <a:ext uri="{FF2B5EF4-FFF2-40B4-BE49-F238E27FC236}">
                <a16:creationId xmlns:a16="http://schemas.microsoft.com/office/drawing/2014/main" id="{21A3C5E8-D988-4B41-BB9C-693DD542804B}"/>
              </a:ext>
            </a:extLst>
          </p:cNvPr>
          <p:cNvSpPr/>
          <p:nvPr/>
        </p:nvSpPr>
        <p:spPr>
          <a:xfrm>
            <a:off x="8077200" y="6123706"/>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Any on-premises technologies, such as mainframes, databases, LDAP servers.</a:t>
            </a:r>
          </a:p>
        </p:txBody>
      </p:sp>
      <p:grpSp>
        <p:nvGrpSpPr>
          <p:cNvPr id="94" name="Group 93">
            <a:extLst>
              <a:ext uri="{FF2B5EF4-FFF2-40B4-BE49-F238E27FC236}">
                <a16:creationId xmlns:a16="http://schemas.microsoft.com/office/drawing/2014/main" id="{DB3CF6E6-3993-574F-A4BB-23BD16E5CB84}"/>
              </a:ext>
            </a:extLst>
          </p:cNvPr>
          <p:cNvGrpSpPr/>
          <p:nvPr/>
        </p:nvGrpSpPr>
        <p:grpSpPr>
          <a:xfrm>
            <a:off x="7214718" y="6149523"/>
            <a:ext cx="707233" cy="1067060"/>
            <a:chOff x="7214718" y="6149523"/>
            <a:chExt cx="707233" cy="1067060"/>
          </a:xfrm>
        </p:grpSpPr>
        <p:grpSp>
          <p:nvGrpSpPr>
            <p:cNvPr id="98" name="Group 300">
              <a:extLst>
                <a:ext uri="{FF2B5EF4-FFF2-40B4-BE49-F238E27FC236}">
                  <a16:creationId xmlns:a16="http://schemas.microsoft.com/office/drawing/2014/main" id="{F612BBAD-4F7D-0448-9AA1-599F0E03634B}"/>
                </a:ext>
              </a:extLst>
            </p:cNvPr>
            <p:cNvGrpSpPr/>
            <p:nvPr/>
          </p:nvGrpSpPr>
          <p:grpSpPr>
            <a:xfrm>
              <a:off x="7214718" y="6149523"/>
              <a:ext cx="707233" cy="1067060"/>
              <a:chOff x="1694" y="9504"/>
              <a:chExt cx="707232" cy="1067058"/>
            </a:xfrm>
          </p:grpSpPr>
          <p:sp>
            <p:nvSpPr>
              <p:cNvPr id="100" name="Shape 298">
                <a:extLst>
                  <a:ext uri="{FF2B5EF4-FFF2-40B4-BE49-F238E27FC236}">
                    <a16:creationId xmlns:a16="http://schemas.microsoft.com/office/drawing/2014/main" id="{CBA627AD-8486-D346-BAED-20358ED0DC47}"/>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01" name="Shape 299">
                <a:extLst>
                  <a:ext uri="{FF2B5EF4-FFF2-40B4-BE49-F238E27FC236}">
                    <a16:creationId xmlns:a16="http://schemas.microsoft.com/office/drawing/2014/main" id="{BB886D29-3EE7-0C44-9951-0AC34DA272F2}"/>
                  </a:ext>
                </a:extLst>
              </p:cNvPr>
              <p:cNvSpPr/>
              <p:nvPr/>
            </p:nvSpPr>
            <p:spPr>
              <a:xfrm>
                <a:off x="32223" y="707231"/>
                <a:ext cx="642803" cy="36933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EXISTING</a:t>
                </a:r>
              </a:p>
              <a:p>
                <a:pPr lvl="0">
                  <a:defRPr sz="1800" b="0">
                    <a:solidFill>
                      <a:srgbClr val="000000"/>
                    </a:solidFill>
                  </a:defRPr>
                </a:pPr>
                <a:r>
                  <a:rPr lang="en-US" sz="800" b="0" dirty="0">
                    <a:solidFill>
                      <a:srgbClr val="4277BB"/>
                    </a:solidFill>
                    <a:latin typeface="IBM Plex Sans Medium" panose="020B0503050203000203" pitchFamily="34" charset="0"/>
                  </a:rPr>
                  <a:t> ENTERPRISE</a:t>
                </a:r>
              </a:p>
              <a:p>
                <a:pPr lvl="0">
                  <a:defRPr sz="1800" b="0">
                    <a:solidFill>
                      <a:srgbClr val="000000"/>
                    </a:solidFill>
                  </a:defRPr>
                </a:pPr>
                <a:r>
                  <a:rPr lang="en-US" sz="800" b="0" dirty="0">
                    <a:solidFill>
                      <a:srgbClr val="4277BB"/>
                    </a:solidFill>
                    <a:latin typeface="IBM Plex Sans Medium" panose="020B0503050203000203" pitchFamily="34" charset="0"/>
                  </a:rPr>
                  <a:t> SYSTEMS</a:t>
                </a:r>
                <a:endParaRPr sz="800" b="0" dirty="0">
                  <a:solidFill>
                    <a:srgbClr val="4277BB"/>
                  </a:solidFill>
                  <a:latin typeface="IBM Plex Sans Medium" panose="020B0503050203000203" pitchFamily="34" charset="0"/>
                </a:endParaRPr>
              </a:p>
            </p:txBody>
          </p:sp>
        </p:grpSp>
        <p:pic>
          <p:nvPicPr>
            <p:cNvPr id="63" name="Picture 62">
              <a:extLst>
                <a:ext uri="{FF2B5EF4-FFF2-40B4-BE49-F238E27FC236}">
                  <a16:creationId xmlns:a16="http://schemas.microsoft.com/office/drawing/2014/main" id="{16A740BB-470C-4847-BF8D-0AAB44BE7013}"/>
                </a:ext>
              </a:extLst>
            </p:cNvPr>
            <p:cNvPicPr>
              <a:picLocks noChangeAspect="1"/>
            </p:cNvPicPr>
            <p:nvPr/>
          </p:nvPicPr>
          <p:blipFill>
            <a:blip r:embed="rId13"/>
            <a:stretch>
              <a:fillRect/>
            </a:stretch>
          </p:blipFill>
          <p:spPr>
            <a:xfrm>
              <a:off x="7276414" y="6168885"/>
              <a:ext cx="571500" cy="609600"/>
            </a:xfrm>
            <a:prstGeom prst="rect">
              <a:avLst/>
            </a:prstGeom>
          </p:spPr>
        </p:pic>
      </p:grpSp>
      <p:sp>
        <p:nvSpPr>
          <p:cNvPr id="78" name="Shape 535">
            <a:extLst>
              <a:ext uri="{FF2B5EF4-FFF2-40B4-BE49-F238E27FC236}">
                <a16:creationId xmlns:a16="http://schemas.microsoft.com/office/drawing/2014/main" id="{FC20817E-A7AE-A149-A88C-1699E8B7AF4E}"/>
              </a:ext>
            </a:extLst>
          </p:cNvPr>
          <p:cNvSpPr/>
          <p:nvPr/>
        </p:nvSpPr>
        <p:spPr>
          <a:xfrm>
            <a:off x="4876800" y="2102707"/>
            <a:ext cx="1976190"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Asynchronous communication among cloud applications and components.</a:t>
            </a:r>
          </a:p>
        </p:txBody>
      </p:sp>
      <p:sp>
        <p:nvSpPr>
          <p:cNvPr id="80" name="Shape 535">
            <a:extLst>
              <a:ext uri="{FF2B5EF4-FFF2-40B4-BE49-F238E27FC236}">
                <a16:creationId xmlns:a16="http://schemas.microsoft.com/office/drawing/2014/main" id="{8E14E1A0-BFEB-724B-9DA5-5641FC0A7D55}"/>
              </a:ext>
            </a:extLst>
          </p:cNvPr>
          <p:cNvSpPr/>
          <p:nvPr/>
        </p:nvSpPr>
        <p:spPr>
          <a:xfrm>
            <a:off x="4876800" y="3352800"/>
            <a:ext cx="1976190"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Cloud and business partner services that require highly available and secure access to your VMware workloads.</a:t>
            </a:r>
          </a:p>
        </p:txBody>
      </p:sp>
      <p:sp>
        <p:nvSpPr>
          <p:cNvPr id="83" name="Shape 535">
            <a:extLst>
              <a:ext uri="{FF2B5EF4-FFF2-40B4-BE49-F238E27FC236}">
                <a16:creationId xmlns:a16="http://schemas.microsoft.com/office/drawing/2014/main" id="{F87E6E68-523F-5B4A-AB7C-E300223AC3E3}"/>
              </a:ext>
            </a:extLst>
          </p:cNvPr>
          <p:cNvSpPr/>
          <p:nvPr/>
        </p:nvSpPr>
        <p:spPr>
          <a:xfrm>
            <a:off x="8077200" y="3352800"/>
            <a:ext cx="1976190" cy="133369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Monitoring and logging tools are connected to managed solutions or enterprise applications to detect issues early. Alerts are sent to the event correlation tool and unified dashboard. Incident owners match the client reports to incidents.</a:t>
            </a:r>
          </a:p>
        </p:txBody>
      </p:sp>
    </p:spTree>
    <p:extLst>
      <p:ext uri="{BB962C8B-B14F-4D97-AF65-F5344CB8AC3E}">
        <p14:creationId xmlns:p14="http://schemas.microsoft.com/office/powerpoint/2010/main" val="1788390392"/>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Shape 287"/>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288" name="Shape 288"/>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Infrastructure Icons</a:t>
            </a:r>
            <a:r>
              <a:rPr lang="en-US" sz="2400" dirty="0"/>
              <a:t> (continued)</a:t>
            </a:r>
            <a:endParaRPr sz="2400" dirty="0"/>
          </a:p>
        </p:txBody>
      </p:sp>
      <p:sp>
        <p:nvSpPr>
          <p:cNvPr id="289" name="Shape 289"/>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67" name="Shape 535"/>
          <p:cNvSpPr/>
          <p:nvPr/>
        </p:nvSpPr>
        <p:spPr>
          <a:xfrm>
            <a:off x="1387803" y="2057400"/>
            <a:ext cx="1976190"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Catalog that includes</a:t>
            </a:r>
          </a:p>
          <a:p>
            <a:r>
              <a:rPr lang="en-US" dirty="0"/>
              <a:t> the Helm charts.</a:t>
            </a:r>
          </a:p>
        </p:txBody>
      </p:sp>
      <p:sp>
        <p:nvSpPr>
          <p:cNvPr id="22" name="Shape 535"/>
          <p:cNvSpPr/>
          <p:nvPr/>
        </p:nvSpPr>
        <p:spPr>
          <a:xfrm>
            <a:off x="1282735" y="4590818"/>
            <a:ext cx="1976190" cy="25648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endParaRPr sz="1000" dirty="0"/>
          </a:p>
        </p:txBody>
      </p:sp>
      <p:grpSp>
        <p:nvGrpSpPr>
          <p:cNvPr id="6" name="Group 5">
            <a:extLst>
              <a:ext uri="{FF2B5EF4-FFF2-40B4-BE49-F238E27FC236}">
                <a16:creationId xmlns:a16="http://schemas.microsoft.com/office/drawing/2014/main" id="{8283868B-947D-3F43-8388-E241D71A6679}"/>
              </a:ext>
            </a:extLst>
          </p:cNvPr>
          <p:cNvGrpSpPr/>
          <p:nvPr/>
        </p:nvGrpSpPr>
        <p:grpSpPr>
          <a:xfrm>
            <a:off x="587875" y="2091183"/>
            <a:ext cx="707233" cy="953454"/>
            <a:chOff x="587875" y="2091183"/>
            <a:chExt cx="707233" cy="953454"/>
          </a:xfrm>
        </p:grpSpPr>
        <p:grpSp>
          <p:nvGrpSpPr>
            <p:cNvPr id="2" name="Group 1"/>
            <p:cNvGrpSpPr/>
            <p:nvPr/>
          </p:nvGrpSpPr>
          <p:grpSpPr>
            <a:xfrm>
              <a:off x="587875" y="2091183"/>
              <a:ext cx="707233" cy="953454"/>
              <a:chOff x="374126" y="1925488"/>
              <a:chExt cx="707233" cy="953454"/>
            </a:xfrm>
          </p:grpSpPr>
          <p:sp>
            <p:nvSpPr>
              <p:cNvPr id="64" name="Shape 529"/>
              <p:cNvSpPr/>
              <p:nvPr/>
            </p:nvSpPr>
            <p:spPr>
              <a:xfrm>
                <a:off x="374126" y="1925488"/>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5" name="Shape 530"/>
              <p:cNvSpPr/>
              <p:nvPr/>
            </p:nvSpPr>
            <p:spPr>
              <a:xfrm>
                <a:off x="438818" y="2632721"/>
                <a:ext cx="60914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CONTAINER </a:t>
                </a:r>
              </a:p>
              <a:p>
                <a:pPr lvl="0">
                  <a:defRPr sz="1800" b="0">
                    <a:solidFill>
                      <a:srgbClr val="000000"/>
                    </a:solidFill>
                  </a:defRPr>
                </a:pPr>
                <a:r>
                  <a:rPr lang="en-US" sz="800" b="0" dirty="0">
                    <a:solidFill>
                      <a:srgbClr val="4277BB"/>
                    </a:solidFill>
                    <a:latin typeface="IBM Plex Sans Medium" panose="020B0503050203000203" pitchFamily="34" charset="0"/>
                  </a:rPr>
                  <a:t>CATALOG</a:t>
                </a:r>
                <a:endParaRPr sz="800" b="0" dirty="0">
                  <a:solidFill>
                    <a:srgbClr val="4277BB"/>
                  </a:solidFill>
                  <a:latin typeface="IBM Plex Sans Medium" panose="020B0503050203000203" pitchFamily="34" charset="0"/>
                </a:endParaRPr>
              </a:p>
            </p:txBody>
          </p:sp>
        </p:grpSp>
        <p:pic>
          <p:nvPicPr>
            <p:cNvPr id="5" name="Picture 4">
              <a:extLst>
                <a:ext uri="{FF2B5EF4-FFF2-40B4-BE49-F238E27FC236}">
                  <a16:creationId xmlns:a16="http://schemas.microsoft.com/office/drawing/2014/main" id="{2E113777-3259-CA4A-9507-B858317FFB31}"/>
                </a:ext>
              </a:extLst>
            </p:cNvPr>
            <p:cNvPicPr>
              <a:picLocks noChangeAspect="1"/>
            </p:cNvPicPr>
            <p:nvPr/>
          </p:nvPicPr>
          <p:blipFill>
            <a:blip r:embed="rId2"/>
            <a:stretch>
              <a:fillRect/>
            </a:stretch>
          </p:blipFill>
          <p:spPr>
            <a:xfrm>
              <a:off x="711538" y="2250326"/>
              <a:ext cx="457200" cy="457200"/>
            </a:xfrm>
            <a:prstGeom prst="rect">
              <a:avLst/>
            </a:prstGeom>
          </p:spPr>
        </p:pic>
      </p:grpSp>
      <p:sp>
        <p:nvSpPr>
          <p:cNvPr id="87" name="Shape 535">
            <a:extLst>
              <a:ext uri="{FF2B5EF4-FFF2-40B4-BE49-F238E27FC236}">
                <a16:creationId xmlns:a16="http://schemas.microsoft.com/office/drawing/2014/main" id="{B6020217-61E4-8842-A929-FAA2A8C6DF9C}"/>
              </a:ext>
            </a:extLst>
          </p:cNvPr>
          <p:cNvSpPr/>
          <p:nvPr/>
        </p:nvSpPr>
        <p:spPr>
          <a:xfrm>
            <a:off x="4975209" y="2057400"/>
            <a:ext cx="1976190" cy="108747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Platform and framework that allows for internal communication and network policies for monitoring, logging, and deploying containers.</a:t>
            </a:r>
          </a:p>
          <a:p>
            <a:pPr lvl="0">
              <a:defRPr sz="1800"/>
            </a:pPr>
            <a:r>
              <a:rPr lang="en-US" sz="100" dirty="0"/>
              <a:t>.</a:t>
            </a:r>
            <a:endParaRPr sz="100" dirty="0"/>
          </a:p>
        </p:txBody>
      </p:sp>
      <p:grpSp>
        <p:nvGrpSpPr>
          <p:cNvPr id="27" name="Group 26">
            <a:extLst>
              <a:ext uri="{FF2B5EF4-FFF2-40B4-BE49-F238E27FC236}">
                <a16:creationId xmlns:a16="http://schemas.microsoft.com/office/drawing/2014/main" id="{A0B4FC60-8C1D-304D-AB30-B05DE277E253}"/>
              </a:ext>
            </a:extLst>
          </p:cNvPr>
          <p:cNvGrpSpPr/>
          <p:nvPr/>
        </p:nvGrpSpPr>
        <p:grpSpPr>
          <a:xfrm>
            <a:off x="4036095" y="2102707"/>
            <a:ext cx="817531" cy="953454"/>
            <a:chOff x="548377" y="3376285"/>
            <a:chExt cx="817531" cy="953454"/>
          </a:xfrm>
        </p:grpSpPr>
        <p:grpSp>
          <p:nvGrpSpPr>
            <p:cNvPr id="91" name="Group 90">
              <a:extLst>
                <a:ext uri="{FF2B5EF4-FFF2-40B4-BE49-F238E27FC236}">
                  <a16:creationId xmlns:a16="http://schemas.microsoft.com/office/drawing/2014/main" id="{9EFE173E-B495-7643-9FA0-821659F76B3D}"/>
                </a:ext>
              </a:extLst>
            </p:cNvPr>
            <p:cNvGrpSpPr/>
            <p:nvPr/>
          </p:nvGrpSpPr>
          <p:grpSpPr>
            <a:xfrm>
              <a:off x="548377" y="3376285"/>
              <a:ext cx="817531" cy="953454"/>
              <a:chOff x="334628" y="1925488"/>
              <a:chExt cx="817531" cy="953454"/>
            </a:xfrm>
          </p:grpSpPr>
          <p:sp>
            <p:nvSpPr>
              <p:cNvPr id="97" name="Shape 529">
                <a:extLst>
                  <a:ext uri="{FF2B5EF4-FFF2-40B4-BE49-F238E27FC236}">
                    <a16:creationId xmlns:a16="http://schemas.microsoft.com/office/drawing/2014/main" id="{AFFB9FB3-7432-6242-B1D1-2A128A67FC01}"/>
                  </a:ext>
                </a:extLst>
              </p:cNvPr>
              <p:cNvSpPr/>
              <p:nvPr/>
            </p:nvSpPr>
            <p:spPr>
              <a:xfrm>
                <a:off x="374126" y="1925488"/>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9" name="Shape 530">
                <a:extLst>
                  <a:ext uri="{FF2B5EF4-FFF2-40B4-BE49-F238E27FC236}">
                    <a16:creationId xmlns:a16="http://schemas.microsoft.com/office/drawing/2014/main" id="{F336E0A6-BF73-A144-9471-4AF1C8766579}"/>
                  </a:ext>
                </a:extLst>
              </p:cNvPr>
              <p:cNvSpPr/>
              <p:nvPr/>
            </p:nvSpPr>
            <p:spPr>
              <a:xfrm>
                <a:off x="334628" y="2632721"/>
                <a:ext cx="81753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MICROSERVICES</a:t>
                </a:r>
              </a:p>
              <a:p>
                <a:pPr lvl="0">
                  <a:defRPr sz="1800" b="0">
                    <a:solidFill>
                      <a:srgbClr val="000000"/>
                    </a:solidFill>
                  </a:defRPr>
                </a:pPr>
                <a:r>
                  <a:rPr lang="en-US" sz="800" b="0" dirty="0">
                    <a:solidFill>
                      <a:srgbClr val="4277BB"/>
                    </a:solidFill>
                    <a:latin typeface="IBM Plex Sans Medium" panose="020B0503050203000203" pitchFamily="34" charset="0"/>
                  </a:rPr>
                  <a:t> MESH</a:t>
                </a:r>
                <a:endParaRPr sz="800" b="0" dirty="0">
                  <a:solidFill>
                    <a:srgbClr val="4277BB"/>
                  </a:solidFill>
                  <a:latin typeface="IBM Plex Sans Medium" panose="020B0503050203000203" pitchFamily="34" charset="0"/>
                </a:endParaRPr>
              </a:p>
            </p:txBody>
          </p:sp>
        </p:grpSp>
        <p:pic>
          <p:nvPicPr>
            <p:cNvPr id="24" name="Picture 23">
              <a:extLst>
                <a:ext uri="{FF2B5EF4-FFF2-40B4-BE49-F238E27FC236}">
                  <a16:creationId xmlns:a16="http://schemas.microsoft.com/office/drawing/2014/main" id="{7429DA96-8F0B-914D-AAC0-61B34C2731D6}"/>
                </a:ext>
              </a:extLst>
            </p:cNvPr>
            <p:cNvPicPr>
              <a:picLocks noChangeAspect="1"/>
            </p:cNvPicPr>
            <p:nvPr/>
          </p:nvPicPr>
          <p:blipFill>
            <a:blip r:embed="rId3"/>
            <a:stretch>
              <a:fillRect/>
            </a:stretch>
          </p:blipFill>
          <p:spPr>
            <a:xfrm>
              <a:off x="620580" y="3473572"/>
              <a:ext cx="571500" cy="444500"/>
            </a:xfrm>
            <a:prstGeom prst="rect">
              <a:avLst/>
            </a:prstGeom>
          </p:spPr>
        </p:pic>
      </p:grpSp>
      <p:grpSp>
        <p:nvGrpSpPr>
          <p:cNvPr id="11" name="Group 10">
            <a:extLst>
              <a:ext uri="{FF2B5EF4-FFF2-40B4-BE49-F238E27FC236}">
                <a16:creationId xmlns:a16="http://schemas.microsoft.com/office/drawing/2014/main" id="{A84D0061-40AA-BA46-B9AA-4AE8DEC61790}"/>
              </a:ext>
            </a:extLst>
          </p:cNvPr>
          <p:cNvGrpSpPr/>
          <p:nvPr/>
        </p:nvGrpSpPr>
        <p:grpSpPr>
          <a:xfrm>
            <a:off x="7239000" y="2057400"/>
            <a:ext cx="707233" cy="953454"/>
            <a:chOff x="7300940" y="2102707"/>
            <a:chExt cx="707233" cy="953454"/>
          </a:xfrm>
        </p:grpSpPr>
        <p:grpSp>
          <p:nvGrpSpPr>
            <p:cNvPr id="69" name="Group 68">
              <a:extLst>
                <a:ext uri="{FF2B5EF4-FFF2-40B4-BE49-F238E27FC236}">
                  <a16:creationId xmlns:a16="http://schemas.microsoft.com/office/drawing/2014/main" id="{15810C9A-EAA3-5D47-B417-9A3ABE742AB1}"/>
                </a:ext>
              </a:extLst>
            </p:cNvPr>
            <p:cNvGrpSpPr/>
            <p:nvPr/>
          </p:nvGrpSpPr>
          <p:grpSpPr>
            <a:xfrm>
              <a:off x="7300940" y="2102707"/>
              <a:ext cx="707233" cy="953454"/>
              <a:chOff x="374126" y="1925488"/>
              <a:chExt cx="707233" cy="953454"/>
            </a:xfrm>
          </p:grpSpPr>
          <p:sp>
            <p:nvSpPr>
              <p:cNvPr id="78" name="Shape 529">
                <a:extLst>
                  <a:ext uri="{FF2B5EF4-FFF2-40B4-BE49-F238E27FC236}">
                    <a16:creationId xmlns:a16="http://schemas.microsoft.com/office/drawing/2014/main" id="{5AC7762D-B470-F44E-9A18-DD9F2B4C0BB2}"/>
                  </a:ext>
                </a:extLst>
              </p:cNvPr>
              <p:cNvSpPr/>
              <p:nvPr/>
            </p:nvSpPr>
            <p:spPr>
              <a:xfrm>
                <a:off x="374126" y="1925488"/>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9" name="Shape 530">
                <a:extLst>
                  <a:ext uri="{FF2B5EF4-FFF2-40B4-BE49-F238E27FC236}">
                    <a16:creationId xmlns:a16="http://schemas.microsoft.com/office/drawing/2014/main" id="{C6DE828B-53EE-754A-B14F-AF4425A58BB2}"/>
                  </a:ext>
                </a:extLst>
              </p:cNvPr>
              <p:cNvSpPr/>
              <p:nvPr/>
            </p:nvSpPr>
            <p:spPr>
              <a:xfrm>
                <a:off x="498136" y="2632721"/>
                <a:ext cx="49051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MESSAGE </a:t>
                </a:r>
              </a:p>
              <a:p>
                <a:pPr lvl="0">
                  <a:defRPr sz="1800" b="0">
                    <a:solidFill>
                      <a:srgbClr val="000000"/>
                    </a:solidFill>
                  </a:defRPr>
                </a:pPr>
                <a:r>
                  <a:rPr lang="en-US" sz="800" b="0" dirty="0">
                    <a:solidFill>
                      <a:srgbClr val="4277BB"/>
                    </a:solidFill>
                    <a:latin typeface="IBM Plex Sans Medium" panose="020B0503050203000203" pitchFamily="34" charset="0"/>
                  </a:rPr>
                  <a:t>BUS</a:t>
                </a:r>
                <a:endParaRPr sz="800" b="0" dirty="0">
                  <a:solidFill>
                    <a:srgbClr val="4277BB"/>
                  </a:solidFill>
                  <a:latin typeface="IBM Plex Sans Medium" panose="020B0503050203000203" pitchFamily="34" charset="0"/>
                </a:endParaRPr>
              </a:p>
            </p:txBody>
          </p:sp>
        </p:grpSp>
        <p:pic>
          <p:nvPicPr>
            <p:cNvPr id="4" name="Picture 3">
              <a:extLst>
                <a:ext uri="{FF2B5EF4-FFF2-40B4-BE49-F238E27FC236}">
                  <a16:creationId xmlns:a16="http://schemas.microsoft.com/office/drawing/2014/main" id="{1BA70D93-4BCA-CE4D-9A33-2520F3EA9515}"/>
                </a:ext>
              </a:extLst>
            </p:cNvPr>
            <p:cNvPicPr>
              <a:picLocks noChangeAspect="1"/>
            </p:cNvPicPr>
            <p:nvPr/>
          </p:nvPicPr>
          <p:blipFill>
            <a:blip r:embed="rId4"/>
            <a:stretch>
              <a:fillRect/>
            </a:stretch>
          </p:blipFill>
          <p:spPr>
            <a:xfrm>
              <a:off x="7401197" y="2258786"/>
              <a:ext cx="533400" cy="381000"/>
            </a:xfrm>
            <a:prstGeom prst="rect">
              <a:avLst/>
            </a:prstGeom>
          </p:spPr>
        </p:pic>
      </p:grpSp>
      <p:grpSp>
        <p:nvGrpSpPr>
          <p:cNvPr id="17" name="Group 16">
            <a:extLst>
              <a:ext uri="{FF2B5EF4-FFF2-40B4-BE49-F238E27FC236}">
                <a16:creationId xmlns:a16="http://schemas.microsoft.com/office/drawing/2014/main" id="{8CFFBE0D-53D0-054A-9102-2CAF3172041D}"/>
              </a:ext>
            </a:extLst>
          </p:cNvPr>
          <p:cNvGrpSpPr/>
          <p:nvPr/>
        </p:nvGrpSpPr>
        <p:grpSpPr>
          <a:xfrm>
            <a:off x="571500" y="3352800"/>
            <a:ext cx="707233" cy="953454"/>
            <a:chOff x="587875" y="6136341"/>
            <a:chExt cx="707233" cy="953454"/>
          </a:xfrm>
        </p:grpSpPr>
        <p:grpSp>
          <p:nvGrpSpPr>
            <p:cNvPr id="84" name="Group 83">
              <a:extLst>
                <a:ext uri="{FF2B5EF4-FFF2-40B4-BE49-F238E27FC236}">
                  <a16:creationId xmlns:a16="http://schemas.microsoft.com/office/drawing/2014/main" id="{E63BF179-DF7C-9B4A-AF4D-D227A8AA1DA7}"/>
                </a:ext>
              </a:extLst>
            </p:cNvPr>
            <p:cNvGrpSpPr/>
            <p:nvPr/>
          </p:nvGrpSpPr>
          <p:grpSpPr>
            <a:xfrm>
              <a:off x="587875" y="6136341"/>
              <a:ext cx="707233" cy="953454"/>
              <a:chOff x="374126" y="1925488"/>
              <a:chExt cx="707233" cy="953454"/>
            </a:xfrm>
          </p:grpSpPr>
          <p:sp>
            <p:nvSpPr>
              <p:cNvPr id="86" name="Shape 529">
                <a:extLst>
                  <a:ext uri="{FF2B5EF4-FFF2-40B4-BE49-F238E27FC236}">
                    <a16:creationId xmlns:a16="http://schemas.microsoft.com/office/drawing/2014/main" id="{6664D178-0D24-2A46-81BA-DA5A18154A19}"/>
                  </a:ext>
                </a:extLst>
              </p:cNvPr>
              <p:cNvSpPr/>
              <p:nvPr/>
            </p:nvSpPr>
            <p:spPr>
              <a:xfrm>
                <a:off x="374126" y="1925488"/>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8" name="Shape 530">
                <a:extLst>
                  <a:ext uri="{FF2B5EF4-FFF2-40B4-BE49-F238E27FC236}">
                    <a16:creationId xmlns:a16="http://schemas.microsoft.com/office/drawing/2014/main" id="{4CA44B64-B0DA-7C47-9F1C-A9972B8FBF70}"/>
                  </a:ext>
                </a:extLst>
              </p:cNvPr>
              <p:cNvSpPr/>
              <p:nvPr/>
            </p:nvSpPr>
            <p:spPr>
              <a:xfrm>
                <a:off x="522176" y="2632721"/>
                <a:ext cx="44242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EVENT</a:t>
                </a:r>
              </a:p>
              <a:p>
                <a:pPr lvl="0">
                  <a:defRPr sz="1800" b="0">
                    <a:solidFill>
                      <a:srgbClr val="000000"/>
                    </a:solidFill>
                  </a:defRPr>
                </a:pPr>
                <a:r>
                  <a:rPr lang="en-US" sz="800" b="0" dirty="0">
                    <a:solidFill>
                      <a:srgbClr val="4277BB"/>
                    </a:solidFill>
                    <a:latin typeface="IBM Plex Sans Medium" panose="020B0503050203000203" pitchFamily="34" charset="0"/>
                  </a:rPr>
                  <a:t> LISTNER</a:t>
                </a:r>
                <a:endParaRPr sz="800" b="0" dirty="0">
                  <a:solidFill>
                    <a:srgbClr val="4277BB"/>
                  </a:solidFill>
                  <a:latin typeface="IBM Plex Sans Medium" panose="020B0503050203000203" pitchFamily="34" charset="0"/>
                </a:endParaRPr>
              </a:p>
            </p:txBody>
          </p:sp>
        </p:grpSp>
        <p:pic>
          <p:nvPicPr>
            <p:cNvPr id="12" name="Picture 11">
              <a:extLst>
                <a:ext uri="{FF2B5EF4-FFF2-40B4-BE49-F238E27FC236}">
                  <a16:creationId xmlns:a16="http://schemas.microsoft.com/office/drawing/2014/main" id="{4E669DFF-2DC3-0944-AB19-893064C2A829}"/>
                </a:ext>
              </a:extLst>
            </p:cNvPr>
            <p:cNvPicPr>
              <a:picLocks noChangeAspect="1"/>
            </p:cNvPicPr>
            <p:nvPr/>
          </p:nvPicPr>
          <p:blipFill>
            <a:blip r:embed="rId5"/>
            <a:stretch>
              <a:fillRect/>
            </a:stretch>
          </p:blipFill>
          <p:spPr>
            <a:xfrm>
              <a:off x="719791" y="6228229"/>
              <a:ext cx="469900" cy="469900"/>
            </a:xfrm>
            <a:prstGeom prst="rect">
              <a:avLst/>
            </a:prstGeom>
          </p:spPr>
        </p:pic>
      </p:grpSp>
      <p:sp>
        <p:nvSpPr>
          <p:cNvPr id="89" name="Shape 535">
            <a:extLst>
              <a:ext uri="{FF2B5EF4-FFF2-40B4-BE49-F238E27FC236}">
                <a16:creationId xmlns:a16="http://schemas.microsoft.com/office/drawing/2014/main" id="{1F550B79-6CD2-B645-A98C-4D673B4418C3}"/>
              </a:ext>
            </a:extLst>
          </p:cNvPr>
          <p:cNvSpPr/>
          <p:nvPr/>
        </p:nvSpPr>
        <p:spPr>
          <a:xfrm>
            <a:off x="1417263" y="3352800"/>
            <a:ext cx="1976190"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Service that listens for and reacts to events emanating from a blockchain system or application. </a:t>
            </a:r>
          </a:p>
        </p:txBody>
      </p:sp>
      <p:sp>
        <p:nvSpPr>
          <p:cNvPr id="90" name="Shape 535">
            <a:extLst>
              <a:ext uri="{FF2B5EF4-FFF2-40B4-BE49-F238E27FC236}">
                <a16:creationId xmlns:a16="http://schemas.microsoft.com/office/drawing/2014/main" id="{6C481681-E3DF-A346-8FD7-3EFCBA8F2249}"/>
              </a:ext>
            </a:extLst>
          </p:cNvPr>
          <p:cNvSpPr/>
          <p:nvPr/>
        </p:nvSpPr>
        <p:spPr>
          <a:xfrm>
            <a:off x="8082210" y="2057400"/>
            <a:ext cx="1976190"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Publish/subscribe systems that send and receive messages, and that are reliable, scalable, and operate in near real time. </a:t>
            </a:r>
          </a:p>
        </p:txBody>
      </p:sp>
      <p:grpSp>
        <p:nvGrpSpPr>
          <p:cNvPr id="83" name="Group 82">
            <a:extLst>
              <a:ext uri="{FF2B5EF4-FFF2-40B4-BE49-F238E27FC236}">
                <a16:creationId xmlns:a16="http://schemas.microsoft.com/office/drawing/2014/main" id="{7CAE5005-A423-E84C-BD58-DCB0A93C55DE}"/>
              </a:ext>
            </a:extLst>
          </p:cNvPr>
          <p:cNvGrpSpPr/>
          <p:nvPr/>
        </p:nvGrpSpPr>
        <p:grpSpPr>
          <a:xfrm>
            <a:off x="7171187" y="3352800"/>
            <a:ext cx="787075" cy="962162"/>
            <a:chOff x="306313" y="1925488"/>
            <a:chExt cx="787075" cy="962162"/>
          </a:xfrm>
        </p:grpSpPr>
        <p:sp>
          <p:nvSpPr>
            <p:cNvPr id="85" name="Shape 529">
              <a:extLst>
                <a:ext uri="{FF2B5EF4-FFF2-40B4-BE49-F238E27FC236}">
                  <a16:creationId xmlns:a16="http://schemas.microsoft.com/office/drawing/2014/main" id="{A0CA6C65-478E-6543-A3F9-C1F498514449}"/>
                </a:ext>
              </a:extLst>
            </p:cNvPr>
            <p:cNvSpPr/>
            <p:nvPr/>
          </p:nvSpPr>
          <p:spPr>
            <a:xfrm>
              <a:off x="374126" y="1925488"/>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2" name="Shape 530">
              <a:extLst>
                <a:ext uri="{FF2B5EF4-FFF2-40B4-BE49-F238E27FC236}">
                  <a16:creationId xmlns:a16="http://schemas.microsoft.com/office/drawing/2014/main" id="{BD0276E0-950A-204C-A09A-7CBA71B2EE05}"/>
                </a:ext>
              </a:extLst>
            </p:cNvPr>
            <p:cNvSpPr/>
            <p:nvPr/>
          </p:nvSpPr>
          <p:spPr>
            <a:xfrm>
              <a:off x="306313" y="2641429"/>
              <a:ext cx="78707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VISUALIZATION</a:t>
              </a:r>
            </a:p>
            <a:p>
              <a:pPr lvl="0">
                <a:defRPr sz="1800" b="0">
                  <a:solidFill>
                    <a:srgbClr val="000000"/>
                  </a:solidFill>
                </a:defRPr>
              </a:pPr>
              <a:r>
                <a:rPr lang="en-US" sz="800" b="0" dirty="0">
                  <a:solidFill>
                    <a:srgbClr val="4277BB"/>
                  </a:solidFill>
                  <a:latin typeface="IBM Plex Sans Medium" panose="020B0503050203000203" pitchFamily="34" charset="0"/>
                </a:rPr>
                <a:t> RUNTIME</a:t>
              </a:r>
              <a:endParaRPr sz="800" b="0" dirty="0">
                <a:solidFill>
                  <a:srgbClr val="4277BB"/>
                </a:solidFill>
                <a:latin typeface="IBM Plex Sans Medium" panose="020B0503050203000203" pitchFamily="34" charset="0"/>
              </a:endParaRPr>
            </a:p>
          </p:txBody>
        </p:sp>
      </p:grpSp>
      <p:grpSp>
        <p:nvGrpSpPr>
          <p:cNvPr id="18" name="Group 17">
            <a:extLst>
              <a:ext uri="{FF2B5EF4-FFF2-40B4-BE49-F238E27FC236}">
                <a16:creationId xmlns:a16="http://schemas.microsoft.com/office/drawing/2014/main" id="{B8E7F03C-5325-104B-91A1-3A3B0A88B8B3}"/>
              </a:ext>
            </a:extLst>
          </p:cNvPr>
          <p:cNvGrpSpPr/>
          <p:nvPr/>
        </p:nvGrpSpPr>
        <p:grpSpPr>
          <a:xfrm>
            <a:off x="4076700" y="3352800"/>
            <a:ext cx="731546" cy="953454"/>
            <a:chOff x="4076700" y="3352800"/>
            <a:chExt cx="731546" cy="953454"/>
          </a:xfrm>
        </p:grpSpPr>
        <p:grpSp>
          <p:nvGrpSpPr>
            <p:cNvPr id="77" name="Group 76">
              <a:extLst>
                <a:ext uri="{FF2B5EF4-FFF2-40B4-BE49-F238E27FC236}">
                  <a16:creationId xmlns:a16="http://schemas.microsoft.com/office/drawing/2014/main" id="{A9569FD4-6798-2A4A-A47B-4858E7B2BAE0}"/>
                </a:ext>
              </a:extLst>
            </p:cNvPr>
            <p:cNvGrpSpPr/>
            <p:nvPr/>
          </p:nvGrpSpPr>
          <p:grpSpPr>
            <a:xfrm>
              <a:off x="4076700" y="3352800"/>
              <a:ext cx="731546" cy="953454"/>
              <a:chOff x="374126" y="1925488"/>
              <a:chExt cx="731546" cy="953454"/>
            </a:xfrm>
          </p:grpSpPr>
          <p:sp>
            <p:nvSpPr>
              <p:cNvPr id="81" name="Shape 529">
                <a:extLst>
                  <a:ext uri="{FF2B5EF4-FFF2-40B4-BE49-F238E27FC236}">
                    <a16:creationId xmlns:a16="http://schemas.microsoft.com/office/drawing/2014/main" id="{680C063F-2E23-7F40-AA29-4478159F6B86}"/>
                  </a:ext>
                </a:extLst>
              </p:cNvPr>
              <p:cNvSpPr/>
              <p:nvPr/>
            </p:nvSpPr>
            <p:spPr>
              <a:xfrm>
                <a:off x="374126" y="1925488"/>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2" name="Shape 530">
                <a:extLst>
                  <a:ext uri="{FF2B5EF4-FFF2-40B4-BE49-F238E27FC236}">
                    <a16:creationId xmlns:a16="http://schemas.microsoft.com/office/drawing/2014/main" id="{C54E66A6-FD3A-B749-8CE0-1761CC7E18A6}"/>
                  </a:ext>
                </a:extLst>
              </p:cNvPr>
              <p:cNvSpPr/>
              <p:nvPr/>
            </p:nvSpPr>
            <p:spPr>
              <a:xfrm>
                <a:off x="381115" y="2632721"/>
                <a:ext cx="72455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APPLICATION </a:t>
                </a:r>
              </a:p>
              <a:p>
                <a:pPr lvl="0">
                  <a:defRPr sz="1800" b="0">
                    <a:solidFill>
                      <a:srgbClr val="000000"/>
                    </a:solidFill>
                  </a:defRPr>
                </a:pPr>
                <a:r>
                  <a:rPr lang="en-US" sz="800" b="0" dirty="0">
                    <a:solidFill>
                      <a:srgbClr val="4277BB"/>
                    </a:solidFill>
                    <a:latin typeface="IBM Plex Sans Medium" panose="020B0503050203000203" pitchFamily="34" charset="0"/>
                  </a:rPr>
                  <a:t>RUNTIME</a:t>
                </a:r>
              </a:p>
            </p:txBody>
          </p:sp>
        </p:grpSp>
        <p:pic>
          <p:nvPicPr>
            <p:cNvPr id="3" name="Picture 2">
              <a:extLst>
                <a:ext uri="{FF2B5EF4-FFF2-40B4-BE49-F238E27FC236}">
                  <a16:creationId xmlns:a16="http://schemas.microsoft.com/office/drawing/2014/main" id="{E73F66D4-7E39-134B-8697-72E86DA85AFC}"/>
                </a:ext>
              </a:extLst>
            </p:cNvPr>
            <p:cNvPicPr>
              <a:picLocks noChangeAspect="1"/>
            </p:cNvPicPr>
            <p:nvPr/>
          </p:nvPicPr>
          <p:blipFill>
            <a:blip r:embed="rId6"/>
            <a:stretch>
              <a:fillRect/>
            </a:stretch>
          </p:blipFill>
          <p:spPr>
            <a:xfrm>
              <a:off x="4146148" y="3428035"/>
              <a:ext cx="564816" cy="548678"/>
            </a:xfrm>
            <a:prstGeom prst="rect">
              <a:avLst/>
            </a:prstGeom>
          </p:spPr>
        </p:pic>
      </p:grpSp>
      <p:sp>
        <p:nvSpPr>
          <p:cNvPr id="93" name="Shape 535">
            <a:extLst>
              <a:ext uri="{FF2B5EF4-FFF2-40B4-BE49-F238E27FC236}">
                <a16:creationId xmlns:a16="http://schemas.microsoft.com/office/drawing/2014/main" id="{21C47319-BA17-E34C-8DEE-F552BC2B6161}"/>
              </a:ext>
            </a:extLst>
          </p:cNvPr>
          <p:cNvSpPr/>
          <p:nvPr/>
        </p:nvSpPr>
        <p:spPr>
          <a:xfrm>
            <a:off x="4975209" y="3352800"/>
            <a:ext cx="1976190" cy="92589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Supports application logic, which is part of an IoT solution built on the IoT platform in the data lake, external services and workflow as needed</a:t>
            </a:r>
          </a:p>
          <a:p>
            <a:pPr lvl="0">
              <a:defRPr sz="1800"/>
            </a:pPr>
            <a:r>
              <a:rPr lang="en-US" sz="100" dirty="0"/>
              <a:t>.</a:t>
            </a:r>
            <a:endParaRPr sz="100" dirty="0"/>
          </a:p>
        </p:txBody>
      </p:sp>
      <p:pic>
        <p:nvPicPr>
          <p:cNvPr id="20" name="Picture 19">
            <a:extLst>
              <a:ext uri="{FF2B5EF4-FFF2-40B4-BE49-F238E27FC236}">
                <a16:creationId xmlns:a16="http://schemas.microsoft.com/office/drawing/2014/main" id="{EBCC493C-F76C-D84D-BA23-E585FF1F0D80}"/>
              </a:ext>
            </a:extLst>
          </p:cNvPr>
          <p:cNvPicPr>
            <a:picLocks noChangeAspect="1"/>
          </p:cNvPicPr>
          <p:nvPr/>
        </p:nvPicPr>
        <p:blipFill>
          <a:blip r:embed="rId7"/>
          <a:stretch>
            <a:fillRect/>
          </a:stretch>
        </p:blipFill>
        <p:spPr>
          <a:xfrm>
            <a:off x="7247709" y="3527045"/>
            <a:ext cx="651691" cy="358430"/>
          </a:xfrm>
          <a:prstGeom prst="rect">
            <a:avLst/>
          </a:prstGeom>
        </p:spPr>
      </p:pic>
      <p:sp>
        <p:nvSpPr>
          <p:cNvPr id="94" name="Shape 535">
            <a:extLst>
              <a:ext uri="{FF2B5EF4-FFF2-40B4-BE49-F238E27FC236}">
                <a16:creationId xmlns:a16="http://schemas.microsoft.com/office/drawing/2014/main" id="{2CA1A064-6DD9-0D40-B38A-71407C2C580B}"/>
              </a:ext>
            </a:extLst>
          </p:cNvPr>
          <p:cNvSpPr/>
          <p:nvPr/>
        </p:nvSpPr>
        <p:spPr>
          <a:xfrm>
            <a:off x="8068959" y="3352800"/>
            <a:ext cx="1976190" cy="108747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Runtime for the IoT Solution user interface, which lets users explore and interact with data from the data repositories and actionable insight applications or enterprise applications.</a:t>
            </a:r>
          </a:p>
          <a:p>
            <a:pPr lvl="0">
              <a:defRPr sz="1800"/>
            </a:pPr>
            <a:r>
              <a:rPr lang="en-US" sz="100" dirty="0"/>
              <a:t>.</a:t>
            </a:r>
            <a:endParaRPr sz="100" dirty="0"/>
          </a:p>
        </p:txBody>
      </p:sp>
      <p:sp>
        <p:nvSpPr>
          <p:cNvPr id="51" name="Shape 535">
            <a:extLst>
              <a:ext uri="{FF2B5EF4-FFF2-40B4-BE49-F238E27FC236}">
                <a16:creationId xmlns:a16="http://schemas.microsoft.com/office/drawing/2014/main" id="{CF69F158-2404-9A4B-9BC7-72CDB22ED334}"/>
              </a:ext>
            </a:extLst>
          </p:cNvPr>
          <p:cNvSpPr/>
          <p:nvPr/>
        </p:nvSpPr>
        <p:spPr>
          <a:xfrm>
            <a:off x="1417263" y="4848225"/>
            <a:ext cx="1976190"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Scalable, high-throughput event hub. It allows you to wire microservices together using open protocols and connect stream data to analytics to realize powerful insights. </a:t>
            </a:r>
          </a:p>
        </p:txBody>
      </p:sp>
      <p:grpSp>
        <p:nvGrpSpPr>
          <p:cNvPr id="8" name="Group 7">
            <a:extLst>
              <a:ext uri="{FF2B5EF4-FFF2-40B4-BE49-F238E27FC236}">
                <a16:creationId xmlns:a16="http://schemas.microsoft.com/office/drawing/2014/main" id="{275AB054-D388-EF43-BDE0-A409EC256BB9}"/>
              </a:ext>
            </a:extLst>
          </p:cNvPr>
          <p:cNvGrpSpPr/>
          <p:nvPr/>
        </p:nvGrpSpPr>
        <p:grpSpPr>
          <a:xfrm>
            <a:off x="571500" y="4848225"/>
            <a:ext cx="707233" cy="953454"/>
            <a:chOff x="571500" y="4848225"/>
            <a:chExt cx="707233" cy="953454"/>
          </a:xfrm>
        </p:grpSpPr>
        <p:grpSp>
          <p:nvGrpSpPr>
            <p:cNvPr id="47" name="Group 46">
              <a:extLst>
                <a:ext uri="{FF2B5EF4-FFF2-40B4-BE49-F238E27FC236}">
                  <a16:creationId xmlns:a16="http://schemas.microsoft.com/office/drawing/2014/main" id="{FD45F68D-DFBF-E54C-B0D3-5C02812CBB5E}"/>
                </a:ext>
              </a:extLst>
            </p:cNvPr>
            <p:cNvGrpSpPr/>
            <p:nvPr/>
          </p:nvGrpSpPr>
          <p:grpSpPr>
            <a:xfrm>
              <a:off x="571500" y="4848225"/>
              <a:ext cx="707233" cy="953454"/>
              <a:chOff x="374126" y="1925488"/>
              <a:chExt cx="707233" cy="953454"/>
            </a:xfrm>
          </p:grpSpPr>
          <p:sp>
            <p:nvSpPr>
              <p:cNvPr id="49" name="Shape 529">
                <a:extLst>
                  <a:ext uri="{FF2B5EF4-FFF2-40B4-BE49-F238E27FC236}">
                    <a16:creationId xmlns:a16="http://schemas.microsoft.com/office/drawing/2014/main" id="{F3CB02A4-A63A-7D47-AE47-705905768DC1}"/>
                  </a:ext>
                </a:extLst>
              </p:cNvPr>
              <p:cNvSpPr/>
              <p:nvPr/>
            </p:nvSpPr>
            <p:spPr>
              <a:xfrm>
                <a:off x="374126" y="1925488"/>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0" name="Shape 530">
                <a:extLst>
                  <a:ext uri="{FF2B5EF4-FFF2-40B4-BE49-F238E27FC236}">
                    <a16:creationId xmlns:a16="http://schemas.microsoft.com/office/drawing/2014/main" id="{0F366013-2DCB-E14A-B43B-335CCF406ACB}"/>
                  </a:ext>
                </a:extLst>
              </p:cNvPr>
              <p:cNvSpPr/>
              <p:nvPr/>
            </p:nvSpPr>
            <p:spPr>
              <a:xfrm>
                <a:off x="449240" y="2632721"/>
                <a:ext cx="58830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EVENT</a:t>
                </a:r>
              </a:p>
              <a:p>
                <a:pPr lvl="0">
                  <a:defRPr sz="1800" b="0">
                    <a:solidFill>
                      <a:srgbClr val="000000"/>
                    </a:solidFill>
                  </a:defRPr>
                </a:pPr>
                <a:r>
                  <a:rPr lang="en-US" sz="800" b="0" dirty="0">
                    <a:solidFill>
                      <a:srgbClr val="4277BB"/>
                    </a:solidFill>
                    <a:latin typeface="IBM Plex Sans Medium" panose="020B0503050203000203" pitchFamily="34" charset="0"/>
                  </a:rPr>
                  <a:t>STREAMING</a:t>
                </a:r>
                <a:endParaRPr sz="800" b="0" dirty="0">
                  <a:solidFill>
                    <a:srgbClr val="4277BB"/>
                  </a:solidFill>
                  <a:latin typeface="IBM Plex Sans Medium" panose="020B0503050203000203" pitchFamily="34" charset="0"/>
                </a:endParaRPr>
              </a:p>
            </p:txBody>
          </p:sp>
        </p:grpSp>
        <p:pic>
          <p:nvPicPr>
            <p:cNvPr id="7" name="Picture 6">
              <a:extLst>
                <a:ext uri="{FF2B5EF4-FFF2-40B4-BE49-F238E27FC236}">
                  <a16:creationId xmlns:a16="http://schemas.microsoft.com/office/drawing/2014/main" id="{82FF7FD2-E64E-6843-B14A-580076545FA5}"/>
                </a:ext>
              </a:extLst>
            </p:cNvPr>
            <p:cNvPicPr>
              <a:picLocks noChangeAspect="1"/>
            </p:cNvPicPr>
            <p:nvPr/>
          </p:nvPicPr>
          <p:blipFill>
            <a:blip r:embed="rId8"/>
            <a:stretch>
              <a:fillRect/>
            </a:stretch>
          </p:blipFill>
          <p:spPr>
            <a:xfrm>
              <a:off x="781050" y="4994275"/>
              <a:ext cx="342900" cy="393700"/>
            </a:xfrm>
            <a:prstGeom prst="rect">
              <a:avLst/>
            </a:prstGeom>
          </p:spPr>
        </p:pic>
      </p:grpSp>
      <p:sp>
        <p:nvSpPr>
          <p:cNvPr id="59" name="Shape 535">
            <a:extLst>
              <a:ext uri="{FF2B5EF4-FFF2-40B4-BE49-F238E27FC236}">
                <a16:creationId xmlns:a16="http://schemas.microsoft.com/office/drawing/2014/main" id="{86CEF3E5-3926-2E45-BA9F-FCE3A0575D17}"/>
              </a:ext>
            </a:extLst>
          </p:cNvPr>
          <p:cNvSpPr/>
          <p:nvPr/>
        </p:nvSpPr>
        <p:spPr>
          <a:xfrm>
            <a:off x="4975209" y="4857750"/>
            <a:ext cx="1976190" cy="910506"/>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Provides predictable, reliable, and secure delivery regardless of file size, transfer distance and network conditions across the WAN. </a:t>
            </a:r>
            <a:r>
              <a:rPr lang="en-US" sz="100" dirty="0"/>
              <a:t>.</a:t>
            </a:r>
            <a:endParaRPr sz="100" dirty="0"/>
          </a:p>
        </p:txBody>
      </p:sp>
      <p:grpSp>
        <p:nvGrpSpPr>
          <p:cNvPr id="10" name="Group 9">
            <a:extLst>
              <a:ext uri="{FF2B5EF4-FFF2-40B4-BE49-F238E27FC236}">
                <a16:creationId xmlns:a16="http://schemas.microsoft.com/office/drawing/2014/main" id="{EEC1099A-624B-3049-880A-78876E6DD72F}"/>
              </a:ext>
            </a:extLst>
          </p:cNvPr>
          <p:cNvGrpSpPr/>
          <p:nvPr/>
        </p:nvGrpSpPr>
        <p:grpSpPr>
          <a:xfrm>
            <a:off x="4044421" y="4857750"/>
            <a:ext cx="803104" cy="953454"/>
            <a:chOff x="4044421" y="4857750"/>
            <a:chExt cx="803104" cy="953454"/>
          </a:xfrm>
        </p:grpSpPr>
        <p:grpSp>
          <p:nvGrpSpPr>
            <p:cNvPr id="55" name="Group 54">
              <a:extLst>
                <a:ext uri="{FF2B5EF4-FFF2-40B4-BE49-F238E27FC236}">
                  <a16:creationId xmlns:a16="http://schemas.microsoft.com/office/drawing/2014/main" id="{DDD75C40-6333-0A49-BE5A-489C7ED1B4C8}"/>
                </a:ext>
              </a:extLst>
            </p:cNvPr>
            <p:cNvGrpSpPr/>
            <p:nvPr/>
          </p:nvGrpSpPr>
          <p:grpSpPr>
            <a:xfrm>
              <a:off x="4044421" y="4857750"/>
              <a:ext cx="803104" cy="953454"/>
              <a:chOff x="341847" y="1925488"/>
              <a:chExt cx="803104" cy="953454"/>
            </a:xfrm>
          </p:grpSpPr>
          <p:sp>
            <p:nvSpPr>
              <p:cNvPr id="57" name="Shape 529">
                <a:extLst>
                  <a:ext uri="{FF2B5EF4-FFF2-40B4-BE49-F238E27FC236}">
                    <a16:creationId xmlns:a16="http://schemas.microsoft.com/office/drawing/2014/main" id="{B636ABE9-4E04-D64B-B5D3-FBDBECE7A775}"/>
                  </a:ext>
                </a:extLst>
              </p:cNvPr>
              <p:cNvSpPr/>
              <p:nvPr/>
            </p:nvSpPr>
            <p:spPr>
              <a:xfrm>
                <a:off x="374126" y="1925488"/>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8" name="Shape 530">
                <a:extLst>
                  <a:ext uri="{FF2B5EF4-FFF2-40B4-BE49-F238E27FC236}">
                    <a16:creationId xmlns:a16="http://schemas.microsoft.com/office/drawing/2014/main" id="{7242759A-BC39-F344-950A-8418739D217C}"/>
                  </a:ext>
                </a:extLst>
              </p:cNvPr>
              <p:cNvSpPr/>
              <p:nvPr/>
            </p:nvSpPr>
            <p:spPr>
              <a:xfrm>
                <a:off x="341847" y="2632721"/>
                <a:ext cx="803104"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HIGH SPEED </a:t>
                </a:r>
              </a:p>
              <a:p>
                <a:pPr lvl="0">
                  <a:defRPr sz="1800" b="0">
                    <a:solidFill>
                      <a:srgbClr val="000000"/>
                    </a:solidFill>
                  </a:defRPr>
                </a:pPr>
                <a:r>
                  <a:rPr lang="en-US" sz="800" b="0" dirty="0">
                    <a:solidFill>
                      <a:srgbClr val="4277BB"/>
                    </a:solidFill>
                    <a:latin typeface="IBM Plex Sans Medium" panose="020B0503050203000203" pitchFamily="34" charset="0"/>
                  </a:rPr>
                  <a:t>DATA TRANSFER</a:t>
                </a:r>
              </a:p>
            </p:txBody>
          </p:sp>
        </p:grpSp>
        <p:pic>
          <p:nvPicPr>
            <p:cNvPr id="9" name="Picture 8">
              <a:extLst>
                <a:ext uri="{FF2B5EF4-FFF2-40B4-BE49-F238E27FC236}">
                  <a16:creationId xmlns:a16="http://schemas.microsoft.com/office/drawing/2014/main" id="{262C8441-B266-7C49-A6A9-836A9A5EFDD2}"/>
                </a:ext>
              </a:extLst>
            </p:cNvPr>
            <p:cNvPicPr>
              <a:picLocks noChangeAspect="1"/>
            </p:cNvPicPr>
            <p:nvPr/>
          </p:nvPicPr>
          <p:blipFill>
            <a:blip r:embed="rId9"/>
            <a:stretch>
              <a:fillRect/>
            </a:stretch>
          </p:blipFill>
          <p:spPr>
            <a:xfrm>
              <a:off x="4168775" y="4949825"/>
              <a:ext cx="520700" cy="520700"/>
            </a:xfrm>
            <a:prstGeom prst="rect">
              <a:avLst/>
            </a:prstGeom>
          </p:spPr>
        </p:pic>
      </p:grpSp>
    </p:spTree>
    <p:extLst>
      <p:ext uri="{BB962C8B-B14F-4D97-AF65-F5344CB8AC3E}">
        <p14:creationId xmlns:p14="http://schemas.microsoft.com/office/powerpoint/2010/main" val="51332597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8" name="Group 308"/>
          <p:cNvGrpSpPr/>
          <p:nvPr/>
        </p:nvGrpSpPr>
        <p:grpSpPr>
          <a:xfrm>
            <a:off x="7007599" y="2057400"/>
            <a:ext cx="1175439" cy="923331"/>
            <a:chOff x="0" y="0"/>
            <a:chExt cx="1175438" cy="923330"/>
          </a:xfrm>
        </p:grpSpPr>
        <p:sp>
          <p:nvSpPr>
            <p:cNvPr id="304" name="Shape 304"/>
            <p:cNvSpPr/>
            <p:nvPr/>
          </p:nvSpPr>
          <p:spPr>
            <a:xfrm>
              <a:off x="234103"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07" name="Group 307"/>
            <p:cNvGrpSpPr/>
            <p:nvPr/>
          </p:nvGrpSpPr>
          <p:grpSpPr>
            <a:xfrm>
              <a:off x="-1" y="156276"/>
              <a:ext cx="1175440" cy="767055"/>
              <a:chOff x="0" y="156276"/>
              <a:chExt cx="1175438" cy="767053"/>
            </a:xfrm>
          </p:grpSpPr>
          <p:pic>
            <p:nvPicPr>
              <p:cNvPr id="305" name="_-52.png"/>
              <p:cNvPicPr/>
              <p:nvPr/>
            </p:nvPicPr>
            <p:blipFill>
              <a:blip r:embed="rId3"/>
              <a:srcRect l="18565" t="22096" r="18565" b="22096"/>
              <a:stretch>
                <a:fillRect/>
              </a:stretch>
            </p:blipFill>
            <p:spPr>
              <a:xfrm>
                <a:off x="365402" y="156276"/>
                <a:ext cx="444634" cy="394680"/>
              </a:xfrm>
              <a:prstGeom prst="rect">
                <a:avLst/>
              </a:prstGeom>
              <a:ln w="3175" cap="flat">
                <a:noFill/>
                <a:miter lim="400000"/>
              </a:ln>
              <a:effectLst/>
            </p:spPr>
          </p:pic>
          <p:sp>
            <p:nvSpPr>
              <p:cNvPr id="306" name="Shape 306"/>
              <p:cNvSpPr/>
              <p:nvPr/>
            </p:nvSpPr>
            <p:spPr>
              <a:xfrm>
                <a:off x="0" y="707231"/>
                <a:ext cx="1175439" cy="216099"/>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FILE </a:t>
                </a:r>
                <a:endParaRPr lang="en-US" sz="800" b="1" dirty="0">
                  <a:solidFill>
                    <a:srgbClr val="4277BB"/>
                  </a:solidFill>
                </a:endParaRPr>
              </a:p>
              <a:p>
                <a:pPr lvl="0">
                  <a:defRPr sz="1800" b="0">
                    <a:solidFill>
                      <a:srgbClr val="000000"/>
                    </a:solidFill>
                  </a:defRPr>
                </a:pPr>
                <a:r>
                  <a:rPr sz="800" b="1" dirty="0">
                    <a:solidFill>
                      <a:srgbClr val="4277BB"/>
                    </a:solidFill>
                  </a:rPr>
                  <a:t>REPOSITORY</a:t>
                </a:r>
              </a:p>
            </p:txBody>
          </p:sp>
        </p:grpSp>
      </p:grpSp>
      <p:grpSp>
        <p:nvGrpSpPr>
          <p:cNvPr id="313" name="Group 313"/>
          <p:cNvGrpSpPr/>
          <p:nvPr/>
        </p:nvGrpSpPr>
        <p:grpSpPr>
          <a:xfrm>
            <a:off x="3838197" y="4841854"/>
            <a:ext cx="1175439" cy="929753"/>
            <a:chOff x="0" y="0"/>
            <a:chExt cx="1175438" cy="929751"/>
          </a:xfrm>
        </p:grpSpPr>
        <p:sp>
          <p:nvSpPr>
            <p:cNvPr id="309" name="Shape 309"/>
            <p:cNvSpPr/>
            <p:nvPr/>
          </p:nvSpPr>
          <p:spPr>
            <a:xfrm>
              <a:off x="219079"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12" name="Group 312"/>
            <p:cNvGrpSpPr/>
            <p:nvPr/>
          </p:nvGrpSpPr>
          <p:grpSpPr>
            <a:xfrm>
              <a:off x="-1" y="169762"/>
              <a:ext cx="1175440" cy="759990"/>
              <a:chOff x="0" y="163340"/>
              <a:chExt cx="1175438" cy="759989"/>
            </a:xfrm>
          </p:grpSpPr>
          <p:pic>
            <p:nvPicPr>
              <p:cNvPr id="310" name="_-51.png"/>
              <p:cNvPicPr/>
              <p:nvPr/>
            </p:nvPicPr>
            <p:blipFill>
              <a:blip r:embed="rId4"/>
              <a:srcRect l="18127" t="23095" r="18127" b="23095"/>
              <a:stretch>
                <a:fillRect/>
              </a:stretch>
            </p:blipFill>
            <p:spPr>
              <a:xfrm>
                <a:off x="362307" y="163340"/>
                <a:ext cx="450824" cy="380551"/>
              </a:xfrm>
              <a:prstGeom prst="rect">
                <a:avLst/>
              </a:prstGeom>
              <a:ln w="3175" cap="flat">
                <a:noFill/>
                <a:miter lim="400000"/>
              </a:ln>
              <a:effectLst/>
            </p:spPr>
          </p:pic>
          <p:sp>
            <p:nvSpPr>
              <p:cNvPr id="311" name="Shape 311"/>
              <p:cNvSpPr/>
              <p:nvPr/>
            </p:nvSpPr>
            <p:spPr>
              <a:xfrm>
                <a:off x="0" y="707231"/>
                <a:ext cx="1175439" cy="216099"/>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CACHES</a:t>
                </a:r>
              </a:p>
            </p:txBody>
          </p:sp>
        </p:grpSp>
      </p:grpSp>
      <p:grpSp>
        <p:nvGrpSpPr>
          <p:cNvPr id="318" name="Group 318"/>
          <p:cNvGrpSpPr/>
          <p:nvPr/>
        </p:nvGrpSpPr>
        <p:grpSpPr>
          <a:xfrm>
            <a:off x="3983202" y="3368397"/>
            <a:ext cx="885429" cy="919234"/>
            <a:chOff x="49634" y="0"/>
            <a:chExt cx="885428" cy="919233"/>
          </a:xfrm>
        </p:grpSpPr>
        <p:sp>
          <p:nvSpPr>
            <p:cNvPr id="314" name="Shape 314"/>
            <p:cNvSpPr/>
            <p:nvPr/>
          </p:nvSpPr>
          <p:spPr>
            <a:xfrm>
              <a:off x="138738"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17" name="Group 317"/>
            <p:cNvGrpSpPr/>
            <p:nvPr/>
          </p:nvGrpSpPr>
          <p:grpSpPr>
            <a:xfrm>
              <a:off x="49634" y="78308"/>
              <a:ext cx="885429" cy="840926"/>
              <a:chOff x="62155" y="71887"/>
              <a:chExt cx="885428" cy="840925"/>
            </a:xfrm>
          </p:grpSpPr>
          <p:pic>
            <p:nvPicPr>
              <p:cNvPr id="315" name="_-37.png"/>
              <p:cNvPicPr/>
              <p:nvPr/>
            </p:nvPicPr>
            <p:blipFill>
              <a:blip r:embed="rId5"/>
              <a:srcRect l="9474" t="10164" r="9474" b="18860"/>
              <a:stretch>
                <a:fillRect/>
              </a:stretch>
            </p:blipFill>
            <p:spPr>
              <a:xfrm>
                <a:off x="217117" y="71887"/>
                <a:ext cx="575523" cy="501959"/>
              </a:xfrm>
              <a:prstGeom prst="rect">
                <a:avLst/>
              </a:prstGeom>
              <a:ln w="3175" cap="flat">
                <a:noFill/>
                <a:miter lim="400000"/>
              </a:ln>
              <a:effectLst/>
            </p:spPr>
          </p:pic>
          <p:sp>
            <p:nvSpPr>
              <p:cNvPr id="316" name="Shape 316"/>
              <p:cNvSpPr/>
              <p:nvPr/>
            </p:nvSpPr>
            <p:spPr>
              <a:xfrm>
                <a:off x="62155" y="707231"/>
                <a:ext cx="885429"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DATA SOURCES</a:t>
                </a:r>
              </a:p>
            </p:txBody>
          </p:sp>
        </p:grpSp>
      </p:grpSp>
      <p:grpSp>
        <p:nvGrpSpPr>
          <p:cNvPr id="323" name="Group 323"/>
          <p:cNvGrpSpPr/>
          <p:nvPr/>
        </p:nvGrpSpPr>
        <p:grpSpPr>
          <a:xfrm>
            <a:off x="3907944" y="2053668"/>
            <a:ext cx="1035944" cy="919235"/>
            <a:chOff x="59041" y="0"/>
            <a:chExt cx="1035942" cy="919233"/>
          </a:xfrm>
        </p:grpSpPr>
        <p:sp>
          <p:nvSpPr>
            <p:cNvPr id="319" name="Shape 319"/>
            <p:cNvSpPr/>
            <p:nvPr/>
          </p:nvSpPr>
          <p:spPr>
            <a:xfrm>
              <a:off x="223397"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22" name="Group 322"/>
            <p:cNvGrpSpPr/>
            <p:nvPr/>
          </p:nvGrpSpPr>
          <p:grpSpPr>
            <a:xfrm>
              <a:off x="59041" y="158596"/>
              <a:ext cx="1035944" cy="760638"/>
              <a:chOff x="378700" y="152175"/>
              <a:chExt cx="1035942" cy="760637"/>
            </a:xfrm>
          </p:grpSpPr>
          <p:pic>
            <p:nvPicPr>
              <p:cNvPr id="320" name="_-36.png"/>
              <p:cNvPicPr/>
              <p:nvPr/>
            </p:nvPicPr>
            <p:blipFill>
              <a:blip r:embed="rId6"/>
              <a:srcRect l="15445" t="21517" r="15445" b="21517"/>
              <a:stretch>
                <a:fillRect/>
              </a:stretch>
            </p:blipFill>
            <p:spPr>
              <a:xfrm>
                <a:off x="652290" y="152175"/>
                <a:ext cx="488765" cy="402882"/>
              </a:xfrm>
              <a:prstGeom prst="rect">
                <a:avLst/>
              </a:prstGeom>
              <a:ln w="3175" cap="flat">
                <a:noFill/>
                <a:miter lim="400000"/>
              </a:ln>
              <a:effectLst/>
            </p:spPr>
          </p:pic>
          <p:sp>
            <p:nvSpPr>
              <p:cNvPr id="321" name="Shape 321"/>
              <p:cNvSpPr/>
              <p:nvPr/>
            </p:nvSpPr>
            <p:spPr>
              <a:xfrm>
                <a:off x="378700" y="707231"/>
                <a:ext cx="1035944"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ENTERPRISE DATA</a:t>
                </a:r>
              </a:p>
            </p:txBody>
          </p:sp>
        </p:grpSp>
      </p:grpSp>
      <p:grpSp>
        <p:nvGrpSpPr>
          <p:cNvPr id="328" name="Group 328"/>
          <p:cNvGrpSpPr/>
          <p:nvPr/>
        </p:nvGrpSpPr>
        <p:grpSpPr>
          <a:xfrm>
            <a:off x="469273" y="6111522"/>
            <a:ext cx="988865" cy="1046235"/>
            <a:chOff x="56098" y="0"/>
            <a:chExt cx="988863" cy="1046233"/>
          </a:xfrm>
        </p:grpSpPr>
        <p:sp>
          <p:nvSpPr>
            <p:cNvPr id="324" name="Shape 324"/>
            <p:cNvSpPr/>
            <p:nvPr/>
          </p:nvSpPr>
          <p:spPr>
            <a:xfrm>
              <a:off x="181891"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27" name="Group 327"/>
            <p:cNvGrpSpPr/>
            <p:nvPr/>
          </p:nvGrpSpPr>
          <p:grpSpPr>
            <a:xfrm>
              <a:off x="56098" y="182977"/>
              <a:ext cx="988865" cy="863257"/>
              <a:chOff x="287706" y="176556"/>
              <a:chExt cx="988863" cy="863256"/>
            </a:xfrm>
          </p:grpSpPr>
          <p:pic>
            <p:nvPicPr>
              <p:cNvPr id="325" name="_-39.png"/>
              <p:cNvPicPr/>
              <p:nvPr/>
            </p:nvPicPr>
            <p:blipFill>
              <a:blip r:embed="rId7"/>
              <a:srcRect l="22596" t="24964" r="19829" b="19895"/>
              <a:stretch>
                <a:fillRect/>
              </a:stretch>
            </p:blipFill>
            <p:spPr>
              <a:xfrm>
                <a:off x="588331" y="176556"/>
                <a:ext cx="407181" cy="389970"/>
              </a:xfrm>
              <a:prstGeom prst="rect">
                <a:avLst/>
              </a:prstGeom>
              <a:ln w="3175" cap="flat">
                <a:noFill/>
                <a:miter lim="400000"/>
              </a:ln>
              <a:effectLst/>
            </p:spPr>
          </p:pic>
          <p:sp>
            <p:nvSpPr>
              <p:cNvPr id="326" name="Shape 326"/>
              <p:cNvSpPr/>
              <p:nvPr/>
            </p:nvSpPr>
            <p:spPr>
              <a:xfrm>
                <a:off x="287706" y="707231"/>
                <a:ext cx="988865"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DEVICE IDENTITY</a:t>
                </a:r>
              </a:p>
              <a:p>
                <a:pPr lvl="0">
                  <a:defRPr sz="1800"/>
                </a:pPr>
                <a:r>
                  <a:rPr sz="800" b="1" dirty="0">
                    <a:solidFill>
                      <a:srgbClr val="4277BB"/>
                    </a:solidFill>
                    <a:latin typeface="Helvetica"/>
                    <a:ea typeface="Helvetica"/>
                    <a:cs typeface="Helvetica"/>
                    <a:sym typeface="Helvetica"/>
                  </a:rPr>
                  <a:t>SERVICE</a:t>
                </a:r>
              </a:p>
            </p:txBody>
          </p:sp>
        </p:grpSp>
      </p:grpSp>
      <p:grpSp>
        <p:nvGrpSpPr>
          <p:cNvPr id="333" name="Group 333"/>
          <p:cNvGrpSpPr/>
          <p:nvPr/>
        </p:nvGrpSpPr>
        <p:grpSpPr>
          <a:xfrm>
            <a:off x="610089" y="4836504"/>
            <a:ext cx="707232" cy="1039814"/>
            <a:chOff x="0" y="0"/>
            <a:chExt cx="707231" cy="1039812"/>
          </a:xfrm>
        </p:grpSpPr>
        <p:sp>
          <p:nvSpPr>
            <p:cNvPr id="329" name="Shape 329"/>
            <p:cNvSpPr/>
            <p:nvPr/>
          </p:nvSpPr>
          <p:spPr>
            <a:xfrm>
              <a:off x="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32" name="Group 332"/>
            <p:cNvGrpSpPr/>
            <p:nvPr/>
          </p:nvGrpSpPr>
          <p:grpSpPr>
            <a:xfrm>
              <a:off x="50149" y="86756"/>
              <a:ext cx="606922" cy="953057"/>
              <a:chOff x="629212" y="86756"/>
              <a:chExt cx="606921" cy="953055"/>
            </a:xfrm>
          </p:grpSpPr>
          <p:pic>
            <p:nvPicPr>
              <p:cNvPr id="330" name="_-38.png"/>
              <p:cNvPicPr/>
              <p:nvPr/>
            </p:nvPicPr>
            <p:blipFill>
              <a:blip r:embed="rId8"/>
              <a:srcRect l="16764" t="12267" r="16764" b="20454"/>
              <a:stretch>
                <a:fillRect/>
              </a:stretch>
            </p:blipFill>
            <p:spPr>
              <a:xfrm>
                <a:off x="696683" y="86756"/>
                <a:ext cx="471991" cy="475815"/>
              </a:xfrm>
              <a:prstGeom prst="rect">
                <a:avLst/>
              </a:prstGeom>
              <a:ln w="3175" cap="flat">
                <a:noFill/>
                <a:miter lim="400000"/>
              </a:ln>
              <a:effectLst/>
            </p:spPr>
          </p:pic>
          <p:sp>
            <p:nvSpPr>
              <p:cNvPr id="331" name="Shape 331"/>
              <p:cNvSpPr/>
              <p:nvPr/>
            </p:nvSpPr>
            <p:spPr>
              <a:xfrm>
                <a:off x="629212" y="707231"/>
                <a:ext cx="606922"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DEVICE</a:t>
                </a:r>
              </a:p>
              <a:p>
                <a:pPr lvl="0">
                  <a:defRPr sz="1800"/>
                </a:pPr>
                <a:r>
                  <a:rPr sz="800" b="1" dirty="0">
                    <a:solidFill>
                      <a:srgbClr val="4277BB"/>
                    </a:solidFill>
                    <a:latin typeface="Helvetica"/>
                    <a:ea typeface="Helvetica"/>
                    <a:cs typeface="Helvetica"/>
                    <a:sym typeface="Helvetica"/>
                  </a:rPr>
                  <a:t>REGISTRY</a:t>
                </a:r>
              </a:p>
            </p:txBody>
          </p:sp>
        </p:grpSp>
      </p:grpSp>
      <p:grpSp>
        <p:nvGrpSpPr>
          <p:cNvPr id="338" name="Group 338"/>
          <p:cNvGrpSpPr/>
          <p:nvPr/>
        </p:nvGrpSpPr>
        <p:grpSpPr>
          <a:xfrm>
            <a:off x="466396" y="3387392"/>
            <a:ext cx="994619" cy="922026"/>
            <a:chOff x="56458" y="0"/>
            <a:chExt cx="994618" cy="922024"/>
          </a:xfrm>
        </p:grpSpPr>
        <p:sp>
          <p:nvSpPr>
            <p:cNvPr id="334" name="Shape 334"/>
            <p:cNvSpPr/>
            <p:nvPr/>
          </p:nvSpPr>
          <p:spPr>
            <a:xfrm>
              <a:off x="196910"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37" name="Group 337"/>
            <p:cNvGrpSpPr/>
            <p:nvPr/>
          </p:nvGrpSpPr>
          <p:grpSpPr>
            <a:xfrm>
              <a:off x="56458" y="184181"/>
              <a:ext cx="994619" cy="737844"/>
              <a:chOff x="70898" y="174968"/>
              <a:chExt cx="994618" cy="737843"/>
            </a:xfrm>
          </p:grpSpPr>
          <p:pic>
            <p:nvPicPr>
              <p:cNvPr id="335" name="_-35.png"/>
              <p:cNvPicPr/>
              <p:nvPr/>
            </p:nvPicPr>
            <p:blipFill>
              <a:blip r:embed="rId9"/>
              <a:srcRect l="16797" t="24739" r="16797" b="24739"/>
              <a:stretch>
                <a:fillRect/>
              </a:stretch>
            </p:blipFill>
            <p:spPr>
              <a:xfrm>
                <a:off x="333393" y="174968"/>
                <a:ext cx="469637" cy="357295"/>
              </a:xfrm>
              <a:prstGeom prst="rect">
                <a:avLst/>
              </a:prstGeom>
              <a:ln w="3175" cap="flat">
                <a:noFill/>
                <a:miter lim="400000"/>
              </a:ln>
              <a:effectLst/>
            </p:spPr>
          </p:pic>
          <p:sp>
            <p:nvSpPr>
              <p:cNvPr id="336" name="Shape 336"/>
              <p:cNvSpPr/>
              <p:nvPr/>
            </p:nvSpPr>
            <p:spPr>
              <a:xfrm>
                <a:off x="70898" y="707231"/>
                <a:ext cx="994620"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USER DIRECTORY</a:t>
                </a:r>
              </a:p>
            </p:txBody>
          </p:sp>
        </p:grpSp>
      </p:grpSp>
      <p:grpSp>
        <p:nvGrpSpPr>
          <p:cNvPr id="2" name="Group 1"/>
          <p:cNvGrpSpPr/>
          <p:nvPr/>
        </p:nvGrpSpPr>
        <p:grpSpPr>
          <a:xfrm>
            <a:off x="598107" y="2050875"/>
            <a:ext cx="731197" cy="922028"/>
            <a:chOff x="375020" y="1950562"/>
            <a:chExt cx="731197" cy="922028"/>
          </a:xfrm>
        </p:grpSpPr>
        <p:sp>
          <p:nvSpPr>
            <p:cNvPr id="339" name="Shape 339"/>
            <p:cNvSpPr/>
            <p:nvPr/>
          </p:nvSpPr>
          <p:spPr>
            <a:xfrm>
              <a:off x="383662" y="1950562"/>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340" name="_-41.png"/>
            <p:cNvPicPr/>
            <p:nvPr/>
          </p:nvPicPr>
          <p:blipFill>
            <a:blip r:embed="rId10"/>
            <a:srcRect l="21704" t="15445" r="21704" b="15445"/>
            <a:stretch>
              <a:fillRect/>
            </a:stretch>
          </p:blipFill>
          <p:spPr>
            <a:xfrm>
              <a:off x="540499" y="2069007"/>
              <a:ext cx="400239" cy="488767"/>
            </a:xfrm>
            <a:prstGeom prst="rect">
              <a:avLst/>
            </a:prstGeom>
            <a:ln w="3175" cap="flat">
              <a:noFill/>
              <a:miter lim="400000"/>
            </a:ln>
            <a:effectLst/>
          </p:spPr>
        </p:pic>
        <p:sp>
          <p:nvSpPr>
            <p:cNvPr id="341" name="Shape 341"/>
            <p:cNvSpPr/>
            <p:nvPr/>
          </p:nvSpPr>
          <p:spPr>
            <a:xfrm>
              <a:off x="375020" y="2667007"/>
              <a:ext cx="731197" cy="20558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DATA STORE</a:t>
              </a:r>
            </a:p>
          </p:txBody>
        </p:sp>
      </p:grpSp>
      <p:pic>
        <p:nvPicPr>
          <p:cNvPr id="60" name="_-41.png"/>
          <p:cNvPicPr/>
          <p:nvPr/>
        </p:nvPicPr>
        <p:blipFill>
          <a:blip r:embed="rId10"/>
          <a:srcRect l="21704" t="15445" r="21704" b="15445"/>
          <a:stretch>
            <a:fillRect/>
          </a:stretch>
        </p:blipFill>
        <p:spPr>
          <a:xfrm>
            <a:off x="7017914" y="3351523"/>
            <a:ext cx="400239" cy="488767"/>
          </a:xfrm>
          <a:prstGeom prst="rect">
            <a:avLst/>
          </a:prstGeom>
          <a:ln w="3175" cap="flat">
            <a:noFill/>
            <a:miter lim="400000"/>
          </a:ln>
          <a:effectLst/>
        </p:spPr>
      </p:pic>
      <p:sp>
        <p:nvSpPr>
          <p:cNvPr id="344" name="Shape 344"/>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345" name="Shape 345"/>
          <p:cNvSpPr/>
          <p:nvPr/>
        </p:nvSpPr>
        <p:spPr>
          <a:xfrm>
            <a:off x="369887" y="906462"/>
            <a:ext cx="4464052" cy="46106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Data Store Icons</a:t>
            </a:r>
          </a:p>
        </p:txBody>
      </p:sp>
      <p:sp>
        <p:nvSpPr>
          <p:cNvPr id="346" name="Shape 346"/>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347" name="Shape 347"/>
          <p:cNvSpPr/>
          <p:nvPr/>
        </p:nvSpPr>
        <p:spPr>
          <a:xfrm>
            <a:off x="1449150" y="2057400"/>
            <a:ext cx="1809096" cy="4028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Repository for storing and managing collections of data.</a:t>
            </a:r>
          </a:p>
        </p:txBody>
      </p:sp>
      <p:sp>
        <p:nvSpPr>
          <p:cNvPr id="348" name="Shape 348"/>
          <p:cNvSpPr/>
          <p:nvPr/>
        </p:nvSpPr>
        <p:spPr>
          <a:xfrm>
            <a:off x="1449150" y="3352800"/>
            <a:ext cx="1809096"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Provides storage and access to user info for authentication, authorization or profile data.</a:t>
            </a:r>
          </a:p>
        </p:txBody>
      </p:sp>
      <p:sp>
        <p:nvSpPr>
          <p:cNvPr id="349" name="Shape 349"/>
          <p:cNvSpPr/>
          <p:nvPr/>
        </p:nvSpPr>
        <p:spPr>
          <a:xfrm>
            <a:off x="1449150" y="4756010"/>
            <a:ext cx="2172291"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Stores info about devices that the IoT system may read, communicate with, control, provision, or manage.</a:t>
            </a:r>
          </a:p>
        </p:txBody>
      </p:sp>
      <p:sp>
        <p:nvSpPr>
          <p:cNvPr id="350" name="Shape 350"/>
          <p:cNvSpPr/>
          <p:nvPr/>
        </p:nvSpPr>
        <p:spPr>
          <a:xfrm>
            <a:off x="1449150" y="6152073"/>
            <a:ext cx="2049790" cy="4028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Identifies the device services after the user registers a device.</a:t>
            </a:r>
          </a:p>
        </p:txBody>
      </p:sp>
      <p:sp>
        <p:nvSpPr>
          <p:cNvPr id="351" name="Shape 351"/>
          <p:cNvSpPr/>
          <p:nvPr/>
        </p:nvSpPr>
        <p:spPr>
          <a:xfrm>
            <a:off x="4900511" y="2057400"/>
            <a:ext cx="1709676"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Systems of record and metadata about the data for enterprise applications.</a:t>
            </a:r>
          </a:p>
        </p:txBody>
      </p:sp>
      <p:sp>
        <p:nvSpPr>
          <p:cNvPr id="352" name="Shape 352"/>
          <p:cNvSpPr/>
          <p:nvPr/>
        </p:nvSpPr>
        <p:spPr>
          <a:xfrm>
            <a:off x="4900511" y="3353699"/>
            <a:ext cx="1927391"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Includes different information sources that may contain data of interest.</a:t>
            </a:r>
          </a:p>
        </p:txBody>
      </p:sp>
      <p:sp>
        <p:nvSpPr>
          <p:cNvPr id="353" name="Shape 353"/>
          <p:cNvSpPr/>
          <p:nvPr/>
        </p:nvSpPr>
        <p:spPr>
          <a:xfrm>
            <a:off x="4900511" y="4796698"/>
            <a:ext cx="1927391"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Stores recently used information so that it can be quickly accessed at a later time.</a:t>
            </a:r>
          </a:p>
        </p:txBody>
      </p:sp>
      <p:sp>
        <p:nvSpPr>
          <p:cNvPr id="354" name="Shape 354"/>
          <p:cNvSpPr/>
          <p:nvPr/>
        </p:nvSpPr>
        <p:spPr>
          <a:xfrm>
            <a:off x="8102769" y="2129530"/>
            <a:ext cx="2049789"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Provides devices or </a:t>
            </a:r>
            <a:endParaRPr lang="en-US" sz="1000" dirty="0"/>
          </a:p>
          <a:p>
            <a:pPr lvl="0">
              <a:defRPr sz="1800"/>
            </a:pPr>
            <a:r>
              <a:rPr sz="1000" dirty="0"/>
              <a:t>applications that store info,</a:t>
            </a:r>
            <a:endParaRPr lang="en-US" sz="1000" dirty="0"/>
          </a:p>
          <a:p>
            <a:pPr lvl="0">
              <a:defRPr sz="1800"/>
            </a:pPr>
            <a:r>
              <a:rPr sz="1000" dirty="0"/>
              <a:t>data, and more in the form </a:t>
            </a:r>
            <a:endParaRPr lang="en-US" sz="1000" dirty="0"/>
          </a:p>
          <a:p>
            <a:pPr lvl="0">
              <a:defRPr sz="1800"/>
            </a:pPr>
            <a:r>
              <a:rPr sz="1000" dirty="0"/>
              <a:t>of files.</a:t>
            </a:r>
          </a:p>
        </p:txBody>
      </p:sp>
      <p:grpSp>
        <p:nvGrpSpPr>
          <p:cNvPr id="5" name="Group 4">
            <a:extLst>
              <a:ext uri="{FF2B5EF4-FFF2-40B4-BE49-F238E27FC236}">
                <a16:creationId xmlns:a16="http://schemas.microsoft.com/office/drawing/2014/main" id="{35D9C8FF-9018-ED4E-BCDC-F0704DC8D2FB}"/>
              </a:ext>
            </a:extLst>
          </p:cNvPr>
          <p:cNvGrpSpPr/>
          <p:nvPr/>
        </p:nvGrpSpPr>
        <p:grpSpPr>
          <a:xfrm>
            <a:off x="3838195" y="6119889"/>
            <a:ext cx="1175442" cy="929755"/>
            <a:chOff x="6828796" y="3298815"/>
            <a:chExt cx="1175442" cy="929755"/>
          </a:xfrm>
        </p:grpSpPr>
        <p:sp>
          <p:nvSpPr>
            <p:cNvPr id="67" name="Shape 309"/>
            <p:cNvSpPr/>
            <p:nvPr/>
          </p:nvSpPr>
          <p:spPr>
            <a:xfrm>
              <a:off x="7047876" y="3298815"/>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9" name="Shape 311"/>
            <p:cNvSpPr/>
            <p:nvPr/>
          </p:nvSpPr>
          <p:spPr>
            <a:xfrm>
              <a:off x="6828796" y="4012470"/>
              <a:ext cx="1175442" cy="21610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CHANNEL</a:t>
              </a:r>
              <a:endParaRPr sz="800" b="1" dirty="0">
                <a:solidFill>
                  <a:srgbClr val="4277BB"/>
                </a:solidFill>
              </a:endParaRPr>
            </a:p>
          </p:txBody>
        </p:sp>
        <p:pic>
          <p:nvPicPr>
            <p:cNvPr id="70" name="Picture 6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102010" y="3385987"/>
              <a:ext cx="579120" cy="512064"/>
            </a:xfrm>
            <a:prstGeom prst="rect">
              <a:avLst/>
            </a:prstGeom>
          </p:spPr>
        </p:pic>
      </p:grpSp>
      <p:sp>
        <p:nvSpPr>
          <p:cNvPr id="71" name="Shape 358"/>
          <p:cNvSpPr/>
          <p:nvPr/>
        </p:nvSpPr>
        <p:spPr>
          <a:xfrm>
            <a:off x="4900511" y="6172200"/>
            <a:ext cx="1709677" cy="133369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Channel retail solutions aim to provide a seamless, personalized brand experience whether the customer shops on the web, over the phone, using a mobile device, or a connected IoT device.</a:t>
            </a:r>
          </a:p>
        </p:txBody>
      </p:sp>
      <p:grpSp>
        <p:nvGrpSpPr>
          <p:cNvPr id="3" name="Group 2">
            <a:extLst>
              <a:ext uri="{FF2B5EF4-FFF2-40B4-BE49-F238E27FC236}">
                <a16:creationId xmlns:a16="http://schemas.microsoft.com/office/drawing/2014/main" id="{09CDEDE6-CE65-E846-B37E-02E28DE6D2CF}"/>
              </a:ext>
            </a:extLst>
          </p:cNvPr>
          <p:cNvGrpSpPr/>
          <p:nvPr/>
        </p:nvGrpSpPr>
        <p:grpSpPr>
          <a:xfrm>
            <a:off x="7241701" y="3358957"/>
            <a:ext cx="707235" cy="962666"/>
            <a:chOff x="7035505" y="4467258"/>
            <a:chExt cx="707235" cy="962666"/>
          </a:xfrm>
        </p:grpSpPr>
        <p:sp>
          <p:nvSpPr>
            <p:cNvPr id="72" name="Shape 339"/>
            <p:cNvSpPr/>
            <p:nvPr/>
          </p:nvSpPr>
          <p:spPr>
            <a:xfrm>
              <a:off x="7035505" y="4467258"/>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73" name="_-41.png"/>
            <p:cNvPicPr/>
            <p:nvPr/>
          </p:nvPicPr>
          <p:blipFill>
            <a:blip r:embed="rId10"/>
            <a:srcRect l="21704" t="15445" r="21704" b="15445"/>
            <a:stretch>
              <a:fillRect/>
            </a:stretch>
          </p:blipFill>
          <p:spPr>
            <a:xfrm>
              <a:off x="7192342" y="4585703"/>
              <a:ext cx="400239" cy="488767"/>
            </a:xfrm>
            <a:prstGeom prst="rect">
              <a:avLst/>
            </a:prstGeom>
            <a:ln w="3175" cap="flat">
              <a:noFill/>
              <a:miter lim="400000"/>
            </a:ln>
            <a:effectLst/>
          </p:spPr>
        </p:pic>
        <p:sp>
          <p:nvSpPr>
            <p:cNvPr id="74" name="Shape 341"/>
            <p:cNvSpPr/>
            <p:nvPr/>
          </p:nvSpPr>
          <p:spPr>
            <a:xfrm>
              <a:off x="7166439" y="5183703"/>
              <a:ext cx="45204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DATA </a:t>
              </a:r>
            </a:p>
            <a:p>
              <a:pPr lvl="0">
                <a:defRPr sz="1800" b="0">
                  <a:solidFill>
                    <a:srgbClr val="000000"/>
                  </a:solidFill>
                </a:defRPr>
              </a:pPr>
              <a:r>
                <a:rPr lang="en-US" sz="800" b="1" dirty="0">
                  <a:solidFill>
                    <a:srgbClr val="4277BB"/>
                  </a:solidFill>
                </a:rPr>
                <a:t>SERVICE</a:t>
              </a:r>
              <a:endParaRPr sz="800" b="1" dirty="0">
                <a:solidFill>
                  <a:srgbClr val="4277BB"/>
                </a:solidFill>
              </a:endParaRPr>
            </a:p>
          </p:txBody>
        </p:sp>
      </p:grpSp>
      <p:sp>
        <p:nvSpPr>
          <p:cNvPr id="75" name="Shape 358"/>
          <p:cNvSpPr/>
          <p:nvPr/>
        </p:nvSpPr>
        <p:spPr>
          <a:xfrm>
            <a:off x="8102769" y="3352800"/>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the persistence layers to power the cloud app to store, collaborate, visualize, share, and gain insights from data.</a:t>
            </a:r>
          </a:p>
        </p:txBody>
      </p:sp>
      <p:grpSp>
        <p:nvGrpSpPr>
          <p:cNvPr id="4" name="Group 3">
            <a:extLst>
              <a:ext uri="{FF2B5EF4-FFF2-40B4-BE49-F238E27FC236}">
                <a16:creationId xmlns:a16="http://schemas.microsoft.com/office/drawing/2014/main" id="{BA27D88A-247B-3849-BCA9-AF1BAC9DF0A6}"/>
              </a:ext>
            </a:extLst>
          </p:cNvPr>
          <p:cNvGrpSpPr/>
          <p:nvPr/>
        </p:nvGrpSpPr>
        <p:grpSpPr>
          <a:xfrm>
            <a:off x="7007597" y="4841854"/>
            <a:ext cx="1175442" cy="929755"/>
            <a:chOff x="6828796" y="6034432"/>
            <a:chExt cx="1175442" cy="929755"/>
          </a:xfrm>
        </p:grpSpPr>
        <p:sp>
          <p:nvSpPr>
            <p:cNvPr id="76" name="Shape 309"/>
            <p:cNvSpPr/>
            <p:nvPr/>
          </p:nvSpPr>
          <p:spPr>
            <a:xfrm>
              <a:off x="7047876" y="603443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7" name="Shape 311"/>
            <p:cNvSpPr/>
            <p:nvPr/>
          </p:nvSpPr>
          <p:spPr>
            <a:xfrm>
              <a:off x="6828796" y="6748087"/>
              <a:ext cx="1175442" cy="21610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INTERNAL</a:t>
              </a:r>
            </a:p>
            <a:p>
              <a:pPr lvl="0">
                <a:defRPr sz="1800" b="0">
                  <a:solidFill>
                    <a:srgbClr val="000000"/>
                  </a:solidFill>
                </a:defRPr>
              </a:pPr>
              <a:r>
                <a:rPr lang="en-US" sz="800" b="1" dirty="0">
                  <a:solidFill>
                    <a:srgbClr val="4277BB"/>
                  </a:solidFill>
                </a:rPr>
                <a:t>CHANNEL</a:t>
              </a:r>
              <a:endParaRPr sz="800" b="1" dirty="0">
                <a:solidFill>
                  <a:srgbClr val="4277BB"/>
                </a:solidFill>
              </a:endParaRPr>
            </a:p>
          </p:txBody>
        </p:sp>
        <p:pic>
          <p:nvPicPr>
            <p:cNvPr id="78" name="Picture 7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102010" y="6121604"/>
              <a:ext cx="579120" cy="512064"/>
            </a:xfrm>
            <a:prstGeom prst="rect">
              <a:avLst/>
            </a:prstGeom>
          </p:spPr>
        </p:pic>
      </p:grpSp>
      <p:sp>
        <p:nvSpPr>
          <p:cNvPr id="79" name="Shape 358"/>
          <p:cNvSpPr/>
          <p:nvPr/>
        </p:nvSpPr>
        <p:spPr>
          <a:xfrm>
            <a:off x="8102769" y="4838700"/>
            <a:ext cx="1709677" cy="164147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an interactive customer experience whether the customer shops in the store, over the telephone with a customer service representative, or using a web-based call center, in order to improve revenues and customer service in all channels.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Shape 344"/>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345" name="Shape 345"/>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Data Store Icons</a:t>
            </a:r>
            <a:r>
              <a:rPr lang="en-US" sz="2400" dirty="0"/>
              <a:t> (continued)</a:t>
            </a:r>
            <a:endParaRPr sz="2400" dirty="0"/>
          </a:p>
        </p:txBody>
      </p:sp>
      <p:sp>
        <p:nvSpPr>
          <p:cNvPr id="346" name="Shape 346"/>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80" name="Shape 358">
            <a:extLst>
              <a:ext uri="{FF2B5EF4-FFF2-40B4-BE49-F238E27FC236}">
                <a16:creationId xmlns:a16="http://schemas.microsoft.com/office/drawing/2014/main" id="{6C55E473-8F51-8B43-9437-342F6D80686A}"/>
              </a:ext>
            </a:extLst>
          </p:cNvPr>
          <p:cNvSpPr/>
          <p:nvPr/>
        </p:nvSpPr>
        <p:spPr>
          <a:xfrm>
            <a:off x="1474533" y="2057400"/>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Platform-provided services from the service and software catalog.</a:t>
            </a:r>
          </a:p>
        </p:txBody>
      </p:sp>
      <p:grpSp>
        <p:nvGrpSpPr>
          <p:cNvPr id="81" name="Group 80">
            <a:extLst>
              <a:ext uri="{FF2B5EF4-FFF2-40B4-BE49-F238E27FC236}">
                <a16:creationId xmlns:a16="http://schemas.microsoft.com/office/drawing/2014/main" id="{B70AFA1E-6B9F-B941-B0FF-F53456C6EF16}"/>
              </a:ext>
            </a:extLst>
          </p:cNvPr>
          <p:cNvGrpSpPr/>
          <p:nvPr/>
        </p:nvGrpSpPr>
        <p:grpSpPr>
          <a:xfrm>
            <a:off x="571500" y="2076674"/>
            <a:ext cx="707233" cy="943949"/>
            <a:chOff x="6852435" y="1956579"/>
            <a:chExt cx="707233" cy="943949"/>
          </a:xfrm>
        </p:grpSpPr>
        <p:grpSp>
          <p:nvGrpSpPr>
            <p:cNvPr id="82" name="Group 357">
              <a:extLst>
                <a:ext uri="{FF2B5EF4-FFF2-40B4-BE49-F238E27FC236}">
                  <a16:creationId xmlns:a16="http://schemas.microsoft.com/office/drawing/2014/main" id="{956160DF-CE25-354B-AC25-40A37DC101BC}"/>
                </a:ext>
              </a:extLst>
            </p:cNvPr>
            <p:cNvGrpSpPr/>
            <p:nvPr/>
          </p:nvGrpSpPr>
          <p:grpSpPr>
            <a:xfrm>
              <a:off x="6852435" y="1956579"/>
              <a:ext cx="707233" cy="943949"/>
              <a:chOff x="1694" y="9504"/>
              <a:chExt cx="707232" cy="943947"/>
            </a:xfrm>
          </p:grpSpPr>
          <p:sp>
            <p:nvSpPr>
              <p:cNvPr id="84" name="Shape 355">
                <a:extLst>
                  <a:ext uri="{FF2B5EF4-FFF2-40B4-BE49-F238E27FC236}">
                    <a16:creationId xmlns:a16="http://schemas.microsoft.com/office/drawing/2014/main" id="{1EFA3AB9-F7EA-E249-8223-5D6F85A23BF7}"/>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05B8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5" name="Shape 356">
                <a:extLst>
                  <a:ext uri="{FF2B5EF4-FFF2-40B4-BE49-F238E27FC236}">
                    <a16:creationId xmlns:a16="http://schemas.microsoft.com/office/drawing/2014/main" id="{B9C9FBBC-2D51-B642-B7F1-ECC488CA1DCA}"/>
                  </a:ext>
                </a:extLst>
              </p:cNvPr>
              <p:cNvSpPr/>
              <p:nvPr/>
            </p:nvSpPr>
            <p:spPr>
              <a:xfrm>
                <a:off x="54655" y="707231"/>
                <a:ext cx="597919"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PLATFORM </a:t>
                </a:r>
              </a:p>
              <a:p>
                <a:pPr lvl="0">
                  <a:defRPr sz="1800" b="0">
                    <a:solidFill>
                      <a:srgbClr val="000000"/>
                    </a:solidFill>
                  </a:defRPr>
                </a:pPr>
                <a:r>
                  <a:rPr lang="en-US" sz="800" b="1" dirty="0">
                    <a:solidFill>
                      <a:srgbClr val="4277BB"/>
                    </a:solidFill>
                  </a:rPr>
                  <a:t>SERVICES</a:t>
                </a:r>
                <a:endParaRPr sz="800" b="1" dirty="0">
                  <a:solidFill>
                    <a:srgbClr val="4277BB"/>
                  </a:solidFill>
                </a:endParaRPr>
              </a:p>
            </p:txBody>
          </p:sp>
        </p:grpSp>
        <p:pic>
          <p:nvPicPr>
            <p:cNvPr id="83" name="Picture 82">
              <a:extLst>
                <a:ext uri="{FF2B5EF4-FFF2-40B4-BE49-F238E27FC236}">
                  <a16:creationId xmlns:a16="http://schemas.microsoft.com/office/drawing/2014/main" id="{C73C8664-612D-664B-A551-AC48D10A75FC}"/>
                </a:ext>
              </a:extLst>
            </p:cNvPr>
            <p:cNvPicPr>
              <a:picLocks noChangeAspect="1"/>
            </p:cNvPicPr>
            <p:nvPr/>
          </p:nvPicPr>
          <p:blipFill>
            <a:blip r:embed="rId3"/>
            <a:stretch>
              <a:fillRect/>
            </a:stretch>
          </p:blipFill>
          <p:spPr>
            <a:xfrm>
              <a:off x="6917418" y="2160601"/>
              <a:ext cx="520700" cy="330200"/>
            </a:xfrm>
            <a:prstGeom prst="rect">
              <a:avLst/>
            </a:prstGeom>
          </p:spPr>
        </p:pic>
      </p:grpSp>
      <p:grpSp>
        <p:nvGrpSpPr>
          <p:cNvPr id="92" name="Group 318">
            <a:extLst>
              <a:ext uri="{FF2B5EF4-FFF2-40B4-BE49-F238E27FC236}">
                <a16:creationId xmlns:a16="http://schemas.microsoft.com/office/drawing/2014/main" id="{1A954F6C-2A2D-AB45-942E-A33357973392}"/>
              </a:ext>
            </a:extLst>
          </p:cNvPr>
          <p:cNvGrpSpPr/>
          <p:nvPr/>
        </p:nvGrpSpPr>
        <p:grpSpPr>
          <a:xfrm>
            <a:off x="590394" y="3367498"/>
            <a:ext cx="722956" cy="959874"/>
            <a:chOff x="130874" y="0"/>
            <a:chExt cx="722955" cy="959873"/>
          </a:xfrm>
        </p:grpSpPr>
        <p:sp>
          <p:nvSpPr>
            <p:cNvPr id="93" name="Shape 314">
              <a:extLst>
                <a:ext uri="{FF2B5EF4-FFF2-40B4-BE49-F238E27FC236}">
                  <a16:creationId xmlns:a16="http://schemas.microsoft.com/office/drawing/2014/main" id="{21385AA2-841D-5B48-81A9-7184D56BC04E}"/>
                </a:ext>
              </a:extLst>
            </p:cNvPr>
            <p:cNvSpPr/>
            <p:nvPr/>
          </p:nvSpPr>
          <p:spPr>
            <a:xfrm>
              <a:off x="138738"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94" name="Group 317">
              <a:extLst>
                <a:ext uri="{FF2B5EF4-FFF2-40B4-BE49-F238E27FC236}">
                  <a16:creationId xmlns:a16="http://schemas.microsoft.com/office/drawing/2014/main" id="{9860B73A-90DA-7D4A-8246-3300BD845C7A}"/>
                </a:ext>
              </a:extLst>
            </p:cNvPr>
            <p:cNvGrpSpPr/>
            <p:nvPr/>
          </p:nvGrpSpPr>
          <p:grpSpPr>
            <a:xfrm>
              <a:off x="130874" y="78308"/>
              <a:ext cx="722955" cy="881565"/>
              <a:chOff x="143395" y="71887"/>
              <a:chExt cx="722954" cy="881564"/>
            </a:xfrm>
          </p:grpSpPr>
          <p:pic>
            <p:nvPicPr>
              <p:cNvPr id="95" name="_-37.png">
                <a:extLst>
                  <a:ext uri="{FF2B5EF4-FFF2-40B4-BE49-F238E27FC236}">
                    <a16:creationId xmlns:a16="http://schemas.microsoft.com/office/drawing/2014/main" id="{9A47955D-6843-014E-9B4B-AEC6946ECEF7}"/>
                  </a:ext>
                </a:extLst>
              </p:cNvPr>
              <p:cNvPicPr/>
              <p:nvPr/>
            </p:nvPicPr>
            <p:blipFill>
              <a:blip r:embed="rId4"/>
              <a:srcRect l="9474" t="10164" r="9474" b="18860"/>
              <a:stretch>
                <a:fillRect/>
              </a:stretch>
            </p:blipFill>
            <p:spPr>
              <a:xfrm>
                <a:off x="217117" y="71887"/>
                <a:ext cx="575523" cy="501959"/>
              </a:xfrm>
              <a:prstGeom prst="rect">
                <a:avLst/>
              </a:prstGeom>
              <a:ln w="3175" cap="flat">
                <a:noFill/>
                <a:miter lim="400000"/>
              </a:ln>
              <a:effectLst/>
            </p:spPr>
          </p:pic>
          <p:sp>
            <p:nvSpPr>
              <p:cNvPr id="96" name="Shape 316">
                <a:extLst>
                  <a:ext uri="{FF2B5EF4-FFF2-40B4-BE49-F238E27FC236}">
                    <a16:creationId xmlns:a16="http://schemas.microsoft.com/office/drawing/2014/main" id="{61FEEF4C-3817-7446-8527-FE7E934E0241}"/>
                  </a:ext>
                </a:extLst>
              </p:cNvPr>
              <p:cNvSpPr/>
              <p:nvPr/>
            </p:nvSpPr>
            <p:spPr>
              <a:xfrm>
                <a:off x="143395" y="707231"/>
                <a:ext cx="722954"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PUBLIC DATA </a:t>
                </a:r>
              </a:p>
              <a:p>
                <a:pPr lvl="0">
                  <a:defRPr sz="1800" b="0">
                    <a:solidFill>
                      <a:srgbClr val="000000"/>
                    </a:solidFill>
                  </a:defRPr>
                </a:pPr>
                <a:r>
                  <a:rPr lang="en-US" sz="800" b="1" dirty="0">
                    <a:solidFill>
                      <a:srgbClr val="4277BB"/>
                    </a:solidFill>
                  </a:rPr>
                  <a:t>SOURCES</a:t>
                </a:r>
                <a:endParaRPr sz="800" b="1" dirty="0">
                  <a:solidFill>
                    <a:srgbClr val="4277BB"/>
                  </a:solidFill>
                </a:endParaRPr>
              </a:p>
            </p:txBody>
          </p:sp>
        </p:grpSp>
      </p:grpSp>
      <p:sp>
        <p:nvSpPr>
          <p:cNvPr id="97" name="Shape 352">
            <a:extLst>
              <a:ext uri="{FF2B5EF4-FFF2-40B4-BE49-F238E27FC236}">
                <a16:creationId xmlns:a16="http://schemas.microsoft.com/office/drawing/2014/main" id="{588190F6-A65E-1449-89CF-644EAB169520}"/>
              </a:ext>
            </a:extLst>
          </p:cNvPr>
          <p:cNvSpPr/>
          <p:nvPr/>
        </p:nvSpPr>
        <p:spPr>
          <a:xfrm>
            <a:off x="1474533" y="3352800"/>
            <a:ext cx="1927391"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Structured and unstructured data sources from the public Internet domain.</a:t>
            </a:r>
          </a:p>
        </p:txBody>
      </p:sp>
      <p:grpSp>
        <p:nvGrpSpPr>
          <p:cNvPr id="98" name="Group 97">
            <a:extLst>
              <a:ext uri="{FF2B5EF4-FFF2-40B4-BE49-F238E27FC236}">
                <a16:creationId xmlns:a16="http://schemas.microsoft.com/office/drawing/2014/main" id="{56E4AFC4-77C0-DF40-BB3A-16195887F2AA}"/>
              </a:ext>
            </a:extLst>
          </p:cNvPr>
          <p:cNvGrpSpPr/>
          <p:nvPr/>
        </p:nvGrpSpPr>
        <p:grpSpPr>
          <a:xfrm>
            <a:off x="580142" y="4836240"/>
            <a:ext cx="707235" cy="839556"/>
            <a:chOff x="383662" y="1950562"/>
            <a:chExt cx="707235" cy="839556"/>
          </a:xfrm>
        </p:grpSpPr>
        <p:sp>
          <p:nvSpPr>
            <p:cNvPr id="99" name="Shape 339">
              <a:extLst>
                <a:ext uri="{FF2B5EF4-FFF2-40B4-BE49-F238E27FC236}">
                  <a16:creationId xmlns:a16="http://schemas.microsoft.com/office/drawing/2014/main" id="{2DBB8B54-7BFE-9C4E-9E96-3BE47A5B4E62}"/>
                </a:ext>
              </a:extLst>
            </p:cNvPr>
            <p:cNvSpPr/>
            <p:nvPr/>
          </p:nvSpPr>
          <p:spPr>
            <a:xfrm>
              <a:off x="383662" y="1950562"/>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00" name="_-41.png">
              <a:extLst>
                <a:ext uri="{FF2B5EF4-FFF2-40B4-BE49-F238E27FC236}">
                  <a16:creationId xmlns:a16="http://schemas.microsoft.com/office/drawing/2014/main" id="{D79B2DA9-1A94-BB43-A625-B7A1BD108E97}"/>
                </a:ext>
              </a:extLst>
            </p:cNvPr>
            <p:cNvPicPr/>
            <p:nvPr/>
          </p:nvPicPr>
          <p:blipFill>
            <a:blip r:embed="rId5"/>
            <a:srcRect l="21704" t="15445" r="21704" b="15445"/>
            <a:stretch>
              <a:fillRect/>
            </a:stretch>
          </p:blipFill>
          <p:spPr>
            <a:xfrm>
              <a:off x="540499" y="2069007"/>
              <a:ext cx="400239" cy="488767"/>
            </a:xfrm>
            <a:prstGeom prst="rect">
              <a:avLst/>
            </a:prstGeom>
            <a:ln w="3175" cap="flat">
              <a:noFill/>
              <a:miter lim="400000"/>
            </a:ln>
            <a:effectLst/>
          </p:spPr>
        </p:pic>
        <p:sp>
          <p:nvSpPr>
            <p:cNvPr id="101" name="Shape 341">
              <a:extLst>
                <a:ext uri="{FF2B5EF4-FFF2-40B4-BE49-F238E27FC236}">
                  <a16:creationId xmlns:a16="http://schemas.microsoft.com/office/drawing/2014/main" id="{BCBCF43D-A714-2C41-A811-EBCC208FE575}"/>
                </a:ext>
              </a:extLst>
            </p:cNvPr>
            <p:cNvSpPr/>
            <p:nvPr/>
          </p:nvSpPr>
          <p:spPr>
            <a:xfrm>
              <a:off x="407195" y="2667007"/>
              <a:ext cx="666850"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COLLECTION</a:t>
              </a:r>
              <a:endParaRPr sz="800" b="1" dirty="0">
                <a:solidFill>
                  <a:srgbClr val="4277BB"/>
                </a:solidFill>
              </a:endParaRPr>
            </a:p>
          </p:txBody>
        </p:sp>
      </p:grpSp>
      <p:sp>
        <p:nvSpPr>
          <p:cNvPr id="102" name="Shape 347">
            <a:extLst>
              <a:ext uri="{FF2B5EF4-FFF2-40B4-BE49-F238E27FC236}">
                <a16:creationId xmlns:a16="http://schemas.microsoft.com/office/drawing/2014/main" id="{F0C9ACFF-9770-B443-99FB-4A7AD8B1C6D0}"/>
              </a:ext>
            </a:extLst>
          </p:cNvPr>
          <p:cNvSpPr/>
          <p:nvPr/>
        </p:nvSpPr>
        <p:spPr>
          <a:xfrm>
            <a:off x="1474533" y="4775445"/>
            <a:ext cx="1809096"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 grouping of content within the environment. You must create at least one collection to be able to upload your content.</a:t>
            </a:r>
          </a:p>
        </p:txBody>
      </p:sp>
      <p:grpSp>
        <p:nvGrpSpPr>
          <p:cNvPr id="4" name="Group 3">
            <a:extLst>
              <a:ext uri="{FF2B5EF4-FFF2-40B4-BE49-F238E27FC236}">
                <a16:creationId xmlns:a16="http://schemas.microsoft.com/office/drawing/2014/main" id="{7200E1BC-1FAC-BE42-8389-869FA0DD1341}"/>
              </a:ext>
            </a:extLst>
          </p:cNvPr>
          <p:cNvGrpSpPr/>
          <p:nvPr/>
        </p:nvGrpSpPr>
        <p:grpSpPr>
          <a:xfrm>
            <a:off x="580142" y="6181361"/>
            <a:ext cx="707235" cy="962666"/>
            <a:chOff x="580142" y="6102927"/>
            <a:chExt cx="707235" cy="962666"/>
          </a:xfrm>
        </p:grpSpPr>
        <p:grpSp>
          <p:nvGrpSpPr>
            <p:cNvPr id="103" name="Group 102">
              <a:extLst>
                <a:ext uri="{FF2B5EF4-FFF2-40B4-BE49-F238E27FC236}">
                  <a16:creationId xmlns:a16="http://schemas.microsoft.com/office/drawing/2014/main" id="{E23315A8-1006-F841-AC69-0D3E85B4DBCB}"/>
                </a:ext>
              </a:extLst>
            </p:cNvPr>
            <p:cNvGrpSpPr/>
            <p:nvPr/>
          </p:nvGrpSpPr>
          <p:grpSpPr>
            <a:xfrm>
              <a:off x="580142" y="6102927"/>
              <a:ext cx="707235" cy="962666"/>
              <a:chOff x="383662" y="1950562"/>
              <a:chExt cx="707235" cy="962666"/>
            </a:xfrm>
          </p:grpSpPr>
          <p:sp>
            <p:nvSpPr>
              <p:cNvPr id="104" name="Shape 339">
                <a:extLst>
                  <a:ext uri="{FF2B5EF4-FFF2-40B4-BE49-F238E27FC236}">
                    <a16:creationId xmlns:a16="http://schemas.microsoft.com/office/drawing/2014/main" id="{B7B0FED7-CC99-D048-9E6E-58ABB9105F3A}"/>
                  </a:ext>
                </a:extLst>
              </p:cNvPr>
              <p:cNvSpPr/>
              <p:nvPr/>
            </p:nvSpPr>
            <p:spPr>
              <a:xfrm>
                <a:off x="383662" y="1950562"/>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06" name="Shape 341">
                <a:extLst>
                  <a:ext uri="{FF2B5EF4-FFF2-40B4-BE49-F238E27FC236}">
                    <a16:creationId xmlns:a16="http://schemas.microsoft.com/office/drawing/2014/main" id="{FFDA543B-AE56-5249-8BE7-52E05FA6614C}"/>
                  </a:ext>
                </a:extLst>
              </p:cNvPr>
              <p:cNvSpPr/>
              <p:nvPr/>
            </p:nvSpPr>
            <p:spPr>
              <a:xfrm>
                <a:off x="472120" y="2667007"/>
                <a:ext cx="53700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CONTENT</a:t>
                </a:r>
              </a:p>
              <a:p>
                <a:pPr lvl="0">
                  <a:defRPr sz="1800" b="0">
                    <a:solidFill>
                      <a:srgbClr val="000000"/>
                    </a:solidFill>
                  </a:defRPr>
                </a:pPr>
                <a:r>
                  <a:rPr lang="en-US" sz="800" b="1" dirty="0">
                    <a:solidFill>
                      <a:srgbClr val="4277BB"/>
                    </a:solidFill>
                  </a:rPr>
                  <a:t> STORAGE</a:t>
                </a:r>
                <a:endParaRPr sz="800" b="1" dirty="0">
                  <a:solidFill>
                    <a:srgbClr val="4277BB"/>
                  </a:solidFill>
                </a:endParaRPr>
              </a:p>
            </p:txBody>
          </p:sp>
        </p:grpSp>
        <p:pic>
          <p:nvPicPr>
            <p:cNvPr id="3" name="Picture 2">
              <a:extLst>
                <a:ext uri="{FF2B5EF4-FFF2-40B4-BE49-F238E27FC236}">
                  <a16:creationId xmlns:a16="http://schemas.microsoft.com/office/drawing/2014/main" id="{0C5787E5-75B0-0B47-8C51-A6174168A9EC}"/>
                </a:ext>
              </a:extLst>
            </p:cNvPr>
            <p:cNvPicPr>
              <a:picLocks noChangeAspect="1"/>
            </p:cNvPicPr>
            <p:nvPr/>
          </p:nvPicPr>
          <p:blipFill>
            <a:blip r:embed="rId6"/>
            <a:stretch>
              <a:fillRect/>
            </a:stretch>
          </p:blipFill>
          <p:spPr>
            <a:xfrm>
              <a:off x="704222" y="6240643"/>
              <a:ext cx="495300" cy="431800"/>
            </a:xfrm>
            <a:prstGeom prst="rect">
              <a:avLst/>
            </a:prstGeom>
          </p:spPr>
        </p:pic>
      </p:grpSp>
      <p:sp>
        <p:nvSpPr>
          <p:cNvPr id="107" name="Shape 347">
            <a:extLst>
              <a:ext uri="{FF2B5EF4-FFF2-40B4-BE49-F238E27FC236}">
                <a16:creationId xmlns:a16="http://schemas.microsoft.com/office/drawing/2014/main" id="{B303F53E-6356-634D-B5F8-B7617A692630}"/>
              </a:ext>
            </a:extLst>
          </p:cNvPr>
          <p:cNvSpPr/>
          <p:nvPr/>
        </p:nvSpPr>
        <p:spPr>
          <a:xfrm>
            <a:off x="1474533" y="6141621"/>
            <a:ext cx="1809096"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Includes object and file based storage delivered as a service to store content that is moved from the enterprise network to cloud. Provides capability to encrypt the content that is moved to the cloud.</a:t>
            </a:r>
          </a:p>
        </p:txBody>
      </p:sp>
      <p:sp>
        <p:nvSpPr>
          <p:cNvPr id="112" name="Shape 347">
            <a:extLst>
              <a:ext uri="{FF2B5EF4-FFF2-40B4-BE49-F238E27FC236}">
                <a16:creationId xmlns:a16="http://schemas.microsoft.com/office/drawing/2014/main" id="{80174675-8064-E64A-BD48-3451BC901270}"/>
              </a:ext>
            </a:extLst>
          </p:cNvPr>
          <p:cNvSpPr/>
          <p:nvPr/>
        </p:nvSpPr>
        <p:spPr>
          <a:xfrm>
            <a:off x="4986763" y="2057400"/>
            <a:ext cx="1809096"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The set of artifacts used to train the conversation API.</a:t>
            </a:r>
          </a:p>
        </p:txBody>
      </p:sp>
      <p:grpSp>
        <p:nvGrpSpPr>
          <p:cNvPr id="6" name="Group 5">
            <a:extLst>
              <a:ext uri="{FF2B5EF4-FFF2-40B4-BE49-F238E27FC236}">
                <a16:creationId xmlns:a16="http://schemas.microsoft.com/office/drawing/2014/main" id="{989AC9D1-54D9-264A-9461-F36346FB5DC0}"/>
              </a:ext>
            </a:extLst>
          </p:cNvPr>
          <p:cNvGrpSpPr/>
          <p:nvPr/>
        </p:nvGrpSpPr>
        <p:grpSpPr>
          <a:xfrm>
            <a:off x="4013268" y="2081645"/>
            <a:ext cx="830357" cy="839556"/>
            <a:chOff x="4013268" y="2081645"/>
            <a:chExt cx="830357" cy="839556"/>
          </a:xfrm>
        </p:grpSpPr>
        <p:grpSp>
          <p:nvGrpSpPr>
            <p:cNvPr id="108" name="Group 107">
              <a:extLst>
                <a:ext uri="{FF2B5EF4-FFF2-40B4-BE49-F238E27FC236}">
                  <a16:creationId xmlns:a16="http://schemas.microsoft.com/office/drawing/2014/main" id="{B7B7815B-4693-6C4C-B463-30A609FD2849}"/>
                </a:ext>
              </a:extLst>
            </p:cNvPr>
            <p:cNvGrpSpPr/>
            <p:nvPr/>
          </p:nvGrpSpPr>
          <p:grpSpPr>
            <a:xfrm>
              <a:off x="4013268" y="2081645"/>
              <a:ext cx="830357" cy="839556"/>
              <a:chOff x="325443" y="1950562"/>
              <a:chExt cx="830357" cy="839556"/>
            </a:xfrm>
          </p:grpSpPr>
          <p:sp>
            <p:nvSpPr>
              <p:cNvPr id="109" name="Shape 339">
                <a:extLst>
                  <a:ext uri="{FF2B5EF4-FFF2-40B4-BE49-F238E27FC236}">
                    <a16:creationId xmlns:a16="http://schemas.microsoft.com/office/drawing/2014/main" id="{C4C3F703-D266-7D4D-9240-EF672FC9492A}"/>
                  </a:ext>
                </a:extLst>
              </p:cNvPr>
              <p:cNvSpPr/>
              <p:nvPr/>
            </p:nvSpPr>
            <p:spPr>
              <a:xfrm>
                <a:off x="383662" y="1950562"/>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11" name="Shape 341">
                <a:extLst>
                  <a:ext uri="{FF2B5EF4-FFF2-40B4-BE49-F238E27FC236}">
                    <a16:creationId xmlns:a16="http://schemas.microsoft.com/office/drawing/2014/main" id="{5974BB2D-56F4-2340-8931-1EA37F234D3E}"/>
                  </a:ext>
                </a:extLst>
              </p:cNvPr>
              <p:cNvSpPr/>
              <p:nvPr/>
            </p:nvSpPr>
            <p:spPr>
              <a:xfrm>
                <a:off x="325443" y="2667007"/>
                <a:ext cx="830357"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GROUND TRUTH</a:t>
                </a:r>
                <a:endParaRPr sz="800" b="1" dirty="0">
                  <a:solidFill>
                    <a:srgbClr val="4277BB"/>
                  </a:solidFill>
                </a:endParaRPr>
              </a:p>
            </p:txBody>
          </p:sp>
        </p:grpSp>
        <p:pic>
          <p:nvPicPr>
            <p:cNvPr id="5" name="Picture 4">
              <a:extLst>
                <a:ext uri="{FF2B5EF4-FFF2-40B4-BE49-F238E27FC236}">
                  <a16:creationId xmlns:a16="http://schemas.microsoft.com/office/drawing/2014/main" id="{417AC010-754A-6140-A3BF-1CC2E7227301}"/>
                </a:ext>
              </a:extLst>
            </p:cNvPr>
            <p:cNvPicPr>
              <a:picLocks noChangeAspect="1"/>
            </p:cNvPicPr>
            <p:nvPr/>
          </p:nvPicPr>
          <p:blipFill>
            <a:blip r:embed="rId7"/>
            <a:stretch>
              <a:fillRect/>
            </a:stretch>
          </p:blipFill>
          <p:spPr>
            <a:xfrm>
              <a:off x="4167757" y="2181902"/>
              <a:ext cx="516968" cy="516968"/>
            </a:xfrm>
            <a:prstGeom prst="rect">
              <a:avLst/>
            </a:prstGeom>
          </p:spPr>
        </p:pic>
      </p:grpSp>
      <p:grpSp>
        <p:nvGrpSpPr>
          <p:cNvPr id="8" name="Group 7">
            <a:extLst>
              <a:ext uri="{FF2B5EF4-FFF2-40B4-BE49-F238E27FC236}">
                <a16:creationId xmlns:a16="http://schemas.microsoft.com/office/drawing/2014/main" id="{4D597F86-034B-1B4F-93D6-44A5D81F1CC3}"/>
              </a:ext>
            </a:extLst>
          </p:cNvPr>
          <p:cNvGrpSpPr/>
          <p:nvPr/>
        </p:nvGrpSpPr>
        <p:grpSpPr>
          <a:xfrm>
            <a:off x="4074829" y="3370117"/>
            <a:ext cx="707235" cy="962666"/>
            <a:chOff x="4071487" y="3370117"/>
            <a:chExt cx="707235" cy="962666"/>
          </a:xfrm>
        </p:grpSpPr>
        <p:grpSp>
          <p:nvGrpSpPr>
            <p:cNvPr id="115" name="Group 114">
              <a:extLst>
                <a:ext uri="{FF2B5EF4-FFF2-40B4-BE49-F238E27FC236}">
                  <a16:creationId xmlns:a16="http://schemas.microsoft.com/office/drawing/2014/main" id="{6682A87B-2BC9-AC48-AC1F-599DAFB0C7F0}"/>
                </a:ext>
              </a:extLst>
            </p:cNvPr>
            <p:cNvGrpSpPr/>
            <p:nvPr/>
          </p:nvGrpSpPr>
          <p:grpSpPr>
            <a:xfrm>
              <a:off x="4071487" y="3370117"/>
              <a:ext cx="707235" cy="962666"/>
              <a:chOff x="383662" y="1950562"/>
              <a:chExt cx="707235" cy="962666"/>
            </a:xfrm>
          </p:grpSpPr>
          <p:sp>
            <p:nvSpPr>
              <p:cNvPr id="117" name="Shape 339">
                <a:extLst>
                  <a:ext uri="{FF2B5EF4-FFF2-40B4-BE49-F238E27FC236}">
                    <a16:creationId xmlns:a16="http://schemas.microsoft.com/office/drawing/2014/main" id="{1DE71851-117A-6741-859E-FF2CC5B61190}"/>
                  </a:ext>
                </a:extLst>
              </p:cNvPr>
              <p:cNvSpPr/>
              <p:nvPr/>
            </p:nvSpPr>
            <p:spPr>
              <a:xfrm>
                <a:off x="383662" y="1950562"/>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18" name="Shape 341">
                <a:extLst>
                  <a:ext uri="{FF2B5EF4-FFF2-40B4-BE49-F238E27FC236}">
                    <a16:creationId xmlns:a16="http://schemas.microsoft.com/office/drawing/2014/main" id="{7B02E640-88FE-1848-8E45-E616F71F7108}"/>
                  </a:ext>
                </a:extLst>
              </p:cNvPr>
              <p:cNvSpPr/>
              <p:nvPr/>
            </p:nvSpPr>
            <p:spPr>
              <a:xfrm>
                <a:off x="476157" y="2667007"/>
                <a:ext cx="508152"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ANSWER </a:t>
                </a:r>
              </a:p>
              <a:p>
                <a:pPr lvl="0">
                  <a:defRPr sz="1800" b="0">
                    <a:solidFill>
                      <a:srgbClr val="000000"/>
                    </a:solidFill>
                  </a:defRPr>
                </a:pPr>
                <a:r>
                  <a:rPr lang="en-US" sz="800" b="1" dirty="0">
                    <a:solidFill>
                      <a:srgbClr val="4277BB"/>
                    </a:solidFill>
                  </a:rPr>
                  <a:t>STORAGE</a:t>
                </a:r>
                <a:endParaRPr sz="800" b="1" dirty="0">
                  <a:solidFill>
                    <a:srgbClr val="4277BB"/>
                  </a:solidFill>
                </a:endParaRPr>
              </a:p>
            </p:txBody>
          </p:sp>
        </p:grpSp>
        <p:pic>
          <p:nvPicPr>
            <p:cNvPr id="7" name="Picture 6">
              <a:extLst>
                <a:ext uri="{FF2B5EF4-FFF2-40B4-BE49-F238E27FC236}">
                  <a16:creationId xmlns:a16="http://schemas.microsoft.com/office/drawing/2014/main" id="{53CAD098-2475-D947-8094-2209E8B1589A}"/>
                </a:ext>
              </a:extLst>
            </p:cNvPr>
            <p:cNvPicPr>
              <a:picLocks noChangeAspect="1"/>
            </p:cNvPicPr>
            <p:nvPr/>
          </p:nvPicPr>
          <p:blipFill>
            <a:blip r:embed="rId8"/>
            <a:stretch>
              <a:fillRect/>
            </a:stretch>
          </p:blipFill>
          <p:spPr>
            <a:xfrm>
              <a:off x="4254093" y="3530614"/>
              <a:ext cx="419100" cy="381000"/>
            </a:xfrm>
            <a:prstGeom prst="rect">
              <a:avLst/>
            </a:prstGeom>
          </p:spPr>
        </p:pic>
      </p:grpSp>
      <p:sp>
        <p:nvSpPr>
          <p:cNvPr id="113" name="Shape 347">
            <a:extLst>
              <a:ext uri="{FF2B5EF4-FFF2-40B4-BE49-F238E27FC236}">
                <a16:creationId xmlns:a16="http://schemas.microsoft.com/office/drawing/2014/main" id="{0A8989DE-60CB-3B4A-A129-04A79831C7B6}"/>
              </a:ext>
            </a:extLst>
          </p:cNvPr>
          <p:cNvSpPr/>
          <p:nvPr/>
        </p:nvSpPr>
        <p:spPr>
          <a:xfrm>
            <a:off x="4986763" y="3289270"/>
            <a:ext cx="1809096"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Stores answers to be provided to the user once the intent and entities have been understood. It also can include references or links to multimedia content.</a:t>
            </a:r>
          </a:p>
        </p:txBody>
      </p:sp>
      <p:grpSp>
        <p:nvGrpSpPr>
          <p:cNvPr id="124" name="Group 318">
            <a:extLst>
              <a:ext uri="{FF2B5EF4-FFF2-40B4-BE49-F238E27FC236}">
                <a16:creationId xmlns:a16="http://schemas.microsoft.com/office/drawing/2014/main" id="{FC5250BF-C0D1-954B-B09E-BCD434CE9DDE}"/>
              </a:ext>
            </a:extLst>
          </p:cNvPr>
          <p:cNvGrpSpPr/>
          <p:nvPr/>
        </p:nvGrpSpPr>
        <p:grpSpPr>
          <a:xfrm>
            <a:off x="4074830" y="4844866"/>
            <a:ext cx="707233" cy="959874"/>
            <a:chOff x="138738" y="0"/>
            <a:chExt cx="707232" cy="959873"/>
          </a:xfrm>
        </p:grpSpPr>
        <p:sp>
          <p:nvSpPr>
            <p:cNvPr id="125" name="Shape 314">
              <a:extLst>
                <a:ext uri="{FF2B5EF4-FFF2-40B4-BE49-F238E27FC236}">
                  <a16:creationId xmlns:a16="http://schemas.microsoft.com/office/drawing/2014/main" id="{092D19E8-4719-734D-B276-A486520B618D}"/>
                </a:ext>
              </a:extLst>
            </p:cNvPr>
            <p:cNvSpPr/>
            <p:nvPr/>
          </p:nvSpPr>
          <p:spPr>
            <a:xfrm>
              <a:off x="138738"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126" name="Group 317">
              <a:extLst>
                <a:ext uri="{FF2B5EF4-FFF2-40B4-BE49-F238E27FC236}">
                  <a16:creationId xmlns:a16="http://schemas.microsoft.com/office/drawing/2014/main" id="{1C63AA2D-3B3E-8E42-8AD3-ACF8CF0CC3DC}"/>
                </a:ext>
              </a:extLst>
            </p:cNvPr>
            <p:cNvGrpSpPr/>
            <p:nvPr/>
          </p:nvGrpSpPr>
          <p:grpSpPr>
            <a:xfrm>
              <a:off x="204596" y="78308"/>
              <a:ext cx="575524" cy="881565"/>
              <a:chOff x="217117" y="71887"/>
              <a:chExt cx="575523" cy="881564"/>
            </a:xfrm>
          </p:grpSpPr>
          <p:pic>
            <p:nvPicPr>
              <p:cNvPr id="127" name="_-37.png">
                <a:extLst>
                  <a:ext uri="{FF2B5EF4-FFF2-40B4-BE49-F238E27FC236}">
                    <a16:creationId xmlns:a16="http://schemas.microsoft.com/office/drawing/2014/main" id="{0C67B808-FB85-6642-9EEC-4CEDC48E3A8B}"/>
                  </a:ext>
                </a:extLst>
              </p:cNvPr>
              <p:cNvPicPr/>
              <p:nvPr/>
            </p:nvPicPr>
            <p:blipFill>
              <a:blip r:embed="rId4"/>
              <a:srcRect l="9474" t="10164" r="9474" b="18860"/>
              <a:stretch>
                <a:fillRect/>
              </a:stretch>
            </p:blipFill>
            <p:spPr>
              <a:xfrm>
                <a:off x="217117" y="71887"/>
                <a:ext cx="575523" cy="501959"/>
              </a:xfrm>
              <a:prstGeom prst="rect">
                <a:avLst/>
              </a:prstGeom>
              <a:ln w="3175" cap="flat">
                <a:noFill/>
                <a:miter lim="400000"/>
              </a:ln>
              <a:effectLst/>
            </p:spPr>
          </p:pic>
          <p:sp>
            <p:nvSpPr>
              <p:cNvPr id="128" name="Shape 316">
                <a:extLst>
                  <a:ext uri="{FF2B5EF4-FFF2-40B4-BE49-F238E27FC236}">
                    <a16:creationId xmlns:a16="http://schemas.microsoft.com/office/drawing/2014/main" id="{B4D8B212-512E-A345-8C68-ADBE37EE8ECB}"/>
                  </a:ext>
                </a:extLst>
              </p:cNvPr>
              <p:cNvSpPr/>
              <p:nvPr/>
            </p:nvSpPr>
            <p:spPr>
              <a:xfrm>
                <a:off x="299687" y="707231"/>
                <a:ext cx="410368"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PUBLIC </a:t>
                </a:r>
              </a:p>
              <a:p>
                <a:pPr lvl="0">
                  <a:defRPr sz="1800" b="0">
                    <a:solidFill>
                      <a:srgbClr val="000000"/>
                    </a:solidFill>
                  </a:defRPr>
                </a:pPr>
                <a:r>
                  <a:rPr lang="en-US" sz="800" b="1" dirty="0">
                    <a:solidFill>
                      <a:srgbClr val="4277BB"/>
                    </a:solidFill>
                  </a:rPr>
                  <a:t>APIs</a:t>
                </a:r>
                <a:endParaRPr sz="800" b="1" dirty="0">
                  <a:solidFill>
                    <a:srgbClr val="4277BB"/>
                  </a:solidFill>
                </a:endParaRPr>
              </a:p>
            </p:txBody>
          </p:sp>
        </p:grpSp>
      </p:grpSp>
      <p:sp>
        <p:nvSpPr>
          <p:cNvPr id="129" name="Shape 352">
            <a:extLst>
              <a:ext uri="{FF2B5EF4-FFF2-40B4-BE49-F238E27FC236}">
                <a16:creationId xmlns:a16="http://schemas.microsoft.com/office/drawing/2014/main" id="{2BB1D907-D013-9746-933E-8A8D7A0B5550}"/>
              </a:ext>
            </a:extLst>
          </p:cNvPr>
          <p:cNvSpPr/>
          <p:nvPr/>
        </p:nvSpPr>
        <p:spPr>
          <a:xfrm>
            <a:off x="4986763" y="4756428"/>
            <a:ext cx="1927391"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Exposes information that is in other public clouds that can be accessed via API.</a:t>
            </a:r>
          </a:p>
        </p:txBody>
      </p:sp>
      <p:grpSp>
        <p:nvGrpSpPr>
          <p:cNvPr id="136" name="Group 318">
            <a:extLst>
              <a:ext uri="{FF2B5EF4-FFF2-40B4-BE49-F238E27FC236}">
                <a16:creationId xmlns:a16="http://schemas.microsoft.com/office/drawing/2014/main" id="{EABAF202-90A9-5B46-98EF-9F241CD195D2}"/>
              </a:ext>
            </a:extLst>
          </p:cNvPr>
          <p:cNvGrpSpPr/>
          <p:nvPr/>
        </p:nvGrpSpPr>
        <p:grpSpPr>
          <a:xfrm>
            <a:off x="7155078" y="2085076"/>
            <a:ext cx="894477" cy="959874"/>
            <a:chOff x="45119" y="0"/>
            <a:chExt cx="894476" cy="959873"/>
          </a:xfrm>
        </p:grpSpPr>
        <p:sp>
          <p:nvSpPr>
            <p:cNvPr id="137" name="Shape 314">
              <a:extLst>
                <a:ext uri="{FF2B5EF4-FFF2-40B4-BE49-F238E27FC236}">
                  <a16:creationId xmlns:a16="http://schemas.microsoft.com/office/drawing/2014/main" id="{1CFC1644-F1DC-054B-9281-826A5DA9B9BE}"/>
                </a:ext>
              </a:extLst>
            </p:cNvPr>
            <p:cNvSpPr/>
            <p:nvPr/>
          </p:nvSpPr>
          <p:spPr>
            <a:xfrm>
              <a:off x="138738"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138" name="Group 317">
              <a:extLst>
                <a:ext uri="{FF2B5EF4-FFF2-40B4-BE49-F238E27FC236}">
                  <a16:creationId xmlns:a16="http://schemas.microsoft.com/office/drawing/2014/main" id="{72A43149-CF55-E045-828B-741237CACE46}"/>
                </a:ext>
              </a:extLst>
            </p:cNvPr>
            <p:cNvGrpSpPr/>
            <p:nvPr/>
          </p:nvGrpSpPr>
          <p:grpSpPr>
            <a:xfrm>
              <a:off x="45119" y="78308"/>
              <a:ext cx="894476" cy="881565"/>
              <a:chOff x="57640" y="71887"/>
              <a:chExt cx="894475" cy="881564"/>
            </a:xfrm>
          </p:grpSpPr>
          <p:pic>
            <p:nvPicPr>
              <p:cNvPr id="139" name="_-37.png">
                <a:extLst>
                  <a:ext uri="{FF2B5EF4-FFF2-40B4-BE49-F238E27FC236}">
                    <a16:creationId xmlns:a16="http://schemas.microsoft.com/office/drawing/2014/main" id="{F0B88AC4-7319-C44C-BF4A-8C40709BC9E6}"/>
                  </a:ext>
                </a:extLst>
              </p:cNvPr>
              <p:cNvPicPr/>
              <p:nvPr/>
            </p:nvPicPr>
            <p:blipFill>
              <a:blip r:embed="rId4"/>
              <a:srcRect l="9474" t="10164" r="9474" b="18860"/>
              <a:stretch>
                <a:fillRect/>
              </a:stretch>
            </p:blipFill>
            <p:spPr>
              <a:xfrm>
                <a:off x="217117" y="71887"/>
                <a:ext cx="575523" cy="501959"/>
              </a:xfrm>
              <a:prstGeom prst="rect">
                <a:avLst/>
              </a:prstGeom>
              <a:ln w="3175" cap="flat">
                <a:noFill/>
                <a:miter lim="400000"/>
              </a:ln>
              <a:effectLst/>
            </p:spPr>
          </p:pic>
          <p:sp>
            <p:nvSpPr>
              <p:cNvPr id="140" name="Shape 316">
                <a:extLst>
                  <a:ext uri="{FF2B5EF4-FFF2-40B4-BE49-F238E27FC236}">
                    <a16:creationId xmlns:a16="http://schemas.microsoft.com/office/drawing/2014/main" id="{3D1B20B2-7257-B244-9C74-AE97AADAA818}"/>
                  </a:ext>
                </a:extLst>
              </p:cNvPr>
              <p:cNvSpPr/>
              <p:nvPr/>
            </p:nvSpPr>
            <p:spPr>
              <a:xfrm>
                <a:off x="57640" y="707231"/>
                <a:ext cx="894475"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EXTERNAL DATA </a:t>
                </a:r>
              </a:p>
              <a:p>
                <a:pPr lvl="0">
                  <a:defRPr sz="1800" b="0">
                    <a:solidFill>
                      <a:srgbClr val="000000"/>
                    </a:solidFill>
                  </a:defRPr>
                </a:pPr>
                <a:r>
                  <a:rPr lang="en-US" sz="800" b="1" dirty="0">
                    <a:solidFill>
                      <a:srgbClr val="4277BB"/>
                    </a:solidFill>
                  </a:rPr>
                  <a:t>SOURCES</a:t>
                </a:r>
                <a:endParaRPr sz="800" b="1" dirty="0">
                  <a:solidFill>
                    <a:srgbClr val="4277BB"/>
                  </a:solidFill>
                </a:endParaRPr>
              </a:p>
            </p:txBody>
          </p:sp>
        </p:grpSp>
      </p:grpSp>
      <p:sp>
        <p:nvSpPr>
          <p:cNvPr id="141" name="Shape 352">
            <a:extLst>
              <a:ext uri="{FF2B5EF4-FFF2-40B4-BE49-F238E27FC236}">
                <a16:creationId xmlns:a16="http://schemas.microsoft.com/office/drawing/2014/main" id="{7FADB7C9-F4CB-2241-B4BA-04097AA6DBCF}"/>
              </a:ext>
            </a:extLst>
          </p:cNvPr>
          <p:cNvSpPr/>
          <p:nvPr/>
        </p:nvSpPr>
        <p:spPr>
          <a:xfrm>
            <a:off x="8161184" y="2070378"/>
            <a:ext cx="1927391"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Information that is residing in public domain, including social, news, documentation, and more.</a:t>
            </a:r>
          </a:p>
        </p:txBody>
      </p:sp>
      <p:grpSp>
        <p:nvGrpSpPr>
          <p:cNvPr id="142" name="Group 318">
            <a:extLst>
              <a:ext uri="{FF2B5EF4-FFF2-40B4-BE49-F238E27FC236}">
                <a16:creationId xmlns:a16="http://schemas.microsoft.com/office/drawing/2014/main" id="{15076AC8-BD1A-3341-9ADE-734E60E4D1EF}"/>
              </a:ext>
            </a:extLst>
          </p:cNvPr>
          <p:cNvGrpSpPr/>
          <p:nvPr/>
        </p:nvGrpSpPr>
        <p:grpSpPr>
          <a:xfrm>
            <a:off x="7181527" y="3385238"/>
            <a:ext cx="841578" cy="959874"/>
            <a:chOff x="71571" y="0"/>
            <a:chExt cx="841577" cy="959873"/>
          </a:xfrm>
        </p:grpSpPr>
        <p:sp>
          <p:nvSpPr>
            <p:cNvPr id="143" name="Shape 314">
              <a:extLst>
                <a:ext uri="{FF2B5EF4-FFF2-40B4-BE49-F238E27FC236}">
                  <a16:creationId xmlns:a16="http://schemas.microsoft.com/office/drawing/2014/main" id="{C2D690BF-D80F-5D4C-A879-1CE7B66C40BB}"/>
                </a:ext>
              </a:extLst>
            </p:cNvPr>
            <p:cNvSpPr/>
            <p:nvPr/>
          </p:nvSpPr>
          <p:spPr>
            <a:xfrm>
              <a:off x="138738"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144" name="Group 317">
              <a:extLst>
                <a:ext uri="{FF2B5EF4-FFF2-40B4-BE49-F238E27FC236}">
                  <a16:creationId xmlns:a16="http://schemas.microsoft.com/office/drawing/2014/main" id="{6E7FFF5A-455D-0342-97B1-3067F115B941}"/>
                </a:ext>
              </a:extLst>
            </p:cNvPr>
            <p:cNvGrpSpPr/>
            <p:nvPr/>
          </p:nvGrpSpPr>
          <p:grpSpPr>
            <a:xfrm>
              <a:off x="71571" y="78308"/>
              <a:ext cx="841577" cy="881565"/>
              <a:chOff x="84092" y="71887"/>
              <a:chExt cx="841576" cy="881564"/>
            </a:xfrm>
          </p:grpSpPr>
          <p:pic>
            <p:nvPicPr>
              <p:cNvPr id="145" name="_-37.png">
                <a:extLst>
                  <a:ext uri="{FF2B5EF4-FFF2-40B4-BE49-F238E27FC236}">
                    <a16:creationId xmlns:a16="http://schemas.microsoft.com/office/drawing/2014/main" id="{CB1B0960-BFCD-4340-B88B-01895C9FE5B6}"/>
                  </a:ext>
                </a:extLst>
              </p:cNvPr>
              <p:cNvPicPr/>
              <p:nvPr/>
            </p:nvPicPr>
            <p:blipFill>
              <a:blip r:embed="rId4"/>
              <a:srcRect l="9474" t="10164" r="9474" b="18860"/>
              <a:stretch>
                <a:fillRect/>
              </a:stretch>
            </p:blipFill>
            <p:spPr>
              <a:xfrm>
                <a:off x="217117" y="71887"/>
                <a:ext cx="575523" cy="501959"/>
              </a:xfrm>
              <a:prstGeom prst="rect">
                <a:avLst/>
              </a:prstGeom>
              <a:ln w="3175" cap="flat">
                <a:noFill/>
                <a:miter lim="400000"/>
              </a:ln>
              <a:effectLst/>
            </p:spPr>
          </p:pic>
          <p:sp>
            <p:nvSpPr>
              <p:cNvPr id="146" name="Shape 316">
                <a:extLst>
                  <a:ext uri="{FF2B5EF4-FFF2-40B4-BE49-F238E27FC236}">
                    <a16:creationId xmlns:a16="http://schemas.microsoft.com/office/drawing/2014/main" id="{01407AC7-150D-3B44-A89C-9430F28DF6CB}"/>
                  </a:ext>
                </a:extLst>
              </p:cNvPr>
              <p:cNvSpPr/>
              <p:nvPr/>
            </p:nvSpPr>
            <p:spPr>
              <a:xfrm>
                <a:off x="84092" y="707231"/>
                <a:ext cx="841576"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CURATED DATA </a:t>
                </a:r>
              </a:p>
              <a:p>
                <a:pPr lvl="0">
                  <a:defRPr sz="1800" b="0">
                    <a:solidFill>
                      <a:srgbClr val="000000"/>
                    </a:solidFill>
                  </a:defRPr>
                </a:pPr>
                <a:r>
                  <a:rPr lang="en-US" sz="800" b="1" dirty="0">
                    <a:solidFill>
                      <a:srgbClr val="4277BB"/>
                    </a:solidFill>
                  </a:rPr>
                  <a:t>SORUCES</a:t>
                </a:r>
                <a:endParaRPr sz="800" b="1" dirty="0">
                  <a:solidFill>
                    <a:srgbClr val="4277BB"/>
                  </a:solidFill>
                </a:endParaRPr>
              </a:p>
            </p:txBody>
          </p:sp>
        </p:grpSp>
      </p:grpSp>
      <p:sp>
        <p:nvSpPr>
          <p:cNvPr id="147" name="Shape 352">
            <a:extLst>
              <a:ext uri="{FF2B5EF4-FFF2-40B4-BE49-F238E27FC236}">
                <a16:creationId xmlns:a16="http://schemas.microsoft.com/office/drawing/2014/main" id="{4CC42071-70C5-6D49-8F25-BADB82577D0C}"/>
              </a:ext>
            </a:extLst>
          </p:cNvPr>
          <p:cNvSpPr/>
          <p:nvPr/>
        </p:nvSpPr>
        <p:spPr>
          <a:xfrm>
            <a:off x="8161184" y="3370540"/>
            <a:ext cx="1927391" cy="51809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Includes pre-built data feeds from news and social media.</a:t>
            </a:r>
          </a:p>
          <a:p>
            <a:pPr lvl="0">
              <a:defRPr sz="1800"/>
            </a:pPr>
            <a:endParaRPr sz="500" dirty="0"/>
          </a:p>
        </p:txBody>
      </p:sp>
      <p:sp>
        <p:nvSpPr>
          <p:cNvPr id="154" name="Shape 352">
            <a:extLst>
              <a:ext uri="{FF2B5EF4-FFF2-40B4-BE49-F238E27FC236}">
                <a16:creationId xmlns:a16="http://schemas.microsoft.com/office/drawing/2014/main" id="{C2AA9E1F-7EE9-ED4B-B263-74F18701A51E}"/>
              </a:ext>
            </a:extLst>
          </p:cNvPr>
          <p:cNvSpPr/>
          <p:nvPr/>
        </p:nvSpPr>
        <p:spPr>
          <a:xfrm>
            <a:off x="8150933" y="4838700"/>
            <a:ext cx="1927391"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Mobile data synchronization and ability to have a persistent data storage.</a:t>
            </a:r>
          </a:p>
        </p:txBody>
      </p:sp>
      <p:grpSp>
        <p:nvGrpSpPr>
          <p:cNvPr id="13" name="Group 12">
            <a:extLst>
              <a:ext uri="{FF2B5EF4-FFF2-40B4-BE49-F238E27FC236}">
                <a16:creationId xmlns:a16="http://schemas.microsoft.com/office/drawing/2014/main" id="{2CBBFFC7-8F85-1B4A-BFE4-550A749413DB}"/>
              </a:ext>
            </a:extLst>
          </p:cNvPr>
          <p:cNvGrpSpPr/>
          <p:nvPr/>
        </p:nvGrpSpPr>
        <p:grpSpPr>
          <a:xfrm>
            <a:off x="7239000" y="4853398"/>
            <a:ext cx="707233" cy="959874"/>
            <a:chOff x="7248697" y="6154714"/>
            <a:chExt cx="707233" cy="959874"/>
          </a:xfrm>
        </p:grpSpPr>
        <p:grpSp>
          <p:nvGrpSpPr>
            <p:cNvPr id="156" name="Group 318">
              <a:extLst>
                <a:ext uri="{FF2B5EF4-FFF2-40B4-BE49-F238E27FC236}">
                  <a16:creationId xmlns:a16="http://schemas.microsoft.com/office/drawing/2014/main" id="{55224366-1FC4-B541-A092-2734F93D8FC2}"/>
                </a:ext>
              </a:extLst>
            </p:cNvPr>
            <p:cNvGrpSpPr/>
            <p:nvPr/>
          </p:nvGrpSpPr>
          <p:grpSpPr>
            <a:xfrm>
              <a:off x="7248697" y="6154714"/>
              <a:ext cx="707233" cy="959874"/>
              <a:chOff x="138738" y="0"/>
              <a:chExt cx="707232" cy="959873"/>
            </a:xfrm>
          </p:grpSpPr>
          <p:sp>
            <p:nvSpPr>
              <p:cNvPr id="158" name="Shape 314">
                <a:extLst>
                  <a:ext uri="{FF2B5EF4-FFF2-40B4-BE49-F238E27FC236}">
                    <a16:creationId xmlns:a16="http://schemas.microsoft.com/office/drawing/2014/main" id="{50F65A63-D93D-EA4D-8941-3154E6AB28B6}"/>
                  </a:ext>
                </a:extLst>
              </p:cNvPr>
              <p:cNvSpPr/>
              <p:nvPr/>
            </p:nvSpPr>
            <p:spPr>
              <a:xfrm>
                <a:off x="138738"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59" name="Shape 316">
                <a:extLst>
                  <a:ext uri="{FF2B5EF4-FFF2-40B4-BE49-F238E27FC236}">
                    <a16:creationId xmlns:a16="http://schemas.microsoft.com/office/drawing/2014/main" id="{D21B5582-1C3B-CE46-90B9-5613FD2A7A4A}"/>
                  </a:ext>
                </a:extLst>
              </p:cNvPr>
              <p:cNvSpPr/>
              <p:nvPr/>
            </p:nvSpPr>
            <p:spPr>
              <a:xfrm>
                <a:off x="336070" y="713652"/>
                <a:ext cx="312586"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DATA </a:t>
                </a:r>
              </a:p>
              <a:p>
                <a:pPr lvl="0">
                  <a:defRPr sz="1800" b="0">
                    <a:solidFill>
                      <a:srgbClr val="000000"/>
                    </a:solidFill>
                  </a:defRPr>
                </a:pPr>
                <a:r>
                  <a:rPr lang="en-US" sz="800" b="1" dirty="0">
                    <a:solidFill>
                      <a:srgbClr val="4277BB"/>
                    </a:solidFill>
                  </a:rPr>
                  <a:t>SYNC</a:t>
                </a:r>
                <a:endParaRPr sz="800" b="1" dirty="0">
                  <a:solidFill>
                    <a:srgbClr val="4277BB"/>
                  </a:solidFill>
                </a:endParaRPr>
              </a:p>
            </p:txBody>
          </p:sp>
        </p:grpSp>
        <p:pic>
          <p:nvPicPr>
            <p:cNvPr id="12" name="Picture 11">
              <a:extLst>
                <a:ext uri="{FF2B5EF4-FFF2-40B4-BE49-F238E27FC236}">
                  <a16:creationId xmlns:a16="http://schemas.microsoft.com/office/drawing/2014/main" id="{3770D68D-F939-A848-8E29-B691C41FE334}"/>
                </a:ext>
              </a:extLst>
            </p:cNvPr>
            <p:cNvPicPr>
              <a:picLocks noChangeAspect="1"/>
            </p:cNvPicPr>
            <p:nvPr/>
          </p:nvPicPr>
          <p:blipFill>
            <a:blip r:embed="rId9"/>
            <a:stretch>
              <a:fillRect/>
            </a:stretch>
          </p:blipFill>
          <p:spPr>
            <a:xfrm>
              <a:off x="7280484" y="6259142"/>
              <a:ext cx="628776" cy="487843"/>
            </a:xfrm>
            <a:prstGeom prst="rect">
              <a:avLst/>
            </a:prstGeom>
          </p:spPr>
        </p:pic>
      </p:grpSp>
      <p:sp>
        <p:nvSpPr>
          <p:cNvPr id="72" name="Shape 352">
            <a:extLst>
              <a:ext uri="{FF2B5EF4-FFF2-40B4-BE49-F238E27FC236}">
                <a16:creationId xmlns:a16="http://schemas.microsoft.com/office/drawing/2014/main" id="{23D92587-EF6C-344B-8E6E-A01ABA9E3701}"/>
              </a:ext>
            </a:extLst>
          </p:cNvPr>
          <p:cNvSpPr/>
          <p:nvPr/>
        </p:nvSpPr>
        <p:spPr>
          <a:xfrm>
            <a:off x="8077200" y="6007562"/>
            <a:ext cx="1927391" cy="25648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endParaRPr lang="en-US" dirty="0"/>
          </a:p>
        </p:txBody>
      </p:sp>
      <p:grpSp>
        <p:nvGrpSpPr>
          <p:cNvPr id="11" name="Group 10">
            <a:extLst>
              <a:ext uri="{FF2B5EF4-FFF2-40B4-BE49-F238E27FC236}">
                <a16:creationId xmlns:a16="http://schemas.microsoft.com/office/drawing/2014/main" id="{5E76CD10-2ED1-644F-BE0F-57C8488ED018}"/>
              </a:ext>
            </a:extLst>
          </p:cNvPr>
          <p:cNvGrpSpPr/>
          <p:nvPr/>
        </p:nvGrpSpPr>
        <p:grpSpPr>
          <a:xfrm>
            <a:off x="4076700" y="6096000"/>
            <a:ext cx="707233" cy="959874"/>
            <a:chOff x="7165267" y="6096000"/>
            <a:chExt cx="707233" cy="959874"/>
          </a:xfrm>
        </p:grpSpPr>
        <p:grpSp>
          <p:nvGrpSpPr>
            <p:cNvPr id="74" name="Group 318">
              <a:extLst>
                <a:ext uri="{FF2B5EF4-FFF2-40B4-BE49-F238E27FC236}">
                  <a16:creationId xmlns:a16="http://schemas.microsoft.com/office/drawing/2014/main" id="{7B3EA361-57C0-A846-9172-9A69432CEA7C}"/>
                </a:ext>
              </a:extLst>
            </p:cNvPr>
            <p:cNvGrpSpPr/>
            <p:nvPr/>
          </p:nvGrpSpPr>
          <p:grpSpPr>
            <a:xfrm>
              <a:off x="7165267" y="6096000"/>
              <a:ext cx="707233" cy="959874"/>
              <a:chOff x="138738" y="0"/>
              <a:chExt cx="707232" cy="959873"/>
            </a:xfrm>
          </p:grpSpPr>
          <p:sp>
            <p:nvSpPr>
              <p:cNvPr id="76" name="Shape 314">
                <a:extLst>
                  <a:ext uri="{FF2B5EF4-FFF2-40B4-BE49-F238E27FC236}">
                    <a16:creationId xmlns:a16="http://schemas.microsoft.com/office/drawing/2014/main" id="{F40A7779-E151-3349-824D-4805114FE656}"/>
                  </a:ext>
                </a:extLst>
              </p:cNvPr>
              <p:cNvSpPr/>
              <p:nvPr/>
            </p:nvSpPr>
            <p:spPr>
              <a:xfrm>
                <a:off x="138738"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7" name="Shape 316">
                <a:extLst>
                  <a:ext uri="{FF2B5EF4-FFF2-40B4-BE49-F238E27FC236}">
                    <a16:creationId xmlns:a16="http://schemas.microsoft.com/office/drawing/2014/main" id="{B170D2C7-63E6-2849-BCCE-AE87F111E475}"/>
                  </a:ext>
                </a:extLst>
              </p:cNvPr>
              <p:cNvSpPr/>
              <p:nvPr/>
            </p:nvSpPr>
            <p:spPr>
              <a:xfrm>
                <a:off x="154920" y="713652"/>
                <a:ext cx="67486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MODEL </a:t>
                </a:r>
              </a:p>
              <a:p>
                <a:pPr lvl="0">
                  <a:defRPr sz="1800" b="0">
                    <a:solidFill>
                      <a:srgbClr val="000000"/>
                    </a:solidFill>
                  </a:defRPr>
                </a:pPr>
                <a:r>
                  <a:rPr lang="en-US" sz="800" b="1" dirty="0">
                    <a:solidFill>
                      <a:srgbClr val="4277BB"/>
                    </a:solidFill>
                  </a:rPr>
                  <a:t>REPOSITORY</a:t>
                </a:r>
                <a:endParaRPr sz="800" b="1" dirty="0">
                  <a:solidFill>
                    <a:srgbClr val="4277BB"/>
                  </a:solidFill>
                </a:endParaRPr>
              </a:p>
            </p:txBody>
          </p:sp>
        </p:grpSp>
        <p:pic>
          <p:nvPicPr>
            <p:cNvPr id="10" name="Picture 9">
              <a:extLst>
                <a:ext uri="{FF2B5EF4-FFF2-40B4-BE49-F238E27FC236}">
                  <a16:creationId xmlns:a16="http://schemas.microsoft.com/office/drawing/2014/main" id="{56FAEFD3-ADFC-EC41-815D-1F998416B6F1}"/>
                </a:ext>
              </a:extLst>
            </p:cNvPr>
            <p:cNvPicPr>
              <a:picLocks noChangeAspect="1"/>
            </p:cNvPicPr>
            <p:nvPr/>
          </p:nvPicPr>
          <p:blipFill>
            <a:blip r:embed="rId10"/>
            <a:stretch>
              <a:fillRect/>
            </a:stretch>
          </p:blipFill>
          <p:spPr>
            <a:xfrm>
              <a:off x="7224824" y="6145162"/>
              <a:ext cx="592082" cy="592082"/>
            </a:xfrm>
            <a:prstGeom prst="rect">
              <a:avLst/>
            </a:prstGeom>
          </p:spPr>
        </p:pic>
      </p:grpSp>
      <p:sp>
        <p:nvSpPr>
          <p:cNvPr id="78" name="Shape 352">
            <a:extLst>
              <a:ext uri="{FF2B5EF4-FFF2-40B4-BE49-F238E27FC236}">
                <a16:creationId xmlns:a16="http://schemas.microsoft.com/office/drawing/2014/main" id="{0AFC91EE-5BC7-1745-A67A-76842A44F96E}"/>
              </a:ext>
            </a:extLst>
          </p:cNvPr>
          <p:cNvSpPr/>
          <p:nvPr/>
        </p:nvSpPr>
        <p:spPr>
          <a:xfrm>
            <a:off x="5062366" y="6096000"/>
            <a:ext cx="1927391"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Mobile data synchronization and ability to have a persistent data storage.</a:t>
            </a:r>
          </a:p>
        </p:txBody>
      </p:sp>
    </p:spTree>
    <p:extLst>
      <p:ext uri="{BB962C8B-B14F-4D97-AF65-F5344CB8AC3E}">
        <p14:creationId xmlns:p14="http://schemas.microsoft.com/office/powerpoint/2010/main" val="1553769409"/>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4" name="Group 364"/>
          <p:cNvGrpSpPr/>
          <p:nvPr/>
        </p:nvGrpSpPr>
        <p:grpSpPr>
          <a:xfrm>
            <a:off x="512122" y="6154353"/>
            <a:ext cx="921098" cy="1039813"/>
            <a:chOff x="51863" y="0"/>
            <a:chExt cx="921097" cy="1039812"/>
          </a:xfrm>
        </p:grpSpPr>
        <p:sp>
          <p:nvSpPr>
            <p:cNvPr id="360" name="Shape 360"/>
            <p:cNvSpPr/>
            <p:nvPr/>
          </p:nvSpPr>
          <p:spPr>
            <a:xfrm>
              <a:off x="146428"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63" name="Group 363"/>
            <p:cNvGrpSpPr/>
            <p:nvPr/>
          </p:nvGrpSpPr>
          <p:grpSpPr>
            <a:xfrm>
              <a:off x="51863" y="71741"/>
              <a:ext cx="921098" cy="968072"/>
              <a:chOff x="65011" y="71741"/>
              <a:chExt cx="921097" cy="968071"/>
            </a:xfrm>
          </p:grpSpPr>
          <p:pic>
            <p:nvPicPr>
              <p:cNvPr id="361" name="_-06.png"/>
              <p:cNvPicPr/>
              <p:nvPr/>
            </p:nvPicPr>
            <p:blipFill>
              <a:blip r:embed="rId2"/>
              <a:srcRect l="26088" t="10144" r="26088" b="10144"/>
              <a:stretch>
                <a:fillRect/>
              </a:stretch>
            </p:blipFill>
            <p:spPr>
              <a:xfrm>
                <a:off x="349043" y="71741"/>
                <a:ext cx="338218" cy="563749"/>
              </a:xfrm>
              <a:prstGeom prst="rect">
                <a:avLst/>
              </a:prstGeom>
              <a:ln w="3175" cap="flat">
                <a:noFill/>
                <a:miter lim="400000"/>
              </a:ln>
              <a:effectLst/>
            </p:spPr>
          </p:pic>
          <p:sp>
            <p:nvSpPr>
              <p:cNvPr id="362" name="Shape 362"/>
              <p:cNvSpPr/>
              <p:nvPr/>
            </p:nvSpPr>
            <p:spPr>
              <a:xfrm>
                <a:off x="65011" y="707231"/>
                <a:ext cx="921098"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MOBILE DEVICE</a:t>
                </a:r>
              </a:p>
              <a:p>
                <a:pPr lvl="0">
                  <a:defRPr sz="1800"/>
                </a:pPr>
                <a:r>
                  <a:rPr sz="800" b="1" dirty="0">
                    <a:solidFill>
                      <a:srgbClr val="4277BB"/>
                    </a:solidFill>
                    <a:latin typeface="Helvetica"/>
                    <a:ea typeface="Helvetica"/>
                    <a:cs typeface="Helvetica"/>
                    <a:sym typeface="Helvetica"/>
                  </a:rPr>
                  <a:t>AGENT</a:t>
                </a:r>
              </a:p>
            </p:txBody>
          </p:sp>
        </p:grpSp>
      </p:grpSp>
      <p:grpSp>
        <p:nvGrpSpPr>
          <p:cNvPr id="369" name="Group 369"/>
          <p:cNvGrpSpPr/>
          <p:nvPr/>
        </p:nvGrpSpPr>
        <p:grpSpPr>
          <a:xfrm>
            <a:off x="532834" y="4761849"/>
            <a:ext cx="879674" cy="1049026"/>
            <a:chOff x="49274" y="0"/>
            <a:chExt cx="879673" cy="1049024"/>
          </a:xfrm>
        </p:grpSpPr>
        <p:sp>
          <p:nvSpPr>
            <p:cNvPr id="365" name="Shape 365"/>
            <p:cNvSpPr/>
            <p:nvPr/>
          </p:nvSpPr>
          <p:spPr>
            <a:xfrm>
              <a:off x="125672"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68" name="Group 368"/>
            <p:cNvGrpSpPr/>
            <p:nvPr/>
          </p:nvGrpSpPr>
          <p:grpSpPr>
            <a:xfrm>
              <a:off x="49274" y="196061"/>
              <a:ext cx="879674" cy="852964"/>
              <a:chOff x="61694" y="186848"/>
              <a:chExt cx="879673" cy="852963"/>
            </a:xfrm>
          </p:grpSpPr>
          <p:pic>
            <p:nvPicPr>
              <p:cNvPr id="366" name="_-14.png"/>
              <p:cNvPicPr/>
              <p:nvPr/>
            </p:nvPicPr>
            <p:blipFill>
              <a:blip r:embed="rId3"/>
              <a:srcRect l="17420" t="26419" r="17420" b="26419"/>
              <a:stretch>
                <a:fillRect/>
              </a:stretch>
            </p:blipFill>
            <p:spPr>
              <a:xfrm>
                <a:off x="256384" y="186848"/>
                <a:ext cx="460826" cy="333535"/>
              </a:xfrm>
              <a:prstGeom prst="rect">
                <a:avLst/>
              </a:prstGeom>
              <a:ln w="3175" cap="flat">
                <a:noFill/>
                <a:miter lim="400000"/>
              </a:ln>
              <a:effectLst/>
            </p:spPr>
          </p:pic>
          <p:sp>
            <p:nvSpPr>
              <p:cNvPr id="367" name="Shape 367"/>
              <p:cNvSpPr/>
              <p:nvPr/>
            </p:nvSpPr>
            <p:spPr>
              <a:xfrm>
                <a:off x="61694" y="707231"/>
                <a:ext cx="879674"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MONITORING &amp;</a:t>
                </a:r>
              </a:p>
              <a:p>
                <a:pPr lvl="0">
                  <a:defRPr sz="1800"/>
                </a:pPr>
                <a:r>
                  <a:rPr sz="800" b="1" dirty="0">
                    <a:solidFill>
                      <a:srgbClr val="4277BB"/>
                    </a:solidFill>
                    <a:latin typeface="Helvetica"/>
                    <a:ea typeface="Helvetica"/>
                    <a:cs typeface="Helvetica"/>
                    <a:sym typeface="Helvetica"/>
                  </a:rPr>
                  <a:t>LOGGING</a:t>
                </a:r>
              </a:p>
            </p:txBody>
          </p:sp>
        </p:grpSp>
      </p:grpSp>
      <p:grpSp>
        <p:nvGrpSpPr>
          <p:cNvPr id="374" name="Group 374"/>
          <p:cNvGrpSpPr/>
          <p:nvPr/>
        </p:nvGrpSpPr>
        <p:grpSpPr>
          <a:xfrm>
            <a:off x="558283" y="3358775"/>
            <a:ext cx="828776" cy="1049026"/>
            <a:chOff x="46093" y="0"/>
            <a:chExt cx="828774" cy="1049024"/>
          </a:xfrm>
        </p:grpSpPr>
        <p:sp>
          <p:nvSpPr>
            <p:cNvPr id="370" name="Shape 370"/>
            <p:cNvSpPr/>
            <p:nvPr/>
          </p:nvSpPr>
          <p:spPr>
            <a:xfrm>
              <a:off x="106864"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73" name="Group 373"/>
            <p:cNvGrpSpPr/>
            <p:nvPr/>
          </p:nvGrpSpPr>
          <p:grpSpPr>
            <a:xfrm>
              <a:off x="46093" y="119477"/>
              <a:ext cx="828775" cy="929548"/>
              <a:chOff x="57618" y="110265"/>
              <a:chExt cx="828774" cy="929547"/>
            </a:xfrm>
          </p:grpSpPr>
          <p:pic>
            <p:nvPicPr>
              <p:cNvPr id="371" name="_-20.png"/>
              <p:cNvPicPr/>
              <p:nvPr/>
            </p:nvPicPr>
            <p:blipFill>
              <a:blip r:embed="rId4"/>
              <a:srcRect l="12622" t="15591" r="9640" b="22263"/>
              <a:stretch>
                <a:fillRect/>
              </a:stretch>
            </p:blipFill>
            <p:spPr>
              <a:xfrm>
                <a:off x="206612" y="110265"/>
                <a:ext cx="551988" cy="439513"/>
              </a:xfrm>
              <a:prstGeom prst="rect">
                <a:avLst/>
              </a:prstGeom>
              <a:ln w="3175" cap="flat">
                <a:noFill/>
                <a:miter lim="400000"/>
              </a:ln>
              <a:effectLst/>
            </p:spPr>
          </p:pic>
          <p:sp>
            <p:nvSpPr>
              <p:cNvPr id="372" name="Shape 372"/>
              <p:cNvSpPr/>
              <p:nvPr/>
            </p:nvSpPr>
            <p:spPr>
              <a:xfrm>
                <a:off x="57618" y="707231"/>
                <a:ext cx="828775"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INFORMATION</a:t>
                </a:r>
              </a:p>
              <a:p>
                <a:pPr lvl="0">
                  <a:defRPr sz="1800"/>
                </a:pPr>
                <a:r>
                  <a:rPr sz="800" b="1" dirty="0">
                    <a:solidFill>
                      <a:srgbClr val="4277BB"/>
                    </a:solidFill>
                    <a:latin typeface="Helvetica"/>
                    <a:ea typeface="Helvetica"/>
                    <a:cs typeface="Helvetica"/>
                    <a:sym typeface="Helvetica"/>
                  </a:rPr>
                  <a:t>GOVERNANCE</a:t>
                </a:r>
              </a:p>
            </p:txBody>
          </p:sp>
        </p:grpSp>
      </p:grpSp>
      <p:grpSp>
        <p:nvGrpSpPr>
          <p:cNvPr id="379" name="Group 379"/>
          <p:cNvGrpSpPr/>
          <p:nvPr/>
        </p:nvGrpSpPr>
        <p:grpSpPr>
          <a:xfrm>
            <a:off x="384952" y="2070482"/>
            <a:ext cx="1175439" cy="932543"/>
            <a:chOff x="0" y="0"/>
            <a:chExt cx="1175438" cy="932542"/>
          </a:xfrm>
        </p:grpSpPr>
        <p:sp>
          <p:nvSpPr>
            <p:cNvPr id="375" name="Shape 375"/>
            <p:cNvSpPr/>
            <p:nvPr/>
          </p:nvSpPr>
          <p:spPr>
            <a:xfrm>
              <a:off x="21770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78" name="Group 378"/>
            <p:cNvGrpSpPr/>
            <p:nvPr/>
          </p:nvGrpSpPr>
          <p:grpSpPr>
            <a:xfrm>
              <a:off x="-1" y="139612"/>
              <a:ext cx="1175440" cy="792931"/>
              <a:chOff x="0" y="130399"/>
              <a:chExt cx="1175438" cy="792929"/>
            </a:xfrm>
          </p:grpSpPr>
          <p:pic>
            <p:nvPicPr>
              <p:cNvPr id="376" name="_-19.png"/>
              <p:cNvPicPr/>
              <p:nvPr/>
            </p:nvPicPr>
            <p:blipFill>
              <a:blip r:embed="rId5"/>
              <a:srcRect l="11328" t="18438" r="11328" b="18438"/>
              <a:stretch>
                <a:fillRect/>
              </a:stretch>
            </p:blipFill>
            <p:spPr>
              <a:xfrm>
                <a:off x="306810" y="130399"/>
                <a:ext cx="547001" cy="446433"/>
              </a:xfrm>
              <a:prstGeom prst="rect">
                <a:avLst/>
              </a:prstGeom>
              <a:ln w="3175" cap="flat">
                <a:noFill/>
                <a:miter lim="400000"/>
              </a:ln>
              <a:effectLst/>
            </p:spPr>
          </p:pic>
          <p:sp>
            <p:nvSpPr>
              <p:cNvPr id="377" name="Shape 377"/>
              <p:cNvSpPr/>
              <p:nvPr/>
            </p:nvSpPr>
            <p:spPr>
              <a:xfrm>
                <a:off x="0" y="707231"/>
                <a:ext cx="1175439" cy="216099"/>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API </a:t>
                </a:r>
                <a:endParaRPr lang="en-US" sz="800" b="1" dirty="0">
                  <a:solidFill>
                    <a:srgbClr val="4277BB"/>
                  </a:solidFill>
                </a:endParaRPr>
              </a:p>
              <a:p>
                <a:pPr lvl="0">
                  <a:defRPr sz="1800" b="0">
                    <a:solidFill>
                      <a:srgbClr val="000000"/>
                    </a:solidFill>
                  </a:defRPr>
                </a:pPr>
                <a:r>
                  <a:rPr sz="800" b="1" dirty="0">
                    <a:solidFill>
                      <a:srgbClr val="4277BB"/>
                    </a:solidFill>
                  </a:rPr>
                  <a:t>MANAGEMENT</a:t>
                </a:r>
              </a:p>
            </p:txBody>
          </p:sp>
        </p:grpSp>
      </p:grpSp>
      <p:grpSp>
        <p:nvGrpSpPr>
          <p:cNvPr id="389" name="Group 389"/>
          <p:cNvGrpSpPr/>
          <p:nvPr/>
        </p:nvGrpSpPr>
        <p:grpSpPr>
          <a:xfrm>
            <a:off x="3974324" y="3373388"/>
            <a:ext cx="830661" cy="1044419"/>
            <a:chOff x="46211" y="0"/>
            <a:chExt cx="830659" cy="1044418"/>
          </a:xfrm>
        </p:grpSpPr>
        <p:sp>
          <p:nvSpPr>
            <p:cNvPr id="385" name="Shape 385"/>
            <p:cNvSpPr/>
            <p:nvPr/>
          </p:nvSpPr>
          <p:spPr>
            <a:xfrm>
              <a:off x="98102"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88" name="Group 388"/>
            <p:cNvGrpSpPr/>
            <p:nvPr/>
          </p:nvGrpSpPr>
          <p:grpSpPr>
            <a:xfrm>
              <a:off x="46211" y="194987"/>
              <a:ext cx="830660" cy="849432"/>
              <a:chOff x="57769" y="190380"/>
              <a:chExt cx="830659" cy="849431"/>
            </a:xfrm>
          </p:grpSpPr>
          <p:pic>
            <p:nvPicPr>
              <p:cNvPr id="386" name="_-24.png"/>
              <p:cNvPicPr/>
              <p:nvPr/>
            </p:nvPicPr>
            <p:blipFill>
              <a:blip r:embed="rId6"/>
              <a:srcRect l="25630" t="26919" r="25630" b="26919"/>
              <a:stretch>
                <a:fillRect/>
              </a:stretch>
            </p:blipFill>
            <p:spPr>
              <a:xfrm>
                <a:off x="286015" y="190380"/>
                <a:ext cx="344700" cy="326471"/>
              </a:xfrm>
              <a:prstGeom prst="rect">
                <a:avLst/>
              </a:prstGeom>
              <a:ln w="3175" cap="flat">
                <a:noFill/>
                <a:miter lim="400000"/>
              </a:ln>
              <a:effectLst/>
            </p:spPr>
          </p:pic>
          <p:sp>
            <p:nvSpPr>
              <p:cNvPr id="387" name="Shape 387"/>
              <p:cNvSpPr/>
              <p:nvPr/>
            </p:nvSpPr>
            <p:spPr>
              <a:xfrm>
                <a:off x="57769" y="707231"/>
                <a:ext cx="83066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PROCESS</a:t>
                </a:r>
              </a:p>
              <a:p>
                <a:pPr lvl="0">
                  <a:defRPr sz="1800"/>
                </a:pPr>
                <a:r>
                  <a:rPr sz="800" b="1" dirty="0">
                    <a:solidFill>
                      <a:srgbClr val="4277BB"/>
                    </a:solidFill>
                    <a:latin typeface="Helvetica"/>
                    <a:ea typeface="Helvetica"/>
                    <a:cs typeface="Helvetica"/>
                    <a:sym typeface="Helvetica"/>
                  </a:rPr>
                  <a:t>MANAGEMENT</a:t>
                </a:r>
              </a:p>
            </p:txBody>
          </p:sp>
        </p:grpSp>
      </p:grpSp>
      <p:grpSp>
        <p:nvGrpSpPr>
          <p:cNvPr id="394" name="Group 394"/>
          <p:cNvGrpSpPr/>
          <p:nvPr/>
        </p:nvGrpSpPr>
        <p:grpSpPr>
          <a:xfrm>
            <a:off x="3878354" y="4757760"/>
            <a:ext cx="1022601" cy="1034114"/>
            <a:chOff x="58207" y="0"/>
            <a:chExt cx="1022600" cy="1034113"/>
          </a:xfrm>
        </p:grpSpPr>
        <p:sp>
          <p:nvSpPr>
            <p:cNvPr id="390" name="Shape 390"/>
            <p:cNvSpPr/>
            <p:nvPr/>
          </p:nvSpPr>
          <p:spPr>
            <a:xfrm>
              <a:off x="202078"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93" name="Group 393"/>
            <p:cNvGrpSpPr/>
            <p:nvPr/>
          </p:nvGrpSpPr>
          <p:grpSpPr>
            <a:xfrm>
              <a:off x="58207" y="178620"/>
              <a:ext cx="1022600" cy="855493"/>
              <a:chOff x="456280" y="178620"/>
              <a:chExt cx="1022599" cy="855492"/>
            </a:xfrm>
          </p:grpSpPr>
          <p:pic>
            <p:nvPicPr>
              <p:cNvPr id="391" name="_-25.png"/>
              <p:cNvPicPr/>
              <p:nvPr/>
            </p:nvPicPr>
            <p:blipFill>
              <a:blip r:embed="rId7"/>
              <a:srcRect l="18479" t="25558" r="18252" b="20236"/>
              <a:stretch>
                <a:fillRect/>
              </a:stretch>
            </p:blipFill>
            <p:spPr>
              <a:xfrm>
                <a:off x="748410" y="178620"/>
                <a:ext cx="447451" cy="381825"/>
              </a:xfrm>
              <a:prstGeom prst="rect">
                <a:avLst/>
              </a:prstGeom>
              <a:ln w="3175" cap="flat">
                <a:noFill/>
                <a:miter lim="400000"/>
              </a:ln>
              <a:effectLst/>
            </p:spPr>
          </p:pic>
          <p:sp>
            <p:nvSpPr>
              <p:cNvPr id="392" name="Shape 392"/>
              <p:cNvSpPr/>
              <p:nvPr/>
            </p:nvSpPr>
            <p:spPr>
              <a:xfrm>
                <a:off x="456280" y="701530"/>
                <a:ext cx="1022599"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MOBILE BACKEND</a:t>
                </a:r>
                <a:br>
                  <a:rPr sz="800" b="1" dirty="0">
                    <a:solidFill>
                      <a:srgbClr val="4277BB"/>
                    </a:solidFill>
                    <a:latin typeface="Helvetica"/>
                    <a:ea typeface="Helvetica"/>
                    <a:cs typeface="Helvetica"/>
                    <a:sym typeface="Helvetica"/>
                  </a:rPr>
                </a:br>
                <a:r>
                  <a:rPr sz="800" b="1" dirty="0">
                    <a:solidFill>
                      <a:srgbClr val="4277BB"/>
                    </a:solidFill>
                    <a:latin typeface="Helvetica"/>
                    <a:ea typeface="Helvetica"/>
                    <a:cs typeface="Helvetica"/>
                    <a:sym typeface="Helvetica"/>
                  </a:rPr>
                  <a:t>APPLICATION</a:t>
                </a:r>
              </a:p>
            </p:txBody>
          </p:sp>
        </p:grpSp>
      </p:grpSp>
      <p:sp>
        <p:nvSpPr>
          <p:cNvPr id="395" name="Shape 395"/>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396" name="Shape 396"/>
          <p:cNvSpPr/>
          <p:nvPr/>
        </p:nvSpPr>
        <p:spPr>
          <a:xfrm>
            <a:off x="369887" y="906462"/>
            <a:ext cx="4464052" cy="46106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Management Icons</a:t>
            </a:r>
          </a:p>
        </p:txBody>
      </p:sp>
      <p:sp>
        <p:nvSpPr>
          <p:cNvPr id="397" name="Shape 397"/>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398" name="Shape 398"/>
          <p:cNvSpPr/>
          <p:nvPr/>
        </p:nvSpPr>
        <p:spPr>
          <a:xfrm>
            <a:off x="1478818" y="2141307"/>
            <a:ext cx="1826200"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Advertises available services endpoints (discovery and management).</a:t>
            </a:r>
          </a:p>
        </p:txBody>
      </p:sp>
      <p:sp>
        <p:nvSpPr>
          <p:cNvPr id="399" name="Shape 399"/>
          <p:cNvSpPr/>
          <p:nvPr/>
        </p:nvSpPr>
        <p:spPr>
          <a:xfrm>
            <a:off x="1478818" y="3480958"/>
            <a:ext cx="2049790"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Enforces appropriate in-service lifespan for devices for non-disruptive and secure changeover as new systems are introduced.</a:t>
            </a:r>
          </a:p>
        </p:txBody>
      </p:sp>
      <p:sp>
        <p:nvSpPr>
          <p:cNvPr id="400" name="Shape 400"/>
          <p:cNvSpPr/>
          <p:nvPr/>
        </p:nvSpPr>
        <p:spPr>
          <a:xfrm>
            <a:off x="1478818" y="4885817"/>
            <a:ext cx="2049790" cy="4028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Monitoring and logging across all microservices.</a:t>
            </a:r>
          </a:p>
        </p:txBody>
      </p:sp>
      <p:sp>
        <p:nvSpPr>
          <p:cNvPr id="401" name="Shape 401"/>
          <p:cNvSpPr/>
          <p:nvPr/>
        </p:nvSpPr>
        <p:spPr>
          <a:xfrm>
            <a:off x="1478818" y="6172325"/>
            <a:ext cx="2235402"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Collects statistics about user experience quality to enable the operator to act on service degradation.</a:t>
            </a:r>
          </a:p>
        </p:txBody>
      </p:sp>
      <p:sp>
        <p:nvSpPr>
          <p:cNvPr id="402" name="Shape 402"/>
          <p:cNvSpPr/>
          <p:nvPr/>
        </p:nvSpPr>
        <p:spPr>
          <a:xfrm>
            <a:off x="4987033" y="2052568"/>
            <a:ext cx="1709676" cy="2504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Manages device endpoint.</a:t>
            </a:r>
          </a:p>
        </p:txBody>
      </p:sp>
      <p:sp>
        <p:nvSpPr>
          <p:cNvPr id="403" name="Shape 403"/>
          <p:cNvSpPr/>
          <p:nvPr/>
        </p:nvSpPr>
        <p:spPr>
          <a:xfrm>
            <a:off x="4987033" y="3326223"/>
            <a:ext cx="1910986" cy="2504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Manages the process workflow.</a:t>
            </a:r>
          </a:p>
        </p:txBody>
      </p:sp>
      <p:sp>
        <p:nvSpPr>
          <p:cNvPr id="404" name="Shape 404"/>
          <p:cNvSpPr/>
          <p:nvPr/>
        </p:nvSpPr>
        <p:spPr>
          <a:xfrm>
            <a:off x="4987033" y="4779544"/>
            <a:ext cx="1910986" cy="10124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Provides foundational capabilities (e.g. mobile app logic, API implementation, operational analytics, push notification, location services, app security, data synch).</a:t>
            </a:r>
          </a:p>
        </p:txBody>
      </p:sp>
      <p:sp>
        <p:nvSpPr>
          <p:cNvPr id="54" name="Shape 535"/>
          <p:cNvSpPr/>
          <p:nvPr/>
        </p:nvSpPr>
        <p:spPr>
          <a:xfrm>
            <a:off x="4987033" y="6155842"/>
            <a:ext cx="1976190"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Provides the primary interface for users to consume cloud services and for the orchestration engines to process requests.</a:t>
            </a:r>
            <a:endParaRPr sz="1000" dirty="0"/>
          </a:p>
        </p:txBody>
      </p:sp>
      <p:grpSp>
        <p:nvGrpSpPr>
          <p:cNvPr id="3" name="Group 2"/>
          <p:cNvGrpSpPr/>
          <p:nvPr/>
        </p:nvGrpSpPr>
        <p:grpSpPr>
          <a:xfrm>
            <a:off x="3820588" y="6132929"/>
            <a:ext cx="1138132" cy="985769"/>
            <a:chOff x="3592546" y="5982740"/>
            <a:chExt cx="1138132" cy="985769"/>
          </a:xfrm>
        </p:grpSpPr>
        <p:sp>
          <p:nvSpPr>
            <p:cNvPr id="53" name="Shape 526"/>
            <p:cNvSpPr/>
            <p:nvPr/>
          </p:nvSpPr>
          <p:spPr>
            <a:xfrm>
              <a:off x="3592546" y="6722288"/>
              <a:ext cx="1138132"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lang="en-US" sz="800" b="1" dirty="0">
                  <a:solidFill>
                    <a:srgbClr val="4277BB"/>
                  </a:solidFill>
                  <a:latin typeface="Helvetica"/>
                  <a:ea typeface="Helvetica"/>
                  <a:cs typeface="Helvetica"/>
                  <a:sym typeface="Helvetica"/>
                </a:rPr>
                <a:t>CLOUD MANAGEMENT</a:t>
              </a:r>
            </a:p>
            <a:p>
              <a:pPr lvl="0">
                <a:defRPr sz="1800"/>
              </a:pPr>
              <a:r>
                <a:rPr lang="en-US" sz="800" b="1" dirty="0">
                  <a:solidFill>
                    <a:srgbClr val="4277BB"/>
                  </a:solidFill>
                  <a:latin typeface="Helvetica"/>
                  <a:ea typeface="Helvetica"/>
                  <a:cs typeface="Helvetica"/>
                  <a:sym typeface="Helvetica"/>
                </a:rPr>
                <a:t>SERVICES</a:t>
              </a:r>
              <a:endParaRPr sz="800" b="1" dirty="0">
                <a:solidFill>
                  <a:srgbClr val="4277BB"/>
                </a:solidFill>
                <a:latin typeface="Helvetica"/>
                <a:ea typeface="Helvetica"/>
                <a:cs typeface="Helvetica"/>
                <a:sym typeface="Helvetica"/>
              </a:endParaRPr>
            </a:p>
          </p:txBody>
        </p:sp>
        <p:sp>
          <p:nvSpPr>
            <p:cNvPr id="55" name="Shape 375"/>
            <p:cNvSpPr/>
            <p:nvPr/>
          </p:nvSpPr>
          <p:spPr>
            <a:xfrm>
              <a:off x="3806443" y="5995505"/>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56" name="Picture 5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13462" y="5982740"/>
              <a:ext cx="682752" cy="591312"/>
            </a:xfrm>
            <a:prstGeom prst="rect">
              <a:avLst/>
            </a:prstGeom>
          </p:spPr>
        </p:pic>
      </p:grpSp>
      <p:grpSp>
        <p:nvGrpSpPr>
          <p:cNvPr id="4" name="Group 3"/>
          <p:cNvGrpSpPr/>
          <p:nvPr/>
        </p:nvGrpSpPr>
        <p:grpSpPr>
          <a:xfrm>
            <a:off x="7236440" y="2065957"/>
            <a:ext cx="707233" cy="998698"/>
            <a:chOff x="6857590" y="1989101"/>
            <a:chExt cx="707233" cy="998698"/>
          </a:xfrm>
        </p:grpSpPr>
        <p:sp>
          <p:nvSpPr>
            <p:cNvPr id="59" name="Shape 530"/>
            <p:cNvSpPr/>
            <p:nvPr/>
          </p:nvSpPr>
          <p:spPr>
            <a:xfrm>
              <a:off x="6948316" y="2741578"/>
              <a:ext cx="52578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BUSINESS</a:t>
              </a:r>
            </a:p>
            <a:p>
              <a:pPr lvl="0">
                <a:defRPr sz="1800" b="0">
                  <a:solidFill>
                    <a:srgbClr val="000000"/>
                  </a:solidFill>
                </a:defRPr>
              </a:pPr>
              <a:r>
                <a:rPr lang="en-US" sz="800" b="1" dirty="0">
                  <a:solidFill>
                    <a:srgbClr val="4277BB"/>
                  </a:solidFill>
                </a:rPr>
                <a:t>SERVICES</a:t>
              </a:r>
            </a:p>
          </p:txBody>
        </p:sp>
        <p:sp>
          <p:nvSpPr>
            <p:cNvPr id="60" name="Shape 375"/>
            <p:cNvSpPr/>
            <p:nvPr/>
          </p:nvSpPr>
          <p:spPr>
            <a:xfrm>
              <a:off x="6857590" y="1989101"/>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61" name="Picture 6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895862" y="2041395"/>
              <a:ext cx="627667" cy="583876"/>
            </a:xfrm>
            <a:prstGeom prst="rect">
              <a:avLst/>
            </a:prstGeom>
          </p:spPr>
        </p:pic>
      </p:grpSp>
      <p:sp>
        <p:nvSpPr>
          <p:cNvPr id="62" name="Shape 535"/>
          <p:cNvSpPr/>
          <p:nvPr/>
        </p:nvSpPr>
        <p:spPr>
          <a:xfrm>
            <a:off x="8164173" y="2065957"/>
            <a:ext cx="1976190"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Provides the service provider with analytics on IT financials, business management, and benchmarking aspects of the cloud.</a:t>
            </a:r>
            <a:endParaRPr sz="1000" dirty="0"/>
          </a:p>
        </p:txBody>
      </p:sp>
      <p:grpSp>
        <p:nvGrpSpPr>
          <p:cNvPr id="6" name="Group 5"/>
          <p:cNvGrpSpPr/>
          <p:nvPr/>
        </p:nvGrpSpPr>
        <p:grpSpPr>
          <a:xfrm>
            <a:off x="3969248" y="2065648"/>
            <a:ext cx="840813" cy="1046239"/>
            <a:chOff x="3650415" y="1953353"/>
            <a:chExt cx="840813" cy="1046239"/>
          </a:xfrm>
        </p:grpSpPr>
        <p:grpSp>
          <p:nvGrpSpPr>
            <p:cNvPr id="384" name="Group 384"/>
            <p:cNvGrpSpPr/>
            <p:nvPr/>
          </p:nvGrpSpPr>
          <p:grpSpPr>
            <a:xfrm>
              <a:off x="3650415" y="1953353"/>
              <a:ext cx="830663" cy="1046239"/>
              <a:chOff x="46211" y="0"/>
              <a:chExt cx="830661" cy="1046237"/>
            </a:xfrm>
          </p:grpSpPr>
          <p:sp>
            <p:nvSpPr>
              <p:cNvPr id="380" name="Shape 380"/>
              <p:cNvSpPr/>
              <p:nvPr/>
            </p:nvSpPr>
            <p:spPr>
              <a:xfrm>
                <a:off x="139644"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82" name="Shape 382"/>
              <p:cNvSpPr/>
              <p:nvPr/>
            </p:nvSpPr>
            <p:spPr>
              <a:xfrm>
                <a:off x="46211" y="713653"/>
                <a:ext cx="830661" cy="332584"/>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DEVICE</a:t>
                </a:r>
              </a:p>
              <a:p>
                <a:pPr lvl="0">
                  <a:defRPr sz="1800"/>
                </a:pPr>
                <a:r>
                  <a:rPr sz="800" b="1" dirty="0">
                    <a:solidFill>
                      <a:srgbClr val="4277BB"/>
                    </a:solidFill>
                    <a:latin typeface="Helvetica"/>
                    <a:ea typeface="Helvetica"/>
                    <a:cs typeface="Helvetica"/>
                    <a:sym typeface="Helvetica"/>
                  </a:rPr>
                  <a:t>MANAGEMENT</a:t>
                </a:r>
              </a:p>
            </p:txBody>
          </p:sp>
        </p:grpSp>
        <p:pic>
          <p:nvPicPr>
            <p:cNvPr id="5" name="Picture 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808476" y="2008632"/>
              <a:ext cx="682752" cy="585216"/>
            </a:xfrm>
            <a:prstGeom prst="rect">
              <a:avLst/>
            </a:prstGeom>
          </p:spPr>
        </p:pic>
      </p:grpSp>
      <p:grpSp>
        <p:nvGrpSpPr>
          <p:cNvPr id="8" name="Group 7"/>
          <p:cNvGrpSpPr/>
          <p:nvPr/>
        </p:nvGrpSpPr>
        <p:grpSpPr>
          <a:xfrm>
            <a:off x="7089672" y="3364729"/>
            <a:ext cx="958596" cy="943949"/>
            <a:chOff x="6798724" y="3323165"/>
            <a:chExt cx="958596" cy="943949"/>
          </a:xfrm>
        </p:grpSpPr>
        <p:grpSp>
          <p:nvGrpSpPr>
            <p:cNvPr id="408" name="Group 408"/>
            <p:cNvGrpSpPr/>
            <p:nvPr/>
          </p:nvGrpSpPr>
          <p:grpSpPr>
            <a:xfrm>
              <a:off x="6798724" y="3323165"/>
              <a:ext cx="958596" cy="943949"/>
              <a:chOff x="-125682" y="9504"/>
              <a:chExt cx="958594" cy="943947"/>
            </a:xfrm>
          </p:grpSpPr>
          <p:sp>
            <p:nvSpPr>
              <p:cNvPr id="406" name="Shape 406"/>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2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07" name="Shape 407"/>
              <p:cNvSpPr/>
              <p:nvPr/>
            </p:nvSpPr>
            <p:spPr>
              <a:xfrm>
                <a:off x="-125682" y="707231"/>
                <a:ext cx="958594"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PROVIDER CLOUD </a:t>
                </a:r>
              </a:p>
              <a:p>
                <a:pPr lvl="0">
                  <a:defRPr sz="1800" b="0">
                    <a:solidFill>
                      <a:srgbClr val="000000"/>
                    </a:solidFill>
                  </a:defRPr>
                </a:pPr>
                <a:r>
                  <a:rPr lang="en-US" sz="800" b="1" dirty="0">
                    <a:solidFill>
                      <a:srgbClr val="4277BB"/>
                    </a:solidFill>
                  </a:rPr>
                  <a:t>PORTAL SERVICE</a:t>
                </a:r>
                <a:endParaRPr sz="800" b="1" dirty="0">
                  <a:solidFill>
                    <a:srgbClr val="4277BB"/>
                  </a:solidFill>
                </a:endParaRPr>
              </a:p>
            </p:txBody>
          </p:sp>
        </p:grpSp>
        <p:pic>
          <p:nvPicPr>
            <p:cNvPr id="63" name="Picture 6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984563" y="3403162"/>
              <a:ext cx="591312" cy="463296"/>
            </a:xfrm>
            <a:prstGeom prst="rect">
              <a:avLst/>
            </a:prstGeom>
          </p:spPr>
        </p:pic>
      </p:grpSp>
      <p:sp>
        <p:nvSpPr>
          <p:cNvPr id="65" name="Shape 240"/>
          <p:cNvSpPr/>
          <p:nvPr/>
        </p:nvSpPr>
        <p:spPr>
          <a:xfrm>
            <a:off x="8164173" y="3358775"/>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The service for the IBM Cloud console that people use to connect to blockchain service running on public IBM Cloud using a browser.</a:t>
            </a:r>
          </a:p>
        </p:txBody>
      </p:sp>
      <p:sp>
        <p:nvSpPr>
          <p:cNvPr id="70" name="Shape 240">
            <a:extLst>
              <a:ext uri="{FF2B5EF4-FFF2-40B4-BE49-F238E27FC236}">
                <a16:creationId xmlns:a16="http://schemas.microsoft.com/office/drawing/2014/main" id="{BBAFADFA-1999-5449-8F84-F96B9CBACEED}"/>
              </a:ext>
            </a:extLst>
          </p:cNvPr>
          <p:cNvSpPr/>
          <p:nvPr/>
        </p:nvSpPr>
        <p:spPr>
          <a:xfrm>
            <a:off x="8156799" y="4838700"/>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the ability to externalize configuration data from your applications.</a:t>
            </a:r>
          </a:p>
        </p:txBody>
      </p:sp>
      <p:grpSp>
        <p:nvGrpSpPr>
          <p:cNvPr id="7" name="Group 6">
            <a:extLst>
              <a:ext uri="{FF2B5EF4-FFF2-40B4-BE49-F238E27FC236}">
                <a16:creationId xmlns:a16="http://schemas.microsoft.com/office/drawing/2014/main" id="{E1CFD39D-C61E-B04B-8C4D-921A3610F162}"/>
              </a:ext>
            </a:extLst>
          </p:cNvPr>
          <p:cNvGrpSpPr/>
          <p:nvPr/>
        </p:nvGrpSpPr>
        <p:grpSpPr>
          <a:xfrm>
            <a:off x="7163295" y="4767501"/>
            <a:ext cx="894476" cy="943949"/>
            <a:chOff x="7163295" y="4767501"/>
            <a:chExt cx="894476" cy="943949"/>
          </a:xfrm>
        </p:grpSpPr>
        <p:grpSp>
          <p:nvGrpSpPr>
            <p:cNvPr id="66" name="Group 408">
              <a:extLst>
                <a:ext uri="{FF2B5EF4-FFF2-40B4-BE49-F238E27FC236}">
                  <a16:creationId xmlns:a16="http://schemas.microsoft.com/office/drawing/2014/main" id="{5E57A901-C74B-F74A-8FE6-08B5A6E5967D}"/>
                </a:ext>
              </a:extLst>
            </p:cNvPr>
            <p:cNvGrpSpPr/>
            <p:nvPr/>
          </p:nvGrpSpPr>
          <p:grpSpPr>
            <a:xfrm>
              <a:off x="7163295" y="4767501"/>
              <a:ext cx="894476" cy="943949"/>
              <a:chOff x="-93620" y="9504"/>
              <a:chExt cx="894475" cy="943947"/>
            </a:xfrm>
          </p:grpSpPr>
          <p:sp>
            <p:nvSpPr>
              <p:cNvPr id="68" name="Shape 406">
                <a:extLst>
                  <a:ext uri="{FF2B5EF4-FFF2-40B4-BE49-F238E27FC236}">
                    <a16:creationId xmlns:a16="http://schemas.microsoft.com/office/drawing/2014/main" id="{E5519E79-8723-9647-A995-FBB98515DB78}"/>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2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9" name="Shape 407">
                <a:extLst>
                  <a:ext uri="{FF2B5EF4-FFF2-40B4-BE49-F238E27FC236}">
                    <a16:creationId xmlns:a16="http://schemas.microsoft.com/office/drawing/2014/main" id="{59E335E1-4F5F-2049-89AC-4D5303B1EB83}"/>
                  </a:ext>
                </a:extLst>
              </p:cNvPr>
              <p:cNvSpPr/>
              <p:nvPr/>
            </p:nvSpPr>
            <p:spPr>
              <a:xfrm>
                <a:off x="-93620" y="707231"/>
                <a:ext cx="894475"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CONFIGURATION </a:t>
                </a:r>
              </a:p>
              <a:p>
                <a:pPr lvl="0">
                  <a:defRPr sz="1800" b="0">
                    <a:solidFill>
                      <a:srgbClr val="000000"/>
                    </a:solidFill>
                  </a:defRPr>
                </a:pPr>
                <a:r>
                  <a:rPr lang="en-US" sz="800" b="1" dirty="0">
                    <a:solidFill>
                      <a:srgbClr val="4277BB"/>
                    </a:solidFill>
                  </a:rPr>
                  <a:t>MANAGEMENT</a:t>
                </a:r>
                <a:endParaRPr sz="800" b="1" dirty="0">
                  <a:solidFill>
                    <a:srgbClr val="4277BB"/>
                  </a:solidFill>
                </a:endParaRPr>
              </a:p>
            </p:txBody>
          </p:sp>
        </p:grpSp>
        <p:pic>
          <p:nvPicPr>
            <p:cNvPr id="2" name="Picture 1">
              <a:extLst>
                <a:ext uri="{FF2B5EF4-FFF2-40B4-BE49-F238E27FC236}">
                  <a16:creationId xmlns:a16="http://schemas.microsoft.com/office/drawing/2014/main" id="{A27C5E74-1A61-7041-8E3C-018DD903C084}"/>
                </a:ext>
              </a:extLst>
            </p:cNvPr>
            <p:cNvPicPr>
              <a:picLocks noChangeAspect="1"/>
            </p:cNvPicPr>
            <p:nvPr/>
          </p:nvPicPr>
          <p:blipFill>
            <a:blip r:embed="rId12"/>
            <a:stretch>
              <a:fillRect/>
            </a:stretch>
          </p:blipFill>
          <p:spPr>
            <a:xfrm>
              <a:off x="7320723" y="4881415"/>
              <a:ext cx="546100" cy="469900"/>
            </a:xfrm>
            <a:prstGeom prst="rect">
              <a:avLst/>
            </a:prstGeom>
          </p:spPr>
        </p:pic>
      </p:grpSp>
      <p:sp>
        <p:nvSpPr>
          <p:cNvPr id="71" name="Shape 240">
            <a:extLst>
              <a:ext uri="{FF2B5EF4-FFF2-40B4-BE49-F238E27FC236}">
                <a16:creationId xmlns:a16="http://schemas.microsoft.com/office/drawing/2014/main" id="{F941589A-E2E4-E048-B348-294985F8398B}"/>
              </a:ext>
            </a:extLst>
          </p:cNvPr>
          <p:cNvSpPr/>
          <p:nvPr/>
        </p:nvSpPr>
        <p:spPr>
          <a:xfrm>
            <a:off x="8164173" y="6096000"/>
            <a:ext cx="1709677"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Management of container environments as a service.</a:t>
            </a:r>
          </a:p>
        </p:txBody>
      </p:sp>
      <p:grpSp>
        <p:nvGrpSpPr>
          <p:cNvPr id="10" name="Group 9">
            <a:extLst>
              <a:ext uri="{FF2B5EF4-FFF2-40B4-BE49-F238E27FC236}">
                <a16:creationId xmlns:a16="http://schemas.microsoft.com/office/drawing/2014/main" id="{94DE84C7-4489-B848-9592-F17BC9CA2943}"/>
              </a:ext>
            </a:extLst>
          </p:cNvPr>
          <p:cNvGrpSpPr/>
          <p:nvPr/>
        </p:nvGrpSpPr>
        <p:grpSpPr>
          <a:xfrm>
            <a:off x="7223411" y="6139101"/>
            <a:ext cx="774250" cy="1067060"/>
            <a:chOff x="7223411" y="6139101"/>
            <a:chExt cx="774250" cy="1067060"/>
          </a:xfrm>
        </p:grpSpPr>
        <p:grpSp>
          <p:nvGrpSpPr>
            <p:cNvPr id="73" name="Group 408">
              <a:extLst>
                <a:ext uri="{FF2B5EF4-FFF2-40B4-BE49-F238E27FC236}">
                  <a16:creationId xmlns:a16="http://schemas.microsoft.com/office/drawing/2014/main" id="{D523A22E-8B44-574E-9156-D7B621746CE5}"/>
                </a:ext>
              </a:extLst>
            </p:cNvPr>
            <p:cNvGrpSpPr/>
            <p:nvPr/>
          </p:nvGrpSpPr>
          <p:grpSpPr>
            <a:xfrm>
              <a:off x="7223411" y="6139101"/>
              <a:ext cx="774250" cy="1067060"/>
              <a:chOff x="-33504" y="9504"/>
              <a:chExt cx="774249" cy="1067058"/>
            </a:xfrm>
          </p:grpSpPr>
          <p:sp>
            <p:nvSpPr>
              <p:cNvPr id="75" name="Shape 406">
                <a:extLst>
                  <a:ext uri="{FF2B5EF4-FFF2-40B4-BE49-F238E27FC236}">
                    <a16:creationId xmlns:a16="http://schemas.microsoft.com/office/drawing/2014/main" id="{2A179266-0AC8-C045-B764-647707DADC52}"/>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2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6" name="Shape 407">
                <a:extLst>
                  <a:ext uri="{FF2B5EF4-FFF2-40B4-BE49-F238E27FC236}">
                    <a16:creationId xmlns:a16="http://schemas.microsoft.com/office/drawing/2014/main" id="{7A5145BA-29A3-CC47-8D54-33D335A798CA}"/>
                  </a:ext>
                </a:extLst>
              </p:cNvPr>
              <p:cNvSpPr/>
              <p:nvPr/>
            </p:nvSpPr>
            <p:spPr>
              <a:xfrm>
                <a:off x="-33504" y="707231"/>
                <a:ext cx="774249" cy="36933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CONTAINER </a:t>
                </a:r>
              </a:p>
              <a:p>
                <a:pPr lvl="0">
                  <a:defRPr sz="1800" b="0">
                    <a:solidFill>
                      <a:srgbClr val="000000"/>
                    </a:solidFill>
                  </a:defRPr>
                </a:pPr>
                <a:r>
                  <a:rPr lang="en-US" sz="800" b="1" dirty="0">
                    <a:solidFill>
                      <a:srgbClr val="4277BB"/>
                    </a:solidFill>
                  </a:rPr>
                  <a:t>CLUSTER</a:t>
                </a:r>
              </a:p>
              <a:p>
                <a:pPr lvl="0">
                  <a:defRPr sz="1800" b="0">
                    <a:solidFill>
                      <a:srgbClr val="000000"/>
                    </a:solidFill>
                  </a:defRPr>
                </a:pPr>
                <a:r>
                  <a:rPr lang="en-US" sz="800" b="1" dirty="0">
                    <a:solidFill>
                      <a:srgbClr val="4277BB"/>
                    </a:solidFill>
                  </a:rPr>
                  <a:t> MANAGEMENT</a:t>
                </a:r>
                <a:endParaRPr sz="800" b="1" dirty="0">
                  <a:solidFill>
                    <a:srgbClr val="4277BB"/>
                  </a:solidFill>
                </a:endParaRPr>
              </a:p>
            </p:txBody>
          </p:sp>
        </p:grpSp>
        <p:pic>
          <p:nvPicPr>
            <p:cNvPr id="9" name="Picture 8">
              <a:extLst>
                <a:ext uri="{FF2B5EF4-FFF2-40B4-BE49-F238E27FC236}">
                  <a16:creationId xmlns:a16="http://schemas.microsoft.com/office/drawing/2014/main" id="{BFD532B5-1684-6549-BC4B-E9E06FE4F127}"/>
                </a:ext>
              </a:extLst>
            </p:cNvPr>
            <p:cNvPicPr>
              <a:picLocks noChangeAspect="1"/>
            </p:cNvPicPr>
            <p:nvPr/>
          </p:nvPicPr>
          <p:blipFill>
            <a:blip r:embed="rId13"/>
            <a:stretch>
              <a:fillRect/>
            </a:stretch>
          </p:blipFill>
          <p:spPr>
            <a:xfrm>
              <a:off x="7399232" y="6308665"/>
              <a:ext cx="457200" cy="393700"/>
            </a:xfrm>
            <a:prstGeom prst="rect">
              <a:avLst/>
            </a:prstGeom>
          </p:spPr>
        </p:pic>
      </p:gr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Shape 395"/>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396" name="Shape 396"/>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Management Icons</a:t>
            </a:r>
            <a:r>
              <a:rPr lang="en-US" sz="2400" dirty="0"/>
              <a:t> (continued)</a:t>
            </a:r>
            <a:endParaRPr sz="2400" dirty="0"/>
          </a:p>
        </p:txBody>
      </p:sp>
      <p:sp>
        <p:nvSpPr>
          <p:cNvPr id="397" name="Shape 397"/>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399" name="Shape 399"/>
          <p:cNvSpPr/>
          <p:nvPr/>
        </p:nvSpPr>
        <p:spPr>
          <a:xfrm>
            <a:off x="1424238" y="2057400"/>
            <a:ext cx="2049790"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The administration of the information technology systems in an enterprise data center.</a:t>
            </a:r>
          </a:p>
        </p:txBody>
      </p:sp>
      <p:grpSp>
        <p:nvGrpSpPr>
          <p:cNvPr id="13" name="Group 12">
            <a:extLst>
              <a:ext uri="{FF2B5EF4-FFF2-40B4-BE49-F238E27FC236}">
                <a16:creationId xmlns:a16="http://schemas.microsoft.com/office/drawing/2014/main" id="{F3975B75-7BD5-F94B-BB21-751E799FEED2}"/>
              </a:ext>
            </a:extLst>
          </p:cNvPr>
          <p:cNvGrpSpPr/>
          <p:nvPr/>
        </p:nvGrpSpPr>
        <p:grpSpPr>
          <a:xfrm>
            <a:off x="540745" y="2077938"/>
            <a:ext cx="774250" cy="962666"/>
            <a:chOff x="540745" y="3358775"/>
            <a:chExt cx="774250" cy="962666"/>
          </a:xfrm>
        </p:grpSpPr>
        <p:grpSp>
          <p:nvGrpSpPr>
            <p:cNvPr id="374" name="Group 374"/>
            <p:cNvGrpSpPr/>
            <p:nvPr/>
          </p:nvGrpSpPr>
          <p:grpSpPr>
            <a:xfrm>
              <a:off x="540745" y="3358775"/>
              <a:ext cx="774250" cy="962666"/>
              <a:chOff x="73358" y="0"/>
              <a:chExt cx="774249" cy="962664"/>
            </a:xfrm>
          </p:grpSpPr>
          <p:sp>
            <p:nvSpPr>
              <p:cNvPr id="370" name="Shape 370"/>
              <p:cNvSpPr/>
              <p:nvPr/>
            </p:nvSpPr>
            <p:spPr>
              <a:xfrm>
                <a:off x="106864"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72" name="Shape 372"/>
              <p:cNvSpPr/>
              <p:nvPr/>
            </p:nvSpPr>
            <p:spPr>
              <a:xfrm>
                <a:off x="73358" y="716444"/>
                <a:ext cx="774249"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lang="en-US" sz="800" b="1" dirty="0">
                    <a:solidFill>
                      <a:srgbClr val="4277BB"/>
                    </a:solidFill>
                    <a:latin typeface="Helvetica"/>
                    <a:ea typeface="Helvetica"/>
                    <a:cs typeface="Helvetica"/>
                    <a:sym typeface="Helvetica"/>
                  </a:rPr>
                  <a:t>SYSTEMS</a:t>
                </a:r>
              </a:p>
              <a:p>
                <a:pPr lvl="0">
                  <a:defRPr sz="1800"/>
                </a:pPr>
                <a:r>
                  <a:rPr lang="en-US" sz="800" b="1" dirty="0">
                    <a:solidFill>
                      <a:srgbClr val="4277BB"/>
                    </a:solidFill>
                    <a:latin typeface="Helvetica"/>
                    <a:ea typeface="Helvetica"/>
                    <a:cs typeface="Helvetica"/>
                    <a:sym typeface="Helvetica"/>
                  </a:rPr>
                  <a:t> MANAGEMENT</a:t>
                </a:r>
              </a:p>
            </p:txBody>
          </p:sp>
        </p:grpSp>
        <p:pic>
          <p:nvPicPr>
            <p:cNvPr id="12" name="Picture 11">
              <a:extLst>
                <a:ext uri="{FF2B5EF4-FFF2-40B4-BE49-F238E27FC236}">
                  <a16:creationId xmlns:a16="http://schemas.microsoft.com/office/drawing/2014/main" id="{91524A4D-3944-3141-A6B9-FFCA330F3276}"/>
                </a:ext>
              </a:extLst>
            </p:cNvPr>
            <p:cNvPicPr>
              <a:picLocks noChangeAspect="1"/>
            </p:cNvPicPr>
            <p:nvPr/>
          </p:nvPicPr>
          <p:blipFill>
            <a:blip r:embed="rId2"/>
            <a:stretch>
              <a:fillRect/>
            </a:stretch>
          </p:blipFill>
          <p:spPr>
            <a:xfrm>
              <a:off x="720196" y="3501592"/>
              <a:ext cx="419100" cy="419100"/>
            </a:xfrm>
            <a:prstGeom prst="rect">
              <a:avLst/>
            </a:prstGeom>
          </p:spPr>
        </p:pic>
      </p:grpSp>
      <p:sp>
        <p:nvSpPr>
          <p:cNvPr id="77" name="Shape 398">
            <a:extLst>
              <a:ext uri="{FF2B5EF4-FFF2-40B4-BE49-F238E27FC236}">
                <a16:creationId xmlns:a16="http://schemas.microsoft.com/office/drawing/2014/main" id="{38EC4E8C-29ED-1B4E-AAB8-101A6380D455}"/>
              </a:ext>
            </a:extLst>
          </p:cNvPr>
          <p:cNvSpPr/>
          <p:nvPr/>
        </p:nvSpPr>
        <p:spPr>
          <a:xfrm>
            <a:off x="4925479" y="2061146"/>
            <a:ext cx="1826200" cy="100283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Launch features to mobile applications at speed and measure the impact by controlling the targeted audience.</a:t>
            </a:r>
          </a:p>
          <a:p>
            <a:pPr lvl="0">
              <a:defRPr sz="1800"/>
            </a:pPr>
            <a:endParaRPr sz="500" dirty="0"/>
          </a:p>
        </p:txBody>
      </p:sp>
      <p:grpSp>
        <p:nvGrpSpPr>
          <p:cNvPr id="78" name="Group 77">
            <a:extLst>
              <a:ext uri="{FF2B5EF4-FFF2-40B4-BE49-F238E27FC236}">
                <a16:creationId xmlns:a16="http://schemas.microsoft.com/office/drawing/2014/main" id="{AE208057-923D-6348-8484-AB8A4E73C8A1}"/>
              </a:ext>
            </a:extLst>
          </p:cNvPr>
          <p:cNvGrpSpPr/>
          <p:nvPr/>
        </p:nvGrpSpPr>
        <p:grpSpPr>
          <a:xfrm>
            <a:off x="3867657" y="2081526"/>
            <a:ext cx="1175442" cy="932546"/>
            <a:chOff x="384951" y="3373189"/>
            <a:chExt cx="1175442" cy="932546"/>
          </a:xfrm>
        </p:grpSpPr>
        <p:grpSp>
          <p:nvGrpSpPr>
            <p:cNvPr id="79" name="Group 379">
              <a:extLst>
                <a:ext uri="{FF2B5EF4-FFF2-40B4-BE49-F238E27FC236}">
                  <a16:creationId xmlns:a16="http://schemas.microsoft.com/office/drawing/2014/main" id="{67E11DA2-43B6-FD4A-934F-1D916C18700E}"/>
                </a:ext>
              </a:extLst>
            </p:cNvPr>
            <p:cNvGrpSpPr/>
            <p:nvPr/>
          </p:nvGrpSpPr>
          <p:grpSpPr>
            <a:xfrm>
              <a:off x="384951" y="3373189"/>
              <a:ext cx="1175442" cy="932546"/>
              <a:chOff x="-1" y="0"/>
              <a:chExt cx="1175441" cy="932545"/>
            </a:xfrm>
          </p:grpSpPr>
          <p:sp>
            <p:nvSpPr>
              <p:cNvPr id="81" name="Shape 375">
                <a:extLst>
                  <a:ext uri="{FF2B5EF4-FFF2-40B4-BE49-F238E27FC236}">
                    <a16:creationId xmlns:a16="http://schemas.microsoft.com/office/drawing/2014/main" id="{CBA3E499-C6BC-CB42-81DB-020B87B60C48}"/>
                  </a:ext>
                </a:extLst>
              </p:cNvPr>
              <p:cNvSpPr/>
              <p:nvPr/>
            </p:nvSpPr>
            <p:spPr>
              <a:xfrm>
                <a:off x="21770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2" name="Shape 377">
                <a:extLst>
                  <a:ext uri="{FF2B5EF4-FFF2-40B4-BE49-F238E27FC236}">
                    <a16:creationId xmlns:a16="http://schemas.microsoft.com/office/drawing/2014/main" id="{A34CED17-F198-BA44-90E1-374E87A70D06}"/>
                  </a:ext>
                </a:extLst>
              </p:cNvPr>
              <p:cNvSpPr/>
              <p:nvPr/>
            </p:nvSpPr>
            <p:spPr>
              <a:xfrm>
                <a:off x="-1" y="716445"/>
                <a:ext cx="1175441" cy="21610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APP</a:t>
                </a:r>
              </a:p>
              <a:p>
                <a:pPr lvl="0">
                  <a:defRPr sz="1800" b="0">
                    <a:solidFill>
                      <a:srgbClr val="000000"/>
                    </a:solidFill>
                  </a:defRPr>
                </a:pPr>
                <a:r>
                  <a:rPr lang="en-US" sz="800" b="1" dirty="0">
                    <a:solidFill>
                      <a:srgbClr val="4277BB"/>
                    </a:solidFill>
                  </a:rPr>
                  <a:t> CONFIG</a:t>
                </a:r>
              </a:p>
            </p:txBody>
          </p:sp>
        </p:grpSp>
        <p:pic>
          <p:nvPicPr>
            <p:cNvPr id="80" name="Picture 79">
              <a:extLst>
                <a:ext uri="{FF2B5EF4-FFF2-40B4-BE49-F238E27FC236}">
                  <a16:creationId xmlns:a16="http://schemas.microsoft.com/office/drawing/2014/main" id="{F809656F-9D9A-DC42-B5E3-E32173FB6F2D}"/>
                </a:ext>
              </a:extLst>
            </p:cNvPr>
            <p:cNvPicPr>
              <a:picLocks noChangeAspect="1"/>
            </p:cNvPicPr>
            <p:nvPr/>
          </p:nvPicPr>
          <p:blipFill>
            <a:blip r:embed="rId3"/>
            <a:stretch>
              <a:fillRect/>
            </a:stretch>
          </p:blipFill>
          <p:spPr>
            <a:xfrm>
              <a:off x="699705" y="3514732"/>
              <a:ext cx="571500" cy="457200"/>
            </a:xfrm>
            <a:prstGeom prst="rect">
              <a:avLst/>
            </a:prstGeom>
          </p:spPr>
        </p:pic>
      </p:grpSp>
      <p:sp>
        <p:nvSpPr>
          <p:cNvPr id="83" name="Shape 398">
            <a:extLst>
              <a:ext uri="{FF2B5EF4-FFF2-40B4-BE49-F238E27FC236}">
                <a16:creationId xmlns:a16="http://schemas.microsoft.com/office/drawing/2014/main" id="{7CF6D4BE-F0B4-8A4A-8A7B-359804D13045}"/>
              </a:ext>
            </a:extLst>
          </p:cNvPr>
          <p:cNvSpPr/>
          <p:nvPr/>
        </p:nvSpPr>
        <p:spPr>
          <a:xfrm>
            <a:off x="8055955" y="2077938"/>
            <a:ext cx="1826200"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Sends personalized and segmented real-time notifications to mobile and web applications.</a:t>
            </a:r>
          </a:p>
        </p:txBody>
      </p:sp>
      <p:grpSp>
        <p:nvGrpSpPr>
          <p:cNvPr id="84" name="Group 83">
            <a:extLst>
              <a:ext uri="{FF2B5EF4-FFF2-40B4-BE49-F238E27FC236}">
                <a16:creationId xmlns:a16="http://schemas.microsoft.com/office/drawing/2014/main" id="{1D72FC99-FDBC-9840-9783-08EE2DF69160}"/>
              </a:ext>
            </a:extLst>
          </p:cNvPr>
          <p:cNvGrpSpPr/>
          <p:nvPr/>
        </p:nvGrpSpPr>
        <p:grpSpPr>
          <a:xfrm>
            <a:off x="6995868" y="2081526"/>
            <a:ext cx="1175442" cy="932546"/>
            <a:chOff x="384951" y="4826209"/>
            <a:chExt cx="1175442" cy="932546"/>
          </a:xfrm>
        </p:grpSpPr>
        <p:grpSp>
          <p:nvGrpSpPr>
            <p:cNvPr id="85" name="Group 379">
              <a:extLst>
                <a:ext uri="{FF2B5EF4-FFF2-40B4-BE49-F238E27FC236}">
                  <a16:creationId xmlns:a16="http://schemas.microsoft.com/office/drawing/2014/main" id="{E4FE8958-4E0F-8843-914C-08EDB9A8C775}"/>
                </a:ext>
              </a:extLst>
            </p:cNvPr>
            <p:cNvGrpSpPr/>
            <p:nvPr/>
          </p:nvGrpSpPr>
          <p:grpSpPr>
            <a:xfrm>
              <a:off x="384951" y="4826209"/>
              <a:ext cx="1175442" cy="932546"/>
              <a:chOff x="-1" y="0"/>
              <a:chExt cx="1175441" cy="932545"/>
            </a:xfrm>
          </p:grpSpPr>
          <p:sp>
            <p:nvSpPr>
              <p:cNvPr id="87" name="Shape 375">
                <a:extLst>
                  <a:ext uri="{FF2B5EF4-FFF2-40B4-BE49-F238E27FC236}">
                    <a16:creationId xmlns:a16="http://schemas.microsoft.com/office/drawing/2014/main" id="{5002DDE1-9115-624C-BCD7-42AE8C52295D}"/>
                  </a:ext>
                </a:extLst>
              </p:cNvPr>
              <p:cNvSpPr/>
              <p:nvPr/>
            </p:nvSpPr>
            <p:spPr>
              <a:xfrm>
                <a:off x="21770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8" name="Shape 377">
                <a:extLst>
                  <a:ext uri="{FF2B5EF4-FFF2-40B4-BE49-F238E27FC236}">
                    <a16:creationId xmlns:a16="http://schemas.microsoft.com/office/drawing/2014/main" id="{339C479C-4B8A-D44B-98D9-B9C4597C3996}"/>
                  </a:ext>
                </a:extLst>
              </p:cNvPr>
              <p:cNvSpPr/>
              <p:nvPr/>
            </p:nvSpPr>
            <p:spPr>
              <a:xfrm>
                <a:off x="-1" y="716445"/>
                <a:ext cx="1175441" cy="21610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PUSH </a:t>
                </a:r>
              </a:p>
              <a:p>
                <a:pPr lvl="0">
                  <a:defRPr sz="1800" b="0">
                    <a:solidFill>
                      <a:srgbClr val="000000"/>
                    </a:solidFill>
                  </a:defRPr>
                </a:pPr>
                <a:r>
                  <a:rPr lang="en-US" sz="800" b="1" dirty="0">
                    <a:solidFill>
                      <a:srgbClr val="4277BB"/>
                    </a:solidFill>
                  </a:rPr>
                  <a:t>NOTIFICATION</a:t>
                </a:r>
              </a:p>
            </p:txBody>
          </p:sp>
        </p:grpSp>
        <p:pic>
          <p:nvPicPr>
            <p:cNvPr id="86" name="Picture 85">
              <a:extLst>
                <a:ext uri="{FF2B5EF4-FFF2-40B4-BE49-F238E27FC236}">
                  <a16:creationId xmlns:a16="http://schemas.microsoft.com/office/drawing/2014/main" id="{74C4001B-AE94-FC40-BE97-F546EF2077ED}"/>
                </a:ext>
              </a:extLst>
            </p:cNvPr>
            <p:cNvPicPr>
              <a:picLocks noChangeAspect="1"/>
            </p:cNvPicPr>
            <p:nvPr/>
          </p:nvPicPr>
          <p:blipFill>
            <a:blip r:embed="rId4"/>
            <a:stretch>
              <a:fillRect/>
            </a:stretch>
          </p:blipFill>
          <p:spPr>
            <a:xfrm>
              <a:off x="737805" y="4925009"/>
              <a:ext cx="495300" cy="508000"/>
            </a:xfrm>
            <a:prstGeom prst="rect">
              <a:avLst/>
            </a:prstGeom>
          </p:spPr>
        </p:pic>
      </p:grpSp>
      <p:sp>
        <p:nvSpPr>
          <p:cNvPr id="89" name="Shape 398">
            <a:extLst>
              <a:ext uri="{FF2B5EF4-FFF2-40B4-BE49-F238E27FC236}">
                <a16:creationId xmlns:a16="http://schemas.microsoft.com/office/drawing/2014/main" id="{646099D5-31E7-0646-80B5-D1ABF6C30F33}"/>
              </a:ext>
            </a:extLst>
          </p:cNvPr>
          <p:cNvSpPr/>
          <p:nvPr/>
        </p:nvSpPr>
        <p:spPr>
          <a:xfrm>
            <a:off x="1424238" y="3262766"/>
            <a:ext cx="1826200"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Develop simple and safe mobile cloud applications with a powerful mobile back-end infrastructure, powerful application management, and insights into application usage.</a:t>
            </a:r>
          </a:p>
        </p:txBody>
      </p:sp>
      <p:grpSp>
        <p:nvGrpSpPr>
          <p:cNvPr id="90" name="Group 89">
            <a:extLst>
              <a:ext uri="{FF2B5EF4-FFF2-40B4-BE49-F238E27FC236}">
                <a16:creationId xmlns:a16="http://schemas.microsoft.com/office/drawing/2014/main" id="{A23366DF-1584-A148-B4AB-50A69A344000}"/>
              </a:ext>
            </a:extLst>
          </p:cNvPr>
          <p:cNvGrpSpPr/>
          <p:nvPr/>
        </p:nvGrpSpPr>
        <p:grpSpPr>
          <a:xfrm>
            <a:off x="584123" y="3352800"/>
            <a:ext cx="707233" cy="964818"/>
            <a:chOff x="602658" y="6153968"/>
            <a:chExt cx="707233" cy="964818"/>
          </a:xfrm>
        </p:grpSpPr>
        <p:grpSp>
          <p:nvGrpSpPr>
            <p:cNvPr id="91" name="Group 379">
              <a:extLst>
                <a:ext uri="{FF2B5EF4-FFF2-40B4-BE49-F238E27FC236}">
                  <a16:creationId xmlns:a16="http://schemas.microsoft.com/office/drawing/2014/main" id="{C46F32A4-C918-8349-AAAA-1AEF3F436A06}"/>
                </a:ext>
              </a:extLst>
            </p:cNvPr>
            <p:cNvGrpSpPr/>
            <p:nvPr/>
          </p:nvGrpSpPr>
          <p:grpSpPr>
            <a:xfrm>
              <a:off x="602658" y="6153968"/>
              <a:ext cx="707233" cy="964818"/>
              <a:chOff x="217706" y="0"/>
              <a:chExt cx="707232" cy="964817"/>
            </a:xfrm>
          </p:grpSpPr>
          <p:sp>
            <p:nvSpPr>
              <p:cNvPr id="93" name="Shape 375">
                <a:extLst>
                  <a:ext uri="{FF2B5EF4-FFF2-40B4-BE49-F238E27FC236}">
                    <a16:creationId xmlns:a16="http://schemas.microsoft.com/office/drawing/2014/main" id="{2833711C-40C7-634E-AE0F-B4B4FB723E72}"/>
                  </a:ext>
                </a:extLst>
              </p:cNvPr>
              <p:cNvSpPr/>
              <p:nvPr/>
            </p:nvSpPr>
            <p:spPr>
              <a:xfrm>
                <a:off x="21770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4" name="Shape 377">
                <a:extLst>
                  <a:ext uri="{FF2B5EF4-FFF2-40B4-BE49-F238E27FC236}">
                    <a16:creationId xmlns:a16="http://schemas.microsoft.com/office/drawing/2014/main" id="{445FDD14-A917-8843-92D6-815BA64321EE}"/>
                  </a:ext>
                </a:extLst>
              </p:cNvPr>
              <p:cNvSpPr/>
              <p:nvPr/>
            </p:nvSpPr>
            <p:spPr>
              <a:xfrm>
                <a:off x="259224" y="716445"/>
                <a:ext cx="599956" cy="24837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APP </a:t>
                </a:r>
                <a:br>
                  <a:rPr lang="en-US" sz="800" b="1" dirty="0">
                    <a:solidFill>
                      <a:srgbClr val="4277BB"/>
                    </a:solidFill>
                  </a:rPr>
                </a:br>
                <a:r>
                  <a:rPr lang="en-US" sz="800" b="1" dirty="0">
                    <a:solidFill>
                      <a:srgbClr val="4277BB"/>
                    </a:solidFill>
                  </a:rPr>
                  <a:t>LIFECYCLE</a:t>
                </a:r>
              </a:p>
            </p:txBody>
          </p:sp>
        </p:grpSp>
        <p:pic>
          <p:nvPicPr>
            <p:cNvPr id="92" name="Picture 91">
              <a:extLst>
                <a:ext uri="{FF2B5EF4-FFF2-40B4-BE49-F238E27FC236}">
                  <a16:creationId xmlns:a16="http://schemas.microsoft.com/office/drawing/2014/main" id="{CF2BA10A-C752-FA44-A377-FFEDE7991094}"/>
                </a:ext>
              </a:extLst>
            </p:cNvPr>
            <p:cNvPicPr>
              <a:picLocks noChangeAspect="1"/>
            </p:cNvPicPr>
            <p:nvPr/>
          </p:nvPicPr>
          <p:blipFill>
            <a:blip r:embed="rId5"/>
            <a:stretch>
              <a:fillRect/>
            </a:stretch>
          </p:blipFill>
          <p:spPr>
            <a:xfrm>
              <a:off x="692551" y="6249966"/>
              <a:ext cx="531757" cy="531757"/>
            </a:xfrm>
            <a:prstGeom prst="rect">
              <a:avLst/>
            </a:prstGeom>
          </p:spPr>
        </p:pic>
      </p:grpSp>
      <p:sp>
        <p:nvSpPr>
          <p:cNvPr id="95" name="Shape 398">
            <a:extLst>
              <a:ext uri="{FF2B5EF4-FFF2-40B4-BE49-F238E27FC236}">
                <a16:creationId xmlns:a16="http://schemas.microsoft.com/office/drawing/2014/main" id="{E39EBC64-8C5B-9D47-977E-332D8D9CBEE7}"/>
              </a:ext>
            </a:extLst>
          </p:cNvPr>
          <p:cNvSpPr/>
          <p:nvPr/>
        </p:nvSpPr>
        <p:spPr>
          <a:xfrm>
            <a:off x="4925479" y="3352800"/>
            <a:ext cx="1826200"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Use the Alert Notification Service to ensure that the right people on the team or systems are notified when issues occur.</a:t>
            </a:r>
          </a:p>
        </p:txBody>
      </p:sp>
      <p:grpSp>
        <p:nvGrpSpPr>
          <p:cNvPr id="16" name="Group 15">
            <a:extLst>
              <a:ext uri="{FF2B5EF4-FFF2-40B4-BE49-F238E27FC236}">
                <a16:creationId xmlns:a16="http://schemas.microsoft.com/office/drawing/2014/main" id="{12C45E49-DA4F-0246-A301-92D30FE241FF}"/>
              </a:ext>
            </a:extLst>
          </p:cNvPr>
          <p:cNvGrpSpPr/>
          <p:nvPr/>
        </p:nvGrpSpPr>
        <p:grpSpPr>
          <a:xfrm>
            <a:off x="3885471" y="3352800"/>
            <a:ext cx="1175442" cy="932546"/>
            <a:chOff x="3885471" y="3352800"/>
            <a:chExt cx="1175442" cy="932546"/>
          </a:xfrm>
        </p:grpSpPr>
        <p:grpSp>
          <p:nvGrpSpPr>
            <p:cNvPr id="97" name="Group 379">
              <a:extLst>
                <a:ext uri="{FF2B5EF4-FFF2-40B4-BE49-F238E27FC236}">
                  <a16:creationId xmlns:a16="http://schemas.microsoft.com/office/drawing/2014/main" id="{C5F30655-016B-E743-A661-ADC490E4CE81}"/>
                </a:ext>
              </a:extLst>
            </p:cNvPr>
            <p:cNvGrpSpPr/>
            <p:nvPr/>
          </p:nvGrpSpPr>
          <p:grpSpPr>
            <a:xfrm>
              <a:off x="3885471" y="3352800"/>
              <a:ext cx="1175442" cy="932546"/>
              <a:chOff x="-1" y="0"/>
              <a:chExt cx="1175441" cy="932545"/>
            </a:xfrm>
          </p:grpSpPr>
          <p:sp>
            <p:nvSpPr>
              <p:cNvPr id="99" name="Shape 375">
                <a:extLst>
                  <a:ext uri="{FF2B5EF4-FFF2-40B4-BE49-F238E27FC236}">
                    <a16:creationId xmlns:a16="http://schemas.microsoft.com/office/drawing/2014/main" id="{1D984A7E-91D4-3E4B-85E3-024162341453}"/>
                  </a:ext>
                </a:extLst>
              </p:cNvPr>
              <p:cNvSpPr/>
              <p:nvPr/>
            </p:nvSpPr>
            <p:spPr>
              <a:xfrm>
                <a:off x="21770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00" name="Shape 377">
                <a:extLst>
                  <a:ext uri="{FF2B5EF4-FFF2-40B4-BE49-F238E27FC236}">
                    <a16:creationId xmlns:a16="http://schemas.microsoft.com/office/drawing/2014/main" id="{0FD1A1B3-9E75-5747-B1D3-8F99368E3765}"/>
                  </a:ext>
                </a:extLst>
              </p:cNvPr>
              <p:cNvSpPr/>
              <p:nvPr/>
            </p:nvSpPr>
            <p:spPr>
              <a:xfrm>
                <a:off x="-1" y="716445"/>
                <a:ext cx="1175441" cy="21610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ALERT </a:t>
                </a:r>
              </a:p>
              <a:p>
                <a:pPr lvl="0">
                  <a:defRPr sz="1800" b="0">
                    <a:solidFill>
                      <a:srgbClr val="000000"/>
                    </a:solidFill>
                  </a:defRPr>
                </a:pPr>
                <a:r>
                  <a:rPr lang="en-US" sz="800" b="1" dirty="0">
                    <a:solidFill>
                      <a:srgbClr val="4277BB"/>
                    </a:solidFill>
                  </a:rPr>
                  <a:t>NOTIFICATION</a:t>
                </a:r>
              </a:p>
            </p:txBody>
          </p:sp>
        </p:grpSp>
        <p:pic>
          <p:nvPicPr>
            <p:cNvPr id="15" name="Picture 14">
              <a:extLst>
                <a:ext uri="{FF2B5EF4-FFF2-40B4-BE49-F238E27FC236}">
                  <a16:creationId xmlns:a16="http://schemas.microsoft.com/office/drawing/2014/main" id="{960EC5B3-078E-704A-8C6F-D1B9FDEEDE88}"/>
                </a:ext>
              </a:extLst>
            </p:cNvPr>
            <p:cNvPicPr>
              <a:picLocks noChangeAspect="1"/>
            </p:cNvPicPr>
            <p:nvPr/>
          </p:nvPicPr>
          <p:blipFill>
            <a:blip r:embed="rId6"/>
            <a:stretch>
              <a:fillRect/>
            </a:stretch>
          </p:blipFill>
          <p:spPr>
            <a:xfrm>
              <a:off x="4245911" y="3493140"/>
              <a:ext cx="444500" cy="381000"/>
            </a:xfrm>
            <a:prstGeom prst="rect">
              <a:avLst/>
            </a:prstGeom>
          </p:spPr>
        </p:pic>
      </p:grpSp>
      <p:sp>
        <p:nvSpPr>
          <p:cNvPr id="35" name="Shape 398">
            <a:extLst>
              <a:ext uri="{FF2B5EF4-FFF2-40B4-BE49-F238E27FC236}">
                <a16:creationId xmlns:a16="http://schemas.microsoft.com/office/drawing/2014/main" id="{F4FB82A0-9582-3149-BF59-97C47881DC07}"/>
              </a:ext>
            </a:extLst>
          </p:cNvPr>
          <p:cNvSpPr/>
          <p:nvPr/>
        </p:nvSpPr>
        <p:spPr>
          <a:xfrm>
            <a:off x="8077200" y="3352800"/>
            <a:ext cx="1826200"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The cloud container platform collects and reports on fine-grained usage measurements of running applications. The metering metrics can be used for chargebacks, detailed audits, and analysis. </a:t>
            </a:r>
          </a:p>
        </p:txBody>
      </p:sp>
      <p:grpSp>
        <p:nvGrpSpPr>
          <p:cNvPr id="3" name="Group 2">
            <a:extLst>
              <a:ext uri="{FF2B5EF4-FFF2-40B4-BE49-F238E27FC236}">
                <a16:creationId xmlns:a16="http://schemas.microsoft.com/office/drawing/2014/main" id="{15CB9E17-44E4-1441-A248-8076599FB6EC}"/>
              </a:ext>
            </a:extLst>
          </p:cNvPr>
          <p:cNvGrpSpPr/>
          <p:nvPr/>
        </p:nvGrpSpPr>
        <p:grpSpPr>
          <a:xfrm>
            <a:off x="7037192" y="3352800"/>
            <a:ext cx="1175442" cy="932546"/>
            <a:chOff x="7037192" y="3352800"/>
            <a:chExt cx="1175442" cy="932546"/>
          </a:xfrm>
        </p:grpSpPr>
        <p:grpSp>
          <p:nvGrpSpPr>
            <p:cNvPr id="37" name="Group 379">
              <a:extLst>
                <a:ext uri="{FF2B5EF4-FFF2-40B4-BE49-F238E27FC236}">
                  <a16:creationId xmlns:a16="http://schemas.microsoft.com/office/drawing/2014/main" id="{B3BE9A68-8FB5-D743-9D10-7022569823F4}"/>
                </a:ext>
              </a:extLst>
            </p:cNvPr>
            <p:cNvGrpSpPr/>
            <p:nvPr/>
          </p:nvGrpSpPr>
          <p:grpSpPr>
            <a:xfrm>
              <a:off x="7037192" y="3352800"/>
              <a:ext cx="1175442" cy="932546"/>
              <a:chOff x="-1" y="0"/>
              <a:chExt cx="1175441" cy="932545"/>
            </a:xfrm>
          </p:grpSpPr>
          <p:sp>
            <p:nvSpPr>
              <p:cNvPr id="39" name="Shape 375">
                <a:extLst>
                  <a:ext uri="{FF2B5EF4-FFF2-40B4-BE49-F238E27FC236}">
                    <a16:creationId xmlns:a16="http://schemas.microsoft.com/office/drawing/2014/main" id="{6338B20B-A80D-8C4A-B059-4FEA7594B857}"/>
                  </a:ext>
                </a:extLst>
              </p:cNvPr>
              <p:cNvSpPr/>
              <p:nvPr/>
            </p:nvSpPr>
            <p:spPr>
              <a:xfrm>
                <a:off x="21770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0" name="Shape 377">
                <a:extLst>
                  <a:ext uri="{FF2B5EF4-FFF2-40B4-BE49-F238E27FC236}">
                    <a16:creationId xmlns:a16="http://schemas.microsoft.com/office/drawing/2014/main" id="{78554F69-019E-F444-9169-8E06175BDF60}"/>
                  </a:ext>
                </a:extLst>
              </p:cNvPr>
              <p:cNvSpPr/>
              <p:nvPr/>
            </p:nvSpPr>
            <p:spPr>
              <a:xfrm>
                <a:off x="-1" y="716445"/>
                <a:ext cx="1175441" cy="21610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METERING</a:t>
                </a:r>
              </a:p>
            </p:txBody>
          </p:sp>
        </p:grpSp>
        <p:pic>
          <p:nvPicPr>
            <p:cNvPr id="2" name="Picture 1">
              <a:extLst>
                <a:ext uri="{FF2B5EF4-FFF2-40B4-BE49-F238E27FC236}">
                  <a16:creationId xmlns:a16="http://schemas.microsoft.com/office/drawing/2014/main" id="{429268D7-D90F-D04F-A77E-D90346C90CB3}"/>
                </a:ext>
              </a:extLst>
            </p:cNvPr>
            <p:cNvPicPr>
              <a:picLocks noChangeAspect="1"/>
            </p:cNvPicPr>
            <p:nvPr/>
          </p:nvPicPr>
          <p:blipFill>
            <a:blip r:embed="rId7"/>
            <a:stretch>
              <a:fillRect/>
            </a:stretch>
          </p:blipFill>
          <p:spPr>
            <a:xfrm>
              <a:off x="7323405" y="3480147"/>
              <a:ext cx="526366" cy="408202"/>
            </a:xfrm>
            <a:prstGeom prst="rect">
              <a:avLst/>
            </a:prstGeom>
          </p:spPr>
        </p:pic>
      </p:grpSp>
      <p:sp>
        <p:nvSpPr>
          <p:cNvPr id="41" name="Shape 398">
            <a:extLst>
              <a:ext uri="{FF2B5EF4-FFF2-40B4-BE49-F238E27FC236}">
                <a16:creationId xmlns:a16="http://schemas.microsoft.com/office/drawing/2014/main" id="{7D0F9EF8-AAAF-8E47-B8BD-8ADDDB587929}"/>
              </a:ext>
            </a:extLst>
          </p:cNvPr>
          <p:cNvSpPr/>
          <p:nvPr/>
        </p:nvSpPr>
        <p:spPr>
          <a:xfrm>
            <a:off x="1424238" y="4810464"/>
            <a:ext cx="1826200"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unified operations management of the platform and its components. </a:t>
            </a:r>
          </a:p>
        </p:txBody>
      </p:sp>
      <p:sp>
        <p:nvSpPr>
          <p:cNvPr id="47" name="Shape 398">
            <a:extLst>
              <a:ext uri="{FF2B5EF4-FFF2-40B4-BE49-F238E27FC236}">
                <a16:creationId xmlns:a16="http://schemas.microsoft.com/office/drawing/2014/main" id="{448D458E-B8FE-CD48-B1C9-C3CF828107D4}"/>
              </a:ext>
            </a:extLst>
          </p:cNvPr>
          <p:cNvSpPr/>
          <p:nvPr/>
        </p:nvSpPr>
        <p:spPr>
          <a:xfrm>
            <a:off x="4925479" y="4814434"/>
            <a:ext cx="1826200"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Facilitates the organization and virtualization of software containers, automates the deployment, management, scaling, networking, and availability of container-based applications. </a:t>
            </a:r>
          </a:p>
        </p:txBody>
      </p:sp>
      <p:grpSp>
        <p:nvGrpSpPr>
          <p:cNvPr id="6" name="Group 5">
            <a:extLst>
              <a:ext uri="{FF2B5EF4-FFF2-40B4-BE49-F238E27FC236}">
                <a16:creationId xmlns:a16="http://schemas.microsoft.com/office/drawing/2014/main" id="{A3282D3B-A7C0-E84A-AEE8-0B3DFEAB075A}"/>
              </a:ext>
            </a:extLst>
          </p:cNvPr>
          <p:cNvGrpSpPr/>
          <p:nvPr/>
        </p:nvGrpSpPr>
        <p:grpSpPr>
          <a:xfrm>
            <a:off x="509527" y="4814434"/>
            <a:ext cx="781829" cy="972075"/>
            <a:chOff x="509527" y="4814434"/>
            <a:chExt cx="781829" cy="972075"/>
          </a:xfrm>
        </p:grpSpPr>
        <p:grpSp>
          <p:nvGrpSpPr>
            <p:cNvPr id="43" name="Group 379">
              <a:extLst>
                <a:ext uri="{FF2B5EF4-FFF2-40B4-BE49-F238E27FC236}">
                  <a16:creationId xmlns:a16="http://schemas.microsoft.com/office/drawing/2014/main" id="{91627F35-5DFD-084A-B6F5-30EB695B9AF7}"/>
                </a:ext>
              </a:extLst>
            </p:cNvPr>
            <p:cNvGrpSpPr/>
            <p:nvPr/>
          </p:nvGrpSpPr>
          <p:grpSpPr>
            <a:xfrm>
              <a:off x="509527" y="4814434"/>
              <a:ext cx="781829" cy="972075"/>
              <a:chOff x="143110" y="0"/>
              <a:chExt cx="781828" cy="972074"/>
            </a:xfrm>
          </p:grpSpPr>
          <p:sp>
            <p:nvSpPr>
              <p:cNvPr id="45" name="Shape 375">
                <a:extLst>
                  <a:ext uri="{FF2B5EF4-FFF2-40B4-BE49-F238E27FC236}">
                    <a16:creationId xmlns:a16="http://schemas.microsoft.com/office/drawing/2014/main" id="{767790B1-2B0D-214B-B93B-A1B2C24079A4}"/>
                  </a:ext>
                </a:extLst>
              </p:cNvPr>
              <p:cNvSpPr/>
              <p:nvPr/>
            </p:nvSpPr>
            <p:spPr>
              <a:xfrm>
                <a:off x="21770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6" name="Shape 377">
                <a:extLst>
                  <a:ext uri="{FF2B5EF4-FFF2-40B4-BE49-F238E27FC236}">
                    <a16:creationId xmlns:a16="http://schemas.microsoft.com/office/drawing/2014/main" id="{2C94DAD1-2EF8-2F47-BC8A-2842360C43D1}"/>
                  </a:ext>
                </a:extLst>
              </p:cNvPr>
              <p:cNvSpPr/>
              <p:nvPr/>
            </p:nvSpPr>
            <p:spPr>
              <a:xfrm>
                <a:off x="143110" y="723702"/>
                <a:ext cx="760472" cy="24837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COMMON MANAGEMENT SERVICES</a:t>
                </a:r>
              </a:p>
            </p:txBody>
          </p:sp>
        </p:grpSp>
        <p:pic>
          <p:nvPicPr>
            <p:cNvPr id="4" name="Picture 3">
              <a:extLst>
                <a:ext uri="{FF2B5EF4-FFF2-40B4-BE49-F238E27FC236}">
                  <a16:creationId xmlns:a16="http://schemas.microsoft.com/office/drawing/2014/main" id="{A2900C1C-CEF1-2140-89E4-C53D5A9D5700}"/>
                </a:ext>
              </a:extLst>
            </p:cNvPr>
            <p:cNvPicPr>
              <a:picLocks noChangeAspect="1"/>
            </p:cNvPicPr>
            <p:nvPr/>
          </p:nvPicPr>
          <p:blipFill>
            <a:blip r:embed="rId8"/>
            <a:stretch>
              <a:fillRect/>
            </a:stretch>
          </p:blipFill>
          <p:spPr>
            <a:xfrm>
              <a:off x="687632" y="4895455"/>
              <a:ext cx="482600" cy="508000"/>
            </a:xfrm>
            <a:prstGeom prst="rect">
              <a:avLst/>
            </a:prstGeom>
          </p:spPr>
        </p:pic>
      </p:grpSp>
      <p:grpSp>
        <p:nvGrpSpPr>
          <p:cNvPr id="7" name="Group 6">
            <a:extLst>
              <a:ext uri="{FF2B5EF4-FFF2-40B4-BE49-F238E27FC236}">
                <a16:creationId xmlns:a16="http://schemas.microsoft.com/office/drawing/2014/main" id="{92ED6111-4EE4-4141-BF5C-E8EFE631720C}"/>
              </a:ext>
            </a:extLst>
          </p:cNvPr>
          <p:cNvGrpSpPr/>
          <p:nvPr/>
        </p:nvGrpSpPr>
        <p:grpSpPr>
          <a:xfrm>
            <a:off x="3885471" y="4814434"/>
            <a:ext cx="1175442" cy="932546"/>
            <a:chOff x="3885471" y="4814434"/>
            <a:chExt cx="1175442" cy="932546"/>
          </a:xfrm>
        </p:grpSpPr>
        <p:grpSp>
          <p:nvGrpSpPr>
            <p:cNvPr id="49" name="Group 379">
              <a:extLst>
                <a:ext uri="{FF2B5EF4-FFF2-40B4-BE49-F238E27FC236}">
                  <a16:creationId xmlns:a16="http://schemas.microsoft.com/office/drawing/2014/main" id="{821603BF-F966-CD4F-BFCA-D6840B592106}"/>
                </a:ext>
              </a:extLst>
            </p:cNvPr>
            <p:cNvGrpSpPr/>
            <p:nvPr/>
          </p:nvGrpSpPr>
          <p:grpSpPr>
            <a:xfrm>
              <a:off x="3885471" y="4814434"/>
              <a:ext cx="1175442" cy="932546"/>
              <a:chOff x="-1" y="0"/>
              <a:chExt cx="1175441" cy="932545"/>
            </a:xfrm>
          </p:grpSpPr>
          <p:sp>
            <p:nvSpPr>
              <p:cNvPr id="51" name="Shape 375">
                <a:extLst>
                  <a:ext uri="{FF2B5EF4-FFF2-40B4-BE49-F238E27FC236}">
                    <a16:creationId xmlns:a16="http://schemas.microsoft.com/office/drawing/2014/main" id="{ECF96647-05B4-B84F-9300-0E790692E80A}"/>
                  </a:ext>
                </a:extLst>
              </p:cNvPr>
              <p:cNvSpPr/>
              <p:nvPr/>
            </p:nvSpPr>
            <p:spPr>
              <a:xfrm>
                <a:off x="21770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2" name="Shape 377">
                <a:extLst>
                  <a:ext uri="{FF2B5EF4-FFF2-40B4-BE49-F238E27FC236}">
                    <a16:creationId xmlns:a16="http://schemas.microsoft.com/office/drawing/2014/main" id="{E037BBF3-9F05-CF4B-8D35-A7A57B20217D}"/>
                  </a:ext>
                </a:extLst>
              </p:cNvPr>
              <p:cNvSpPr/>
              <p:nvPr/>
            </p:nvSpPr>
            <p:spPr>
              <a:xfrm>
                <a:off x="-1" y="716445"/>
                <a:ext cx="1175441" cy="21610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MANAGED </a:t>
                </a:r>
              </a:p>
              <a:p>
                <a:pPr lvl="0">
                  <a:defRPr sz="1800" b="0">
                    <a:solidFill>
                      <a:srgbClr val="000000"/>
                    </a:solidFill>
                  </a:defRPr>
                </a:pPr>
                <a:r>
                  <a:rPr lang="en-US" sz="800" b="1" dirty="0">
                    <a:solidFill>
                      <a:srgbClr val="4277BB"/>
                    </a:solidFill>
                  </a:rPr>
                  <a:t>CONTAINER PLATFORM</a:t>
                </a:r>
              </a:p>
            </p:txBody>
          </p:sp>
        </p:grpSp>
        <p:pic>
          <p:nvPicPr>
            <p:cNvPr id="5" name="Picture 4">
              <a:extLst>
                <a:ext uri="{FF2B5EF4-FFF2-40B4-BE49-F238E27FC236}">
                  <a16:creationId xmlns:a16="http://schemas.microsoft.com/office/drawing/2014/main" id="{2DEBE862-34B1-2749-959C-1FF82B111C7E}"/>
                </a:ext>
              </a:extLst>
            </p:cNvPr>
            <p:cNvPicPr>
              <a:picLocks noChangeAspect="1"/>
            </p:cNvPicPr>
            <p:nvPr/>
          </p:nvPicPr>
          <p:blipFill>
            <a:blip r:embed="rId9"/>
            <a:stretch>
              <a:fillRect/>
            </a:stretch>
          </p:blipFill>
          <p:spPr>
            <a:xfrm>
              <a:off x="4237702" y="4958518"/>
              <a:ext cx="457200" cy="393700"/>
            </a:xfrm>
            <a:prstGeom prst="rect">
              <a:avLst/>
            </a:prstGeom>
          </p:spPr>
        </p:pic>
      </p:grpSp>
    </p:spTree>
    <p:extLst>
      <p:ext uri="{BB962C8B-B14F-4D97-AF65-F5344CB8AC3E}">
        <p14:creationId xmlns:p14="http://schemas.microsoft.com/office/powerpoint/2010/main" val="1431104094"/>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4" name="Group 414"/>
          <p:cNvGrpSpPr/>
          <p:nvPr/>
        </p:nvGrpSpPr>
        <p:grpSpPr>
          <a:xfrm>
            <a:off x="7200900" y="2069613"/>
            <a:ext cx="707232" cy="912813"/>
            <a:chOff x="456" y="0"/>
            <a:chExt cx="707231" cy="912812"/>
          </a:xfrm>
        </p:grpSpPr>
        <p:sp>
          <p:nvSpPr>
            <p:cNvPr id="410" name="Shape 410"/>
            <p:cNvSpPr/>
            <p:nvPr/>
          </p:nvSpPr>
          <p:spPr>
            <a:xfrm>
              <a:off x="456"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13" name="Group 413"/>
            <p:cNvGrpSpPr/>
            <p:nvPr/>
          </p:nvGrpSpPr>
          <p:grpSpPr>
            <a:xfrm>
              <a:off x="35284" y="143351"/>
              <a:ext cx="655837" cy="769462"/>
              <a:chOff x="43769" y="143351"/>
              <a:chExt cx="655835" cy="769461"/>
            </a:xfrm>
          </p:grpSpPr>
          <p:pic>
            <p:nvPicPr>
              <p:cNvPr id="411" name="_-34.png"/>
              <p:cNvPicPr/>
              <p:nvPr/>
            </p:nvPicPr>
            <p:blipFill>
              <a:blip r:embed="rId2"/>
              <a:srcRect l="17255" t="20269" r="17255" b="27585"/>
              <a:stretch>
                <a:fillRect/>
              </a:stretch>
            </p:blipFill>
            <p:spPr>
              <a:xfrm>
                <a:off x="140111" y="143351"/>
                <a:ext cx="463154" cy="368790"/>
              </a:xfrm>
              <a:prstGeom prst="rect">
                <a:avLst/>
              </a:prstGeom>
              <a:ln w="3175" cap="flat">
                <a:noFill/>
                <a:miter lim="400000"/>
              </a:ln>
              <a:effectLst/>
            </p:spPr>
          </p:pic>
          <p:sp>
            <p:nvSpPr>
              <p:cNvPr id="412" name="Shape 412"/>
              <p:cNvSpPr/>
              <p:nvPr/>
            </p:nvSpPr>
            <p:spPr>
              <a:xfrm>
                <a:off x="43769" y="707231"/>
                <a:ext cx="655837"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PROVISION</a:t>
                </a:r>
              </a:p>
            </p:txBody>
          </p:sp>
        </p:grpSp>
      </p:grpSp>
      <p:grpSp>
        <p:nvGrpSpPr>
          <p:cNvPr id="419" name="Group 419"/>
          <p:cNvGrpSpPr/>
          <p:nvPr/>
        </p:nvGrpSpPr>
        <p:grpSpPr>
          <a:xfrm>
            <a:off x="4003771" y="6154673"/>
            <a:ext cx="802483" cy="1059459"/>
            <a:chOff x="44450" y="0"/>
            <a:chExt cx="802481" cy="1059458"/>
          </a:xfrm>
        </p:grpSpPr>
        <p:sp>
          <p:nvSpPr>
            <p:cNvPr id="415" name="Shape 415"/>
            <p:cNvSpPr/>
            <p:nvPr/>
          </p:nvSpPr>
          <p:spPr>
            <a:xfrm>
              <a:off x="92074"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18" name="Group 418"/>
            <p:cNvGrpSpPr/>
            <p:nvPr/>
          </p:nvGrpSpPr>
          <p:grpSpPr>
            <a:xfrm>
              <a:off x="44450" y="112854"/>
              <a:ext cx="802482" cy="946605"/>
              <a:chOff x="55512" y="111610"/>
              <a:chExt cx="802481" cy="946603"/>
            </a:xfrm>
          </p:grpSpPr>
          <p:pic>
            <p:nvPicPr>
              <p:cNvPr id="416" name="_-33.png"/>
              <p:cNvPicPr/>
              <p:nvPr/>
            </p:nvPicPr>
            <p:blipFill>
              <a:blip r:embed="rId3"/>
              <a:srcRect l="17461" t="15781" r="17461" b="15781"/>
              <a:stretch>
                <a:fillRect/>
              </a:stretch>
            </p:blipFill>
            <p:spPr>
              <a:xfrm>
                <a:off x="226632" y="111610"/>
                <a:ext cx="460244" cy="484012"/>
              </a:xfrm>
              <a:prstGeom prst="rect">
                <a:avLst/>
              </a:prstGeom>
              <a:ln w="3175" cap="flat">
                <a:noFill/>
                <a:miter lim="400000"/>
              </a:ln>
              <a:effectLst/>
            </p:spPr>
          </p:pic>
          <p:sp>
            <p:nvSpPr>
              <p:cNvPr id="417" name="Shape 417"/>
              <p:cNvSpPr/>
              <p:nvPr/>
            </p:nvSpPr>
            <p:spPr>
              <a:xfrm>
                <a:off x="55512" y="725632"/>
                <a:ext cx="802483"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CONTINUOUS</a:t>
                </a:r>
              </a:p>
              <a:p>
                <a:pPr lvl="0">
                  <a:defRPr sz="1800"/>
                </a:pPr>
                <a:r>
                  <a:rPr sz="800" b="1" dirty="0">
                    <a:solidFill>
                      <a:srgbClr val="4277BB"/>
                    </a:solidFill>
                    <a:latin typeface="Helvetica"/>
                    <a:ea typeface="Helvetica"/>
                    <a:cs typeface="Helvetica"/>
                    <a:sym typeface="Helvetica"/>
                  </a:rPr>
                  <a:t>RELEASE</a:t>
                </a:r>
              </a:p>
            </p:txBody>
          </p:sp>
        </p:grpSp>
      </p:grpSp>
      <p:grpSp>
        <p:nvGrpSpPr>
          <p:cNvPr id="424" name="Group 424"/>
          <p:cNvGrpSpPr/>
          <p:nvPr/>
        </p:nvGrpSpPr>
        <p:grpSpPr>
          <a:xfrm>
            <a:off x="3742492" y="4781093"/>
            <a:ext cx="1350120" cy="1040062"/>
            <a:chOff x="78677" y="0"/>
            <a:chExt cx="1350119" cy="1040061"/>
          </a:xfrm>
        </p:grpSpPr>
        <p:sp>
          <p:nvSpPr>
            <p:cNvPr id="420" name="Shape 420"/>
            <p:cNvSpPr/>
            <p:nvPr/>
          </p:nvSpPr>
          <p:spPr>
            <a:xfrm>
              <a:off x="38047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23" name="Group 423"/>
            <p:cNvGrpSpPr/>
            <p:nvPr/>
          </p:nvGrpSpPr>
          <p:grpSpPr>
            <a:xfrm>
              <a:off x="78677" y="149642"/>
              <a:ext cx="1350120" cy="890420"/>
              <a:chOff x="99366" y="139819"/>
              <a:chExt cx="1350119" cy="890418"/>
            </a:xfrm>
          </p:grpSpPr>
          <p:sp>
            <p:nvSpPr>
              <p:cNvPr id="421" name="Shape 421"/>
              <p:cNvSpPr/>
              <p:nvPr/>
            </p:nvSpPr>
            <p:spPr>
              <a:xfrm>
                <a:off x="99366" y="697656"/>
                <a:ext cx="135012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CONTINUOUS BUSINESS</a:t>
                </a:r>
              </a:p>
              <a:p>
                <a:pPr lvl="0">
                  <a:defRPr sz="1800"/>
                </a:pPr>
                <a:r>
                  <a:rPr sz="800" b="1" dirty="0">
                    <a:solidFill>
                      <a:srgbClr val="4277BB"/>
                    </a:solidFill>
                    <a:latin typeface="Helvetica"/>
                    <a:ea typeface="Helvetica"/>
                    <a:cs typeface="Helvetica"/>
                    <a:sym typeface="Helvetica"/>
                  </a:rPr>
                  <a:t>PLANNING</a:t>
                </a:r>
              </a:p>
            </p:txBody>
          </p:sp>
          <p:pic>
            <p:nvPicPr>
              <p:cNvPr id="422" name="_-32.png"/>
              <p:cNvPicPr/>
              <p:nvPr/>
            </p:nvPicPr>
            <p:blipFill>
              <a:blip r:embed="rId4"/>
              <a:srcRect l="25216" t="19769" r="25237" b="25630"/>
              <a:stretch>
                <a:fillRect/>
              </a:stretch>
            </p:blipFill>
            <p:spPr>
              <a:xfrm>
                <a:off x="590326" y="139819"/>
                <a:ext cx="350402" cy="386147"/>
              </a:xfrm>
              <a:prstGeom prst="rect">
                <a:avLst/>
              </a:prstGeom>
              <a:ln w="3175" cap="flat">
                <a:noFill/>
                <a:miter lim="400000"/>
              </a:ln>
              <a:effectLst/>
            </p:spPr>
          </p:pic>
        </p:grpSp>
      </p:grpSp>
      <p:grpSp>
        <p:nvGrpSpPr>
          <p:cNvPr id="429" name="Group 429"/>
          <p:cNvGrpSpPr/>
          <p:nvPr/>
        </p:nvGrpSpPr>
        <p:grpSpPr>
          <a:xfrm>
            <a:off x="4003771" y="3360688"/>
            <a:ext cx="802485" cy="1058828"/>
            <a:chOff x="44450" y="19278"/>
            <a:chExt cx="802484" cy="1058827"/>
          </a:xfrm>
        </p:grpSpPr>
        <p:sp>
          <p:nvSpPr>
            <p:cNvPr id="425" name="Shape 425"/>
            <p:cNvSpPr/>
            <p:nvPr/>
          </p:nvSpPr>
          <p:spPr>
            <a:xfrm>
              <a:off x="82944" y="19278"/>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28" name="Group 428"/>
            <p:cNvGrpSpPr/>
            <p:nvPr/>
          </p:nvGrpSpPr>
          <p:grpSpPr>
            <a:xfrm>
              <a:off x="44450" y="136286"/>
              <a:ext cx="802484" cy="941819"/>
              <a:chOff x="55512" y="136286"/>
              <a:chExt cx="802483" cy="941817"/>
            </a:xfrm>
          </p:grpSpPr>
          <p:sp>
            <p:nvSpPr>
              <p:cNvPr id="426" name="Shape 426"/>
              <p:cNvSpPr/>
              <p:nvPr/>
            </p:nvSpPr>
            <p:spPr>
              <a:xfrm>
                <a:off x="55512" y="745521"/>
                <a:ext cx="802483"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CONTINUOUS</a:t>
                </a:r>
              </a:p>
              <a:p>
                <a:pPr lvl="0">
                  <a:defRPr sz="1800"/>
                </a:pPr>
                <a:r>
                  <a:rPr sz="800" b="1" dirty="0">
                    <a:solidFill>
                      <a:srgbClr val="4277BB"/>
                    </a:solidFill>
                    <a:latin typeface="Helvetica"/>
                    <a:ea typeface="Helvetica"/>
                    <a:cs typeface="Helvetica"/>
                    <a:sym typeface="Helvetica"/>
                  </a:rPr>
                  <a:t>FEEDBACK</a:t>
                </a:r>
              </a:p>
            </p:txBody>
          </p:sp>
          <p:pic>
            <p:nvPicPr>
              <p:cNvPr id="427" name="_-31.png"/>
              <p:cNvPicPr/>
              <p:nvPr/>
            </p:nvPicPr>
            <p:blipFill>
              <a:blip r:embed="rId5"/>
              <a:srcRect l="19416" t="19270" r="19416" b="19270"/>
              <a:stretch>
                <a:fillRect/>
              </a:stretch>
            </p:blipFill>
            <p:spPr>
              <a:xfrm>
                <a:off x="240456" y="136286"/>
                <a:ext cx="432595" cy="434659"/>
              </a:xfrm>
              <a:prstGeom prst="rect">
                <a:avLst/>
              </a:prstGeom>
              <a:ln w="3175" cap="flat">
                <a:noFill/>
                <a:miter lim="400000"/>
              </a:ln>
              <a:effectLst/>
            </p:spPr>
          </p:pic>
        </p:grpSp>
      </p:grpSp>
      <p:grpSp>
        <p:nvGrpSpPr>
          <p:cNvPr id="434" name="Group 434"/>
          <p:cNvGrpSpPr/>
          <p:nvPr/>
        </p:nvGrpSpPr>
        <p:grpSpPr>
          <a:xfrm>
            <a:off x="4031456" y="2076444"/>
            <a:ext cx="802483" cy="1030358"/>
            <a:chOff x="44450" y="9455"/>
            <a:chExt cx="802481" cy="1030357"/>
          </a:xfrm>
        </p:grpSpPr>
        <p:sp>
          <p:nvSpPr>
            <p:cNvPr id="430" name="Shape 430"/>
            <p:cNvSpPr/>
            <p:nvPr/>
          </p:nvSpPr>
          <p:spPr>
            <a:xfrm>
              <a:off x="92074" y="9455"/>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33" name="Group 433"/>
            <p:cNvGrpSpPr/>
            <p:nvPr/>
          </p:nvGrpSpPr>
          <p:grpSpPr>
            <a:xfrm>
              <a:off x="44450" y="132754"/>
              <a:ext cx="802482" cy="907059"/>
              <a:chOff x="55512" y="132754"/>
              <a:chExt cx="802481" cy="907058"/>
            </a:xfrm>
          </p:grpSpPr>
          <p:sp>
            <p:nvSpPr>
              <p:cNvPr id="431" name="Shape 431"/>
              <p:cNvSpPr/>
              <p:nvPr/>
            </p:nvSpPr>
            <p:spPr>
              <a:xfrm>
                <a:off x="55512" y="707231"/>
                <a:ext cx="802483"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CONTINUOUS</a:t>
                </a:r>
              </a:p>
              <a:p>
                <a:pPr lvl="0">
                  <a:defRPr sz="1800"/>
                </a:pPr>
                <a:r>
                  <a:rPr sz="800" b="1" dirty="0">
                    <a:solidFill>
                      <a:srgbClr val="4277BB"/>
                    </a:solidFill>
                    <a:latin typeface="Helvetica"/>
                    <a:ea typeface="Helvetica"/>
                    <a:cs typeface="Helvetica"/>
                    <a:sym typeface="Helvetica"/>
                  </a:rPr>
                  <a:t>TESTING</a:t>
                </a:r>
              </a:p>
            </p:txBody>
          </p:sp>
          <p:pic>
            <p:nvPicPr>
              <p:cNvPr id="432" name="_-30.png"/>
              <p:cNvPicPr/>
              <p:nvPr/>
            </p:nvPicPr>
            <p:blipFill>
              <a:blip r:embed="rId6"/>
              <a:srcRect l="22616" t="18771" r="22616" b="18771"/>
              <a:stretch>
                <a:fillRect/>
              </a:stretch>
            </p:blipFill>
            <p:spPr>
              <a:xfrm>
                <a:off x="263095" y="132754"/>
                <a:ext cx="387324" cy="441723"/>
              </a:xfrm>
              <a:prstGeom prst="rect">
                <a:avLst/>
              </a:prstGeom>
              <a:ln w="3175" cap="flat">
                <a:noFill/>
                <a:miter lim="400000"/>
              </a:ln>
              <a:effectLst/>
            </p:spPr>
          </p:pic>
        </p:grpSp>
      </p:grpSp>
      <p:grpSp>
        <p:nvGrpSpPr>
          <p:cNvPr id="439" name="Group 439"/>
          <p:cNvGrpSpPr/>
          <p:nvPr/>
        </p:nvGrpSpPr>
        <p:grpSpPr>
          <a:xfrm>
            <a:off x="451445" y="6154673"/>
            <a:ext cx="969914" cy="1049636"/>
            <a:chOff x="54914" y="0"/>
            <a:chExt cx="969912" cy="1049635"/>
          </a:xfrm>
        </p:grpSpPr>
        <p:sp>
          <p:nvSpPr>
            <p:cNvPr id="435" name="Shape 435"/>
            <p:cNvSpPr/>
            <p:nvPr/>
          </p:nvSpPr>
          <p:spPr>
            <a:xfrm>
              <a:off x="19538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38" name="Group 438"/>
            <p:cNvGrpSpPr/>
            <p:nvPr/>
          </p:nvGrpSpPr>
          <p:grpSpPr>
            <a:xfrm>
              <a:off x="54914" y="198624"/>
              <a:ext cx="969914" cy="851012"/>
              <a:chOff x="68920" y="188802"/>
              <a:chExt cx="969912" cy="851010"/>
            </a:xfrm>
          </p:grpSpPr>
          <p:sp>
            <p:nvSpPr>
              <p:cNvPr id="436" name="Shape 436"/>
              <p:cNvSpPr/>
              <p:nvPr/>
            </p:nvSpPr>
            <p:spPr>
              <a:xfrm>
                <a:off x="68920" y="707231"/>
                <a:ext cx="969914"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CONFIGURATION</a:t>
                </a:r>
              </a:p>
              <a:p>
                <a:pPr lvl="0">
                  <a:defRPr sz="1800"/>
                </a:pPr>
                <a:r>
                  <a:rPr sz="800" b="1" dirty="0">
                    <a:solidFill>
                      <a:srgbClr val="4277BB"/>
                    </a:solidFill>
                    <a:latin typeface="Helvetica"/>
                    <a:ea typeface="Helvetica"/>
                    <a:cs typeface="Helvetica"/>
                    <a:sym typeface="Helvetica"/>
                  </a:rPr>
                  <a:t>MANAGEMENT</a:t>
                </a:r>
              </a:p>
            </p:txBody>
          </p:sp>
          <p:pic>
            <p:nvPicPr>
              <p:cNvPr id="437" name="_-29.png"/>
              <p:cNvPicPr/>
              <p:nvPr/>
            </p:nvPicPr>
            <p:blipFill>
              <a:blip r:embed="rId7"/>
              <a:srcRect l="19263" t="26695" r="17477" b="21723"/>
              <a:stretch>
                <a:fillRect/>
              </a:stretch>
            </p:blipFill>
            <p:spPr>
              <a:xfrm>
                <a:off x="336506" y="188802"/>
                <a:ext cx="447389" cy="364795"/>
              </a:xfrm>
              <a:prstGeom prst="rect">
                <a:avLst/>
              </a:prstGeom>
              <a:ln w="3175" cap="flat">
                <a:noFill/>
                <a:miter lim="400000"/>
              </a:ln>
              <a:effectLst/>
            </p:spPr>
          </p:pic>
        </p:grpSp>
      </p:grpSp>
      <p:grpSp>
        <p:nvGrpSpPr>
          <p:cNvPr id="444" name="Group 444"/>
          <p:cNvGrpSpPr/>
          <p:nvPr/>
        </p:nvGrpSpPr>
        <p:grpSpPr>
          <a:xfrm>
            <a:off x="535160" y="4779690"/>
            <a:ext cx="802483" cy="1030725"/>
            <a:chOff x="44450" y="9088"/>
            <a:chExt cx="802481" cy="1030724"/>
          </a:xfrm>
        </p:grpSpPr>
        <p:sp>
          <p:nvSpPr>
            <p:cNvPr id="440" name="Shape 440"/>
            <p:cNvSpPr/>
            <p:nvPr/>
          </p:nvSpPr>
          <p:spPr>
            <a:xfrm>
              <a:off x="103470" y="9088"/>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43" name="Group 443"/>
            <p:cNvGrpSpPr/>
            <p:nvPr/>
          </p:nvGrpSpPr>
          <p:grpSpPr>
            <a:xfrm>
              <a:off x="44450" y="160491"/>
              <a:ext cx="802482" cy="879322"/>
              <a:chOff x="55512" y="160491"/>
              <a:chExt cx="802481" cy="879320"/>
            </a:xfrm>
          </p:grpSpPr>
          <p:sp>
            <p:nvSpPr>
              <p:cNvPr id="441" name="Shape 441"/>
              <p:cNvSpPr/>
              <p:nvPr/>
            </p:nvSpPr>
            <p:spPr>
              <a:xfrm>
                <a:off x="55512" y="707231"/>
                <a:ext cx="802483"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CONTINUOUS</a:t>
                </a:r>
              </a:p>
              <a:p>
                <a:pPr lvl="0">
                  <a:defRPr sz="1800"/>
                </a:pPr>
                <a:r>
                  <a:rPr sz="800" b="1" dirty="0">
                    <a:solidFill>
                      <a:srgbClr val="4277BB"/>
                    </a:solidFill>
                    <a:latin typeface="Helvetica"/>
                    <a:ea typeface="Helvetica"/>
                    <a:cs typeface="Helvetica"/>
                    <a:sym typeface="Helvetica"/>
                  </a:rPr>
                  <a:t>DEPLOYMENT</a:t>
                </a:r>
              </a:p>
            </p:txBody>
          </p:sp>
          <p:pic>
            <p:nvPicPr>
              <p:cNvPr id="442" name="_-28.png"/>
              <p:cNvPicPr/>
              <p:nvPr/>
            </p:nvPicPr>
            <p:blipFill>
              <a:blip r:embed="rId8"/>
              <a:srcRect l="21740" t="22692" r="15692" b="17754"/>
              <a:stretch>
                <a:fillRect/>
              </a:stretch>
            </p:blipFill>
            <p:spPr>
              <a:xfrm>
                <a:off x="256899" y="160491"/>
                <a:ext cx="442495" cy="421174"/>
              </a:xfrm>
              <a:prstGeom prst="rect">
                <a:avLst/>
              </a:prstGeom>
              <a:ln w="3175" cap="flat">
                <a:noFill/>
                <a:miter lim="400000"/>
              </a:ln>
              <a:effectLst/>
            </p:spPr>
          </p:pic>
        </p:grpSp>
      </p:grpSp>
      <p:grpSp>
        <p:nvGrpSpPr>
          <p:cNvPr id="449" name="Group 449"/>
          <p:cNvGrpSpPr/>
          <p:nvPr/>
        </p:nvGrpSpPr>
        <p:grpSpPr>
          <a:xfrm>
            <a:off x="451445" y="3370201"/>
            <a:ext cx="986880" cy="1039813"/>
            <a:chOff x="55974" y="0"/>
            <a:chExt cx="986879" cy="1039812"/>
          </a:xfrm>
        </p:grpSpPr>
        <p:sp>
          <p:nvSpPr>
            <p:cNvPr id="445" name="Shape 445"/>
            <p:cNvSpPr/>
            <p:nvPr/>
          </p:nvSpPr>
          <p:spPr>
            <a:xfrm>
              <a:off x="195798"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48" name="Group 448"/>
            <p:cNvGrpSpPr/>
            <p:nvPr/>
          </p:nvGrpSpPr>
          <p:grpSpPr>
            <a:xfrm>
              <a:off x="55974" y="114432"/>
              <a:ext cx="986881" cy="925381"/>
              <a:chOff x="70279" y="114432"/>
              <a:chExt cx="986879" cy="925380"/>
            </a:xfrm>
          </p:grpSpPr>
          <p:sp>
            <p:nvSpPr>
              <p:cNvPr id="446" name="Shape 446"/>
              <p:cNvSpPr/>
              <p:nvPr/>
            </p:nvSpPr>
            <p:spPr>
              <a:xfrm>
                <a:off x="70279" y="707231"/>
                <a:ext cx="98688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COLLABORATIVE</a:t>
                </a:r>
              </a:p>
              <a:p>
                <a:pPr lvl="0">
                  <a:defRPr sz="1800"/>
                </a:pPr>
                <a:r>
                  <a:rPr sz="800" b="1" dirty="0">
                    <a:solidFill>
                      <a:srgbClr val="4277BB"/>
                    </a:solidFill>
                    <a:latin typeface="Helvetica"/>
                    <a:ea typeface="Helvetica"/>
                    <a:cs typeface="Helvetica"/>
                    <a:sym typeface="Helvetica"/>
                  </a:rPr>
                  <a:t>DEVELOPMENT</a:t>
                </a:r>
              </a:p>
            </p:txBody>
          </p:sp>
          <p:pic>
            <p:nvPicPr>
              <p:cNvPr id="447" name="_-27.png"/>
              <p:cNvPicPr/>
              <p:nvPr/>
            </p:nvPicPr>
            <p:blipFill>
              <a:blip r:embed="rId9"/>
              <a:srcRect l="18741" t="16180" r="17893" b="21307"/>
              <a:stretch>
                <a:fillRect/>
              </a:stretch>
            </p:blipFill>
            <p:spPr>
              <a:xfrm>
                <a:off x="342648" y="114432"/>
                <a:ext cx="448139" cy="442109"/>
              </a:xfrm>
              <a:prstGeom prst="rect">
                <a:avLst/>
              </a:prstGeom>
              <a:ln w="3175" cap="flat">
                <a:noFill/>
                <a:miter lim="400000"/>
              </a:ln>
              <a:effectLst/>
            </p:spPr>
          </p:pic>
        </p:grpSp>
      </p:grpSp>
      <p:grpSp>
        <p:nvGrpSpPr>
          <p:cNvPr id="454" name="Group 454"/>
          <p:cNvGrpSpPr/>
          <p:nvPr/>
        </p:nvGrpSpPr>
        <p:grpSpPr>
          <a:xfrm>
            <a:off x="591270" y="2076444"/>
            <a:ext cx="707233" cy="912813"/>
            <a:chOff x="303" y="0"/>
            <a:chExt cx="707231" cy="912812"/>
          </a:xfrm>
        </p:grpSpPr>
        <p:sp>
          <p:nvSpPr>
            <p:cNvPr id="450" name="Shape 450"/>
            <p:cNvSpPr/>
            <p:nvPr/>
          </p:nvSpPr>
          <p:spPr>
            <a:xfrm>
              <a:off x="303"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53" name="Group 453"/>
            <p:cNvGrpSpPr/>
            <p:nvPr/>
          </p:nvGrpSpPr>
          <p:grpSpPr>
            <a:xfrm>
              <a:off x="87415" y="142114"/>
              <a:ext cx="514748" cy="770699"/>
              <a:chOff x="87415" y="142114"/>
              <a:chExt cx="514746" cy="770698"/>
            </a:xfrm>
          </p:grpSpPr>
          <p:sp>
            <p:nvSpPr>
              <p:cNvPr id="451" name="Shape 451"/>
              <p:cNvSpPr/>
              <p:nvPr/>
            </p:nvSpPr>
            <p:spPr>
              <a:xfrm>
                <a:off x="87415" y="707231"/>
                <a:ext cx="514748"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DEVOPS</a:t>
                </a:r>
              </a:p>
            </p:txBody>
          </p:sp>
          <p:pic>
            <p:nvPicPr>
              <p:cNvPr id="452" name="_-26.png"/>
              <p:cNvPicPr/>
              <p:nvPr/>
            </p:nvPicPr>
            <p:blipFill>
              <a:blip r:embed="rId10"/>
              <a:srcRect l="22295" t="20094" r="22295" b="20094"/>
              <a:stretch>
                <a:fillRect/>
              </a:stretch>
            </p:blipFill>
            <p:spPr>
              <a:xfrm>
                <a:off x="157680" y="142114"/>
                <a:ext cx="391871" cy="423003"/>
              </a:xfrm>
              <a:prstGeom prst="rect">
                <a:avLst/>
              </a:prstGeom>
              <a:ln w="3175" cap="flat">
                <a:noFill/>
                <a:miter lim="400000"/>
              </a:ln>
              <a:effectLst/>
            </p:spPr>
          </p:pic>
        </p:grpSp>
      </p:grpSp>
      <p:sp>
        <p:nvSpPr>
          <p:cNvPr id="455" name="Shape 455"/>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456" name="Shape 456"/>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DevOps Icons</a:t>
            </a:r>
            <a:r>
              <a:rPr lang="en-US" sz="2400" dirty="0"/>
              <a:t> (continued)</a:t>
            </a:r>
            <a:endParaRPr sz="2400" dirty="0"/>
          </a:p>
        </p:txBody>
      </p:sp>
      <p:sp>
        <p:nvSpPr>
          <p:cNvPr id="457" name="Shape 457"/>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458" name="Shape 458"/>
          <p:cNvSpPr/>
          <p:nvPr/>
        </p:nvSpPr>
        <p:spPr>
          <a:xfrm>
            <a:off x="1490506" y="2150756"/>
            <a:ext cx="1573004"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Software development method to bring Development and Operations closer.</a:t>
            </a:r>
          </a:p>
        </p:txBody>
      </p:sp>
      <p:sp>
        <p:nvSpPr>
          <p:cNvPr id="459" name="Shape 459"/>
          <p:cNvSpPr/>
          <p:nvPr/>
        </p:nvSpPr>
        <p:spPr>
          <a:xfrm>
            <a:off x="1490506" y="3495159"/>
            <a:ext cx="1709677"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Team members and stakeholders continually communicate plans, tasks, issues, and feedback.</a:t>
            </a:r>
          </a:p>
        </p:txBody>
      </p:sp>
      <p:sp>
        <p:nvSpPr>
          <p:cNvPr id="460" name="Shape 460"/>
          <p:cNvSpPr/>
          <p:nvPr/>
        </p:nvSpPr>
        <p:spPr>
          <a:xfrm>
            <a:off x="1490506" y="4770601"/>
            <a:ext cx="2049790"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Automated deployment of apps, middleware, test data, and utilities to test and production environments on demand.</a:t>
            </a:r>
          </a:p>
        </p:txBody>
      </p:sp>
      <p:sp>
        <p:nvSpPr>
          <p:cNvPr id="461" name="Shape 461"/>
          <p:cNvSpPr/>
          <p:nvPr/>
        </p:nvSpPr>
        <p:spPr>
          <a:xfrm>
            <a:off x="5029071" y="2137813"/>
            <a:ext cx="1929048" cy="8600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Test cases are executed automatically and continuously after deployments have completed in production-like circumstances.</a:t>
            </a:r>
          </a:p>
        </p:txBody>
      </p:sp>
      <p:sp>
        <p:nvSpPr>
          <p:cNvPr id="462" name="Shape 462"/>
          <p:cNvSpPr/>
          <p:nvPr/>
        </p:nvSpPr>
        <p:spPr>
          <a:xfrm>
            <a:off x="5029071" y="3339901"/>
            <a:ext cx="1709676" cy="8600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App performance metrics and user experience data is continuously collected and used to make corrections and plan changes.</a:t>
            </a:r>
          </a:p>
        </p:txBody>
      </p:sp>
      <p:sp>
        <p:nvSpPr>
          <p:cNvPr id="463" name="Shape 463"/>
          <p:cNvSpPr/>
          <p:nvPr/>
        </p:nvSpPr>
        <p:spPr>
          <a:xfrm>
            <a:off x="5029071" y="4776662"/>
            <a:ext cx="1709676"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Continually reviewing planned work and updating priorities.</a:t>
            </a:r>
          </a:p>
        </p:txBody>
      </p:sp>
      <p:sp>
        <p:nvSpPr>
          <p:cNvPr id="464" name="Shape 464"/>
          <p:cNvSpPr/>
          <p:nvPr/>
        </p:nvSpPr>
        <p:spPr>
          <a:xfrm>
            <a:off x="5029071" y="6226803"/>
            <a:ext cx="1813291"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Apps are released into production on an as-needed basis or coordinated in a scheduled, planned release.</a:t>
            </a:r>
          </a:p>
        </p:txBody>
      </p:sp>
      <p:sp>
        <p:nvSpPr>
          <p:cNvPr id="468" name="Shape 468"/>
          <p:cNvSpPr/>
          <p:nvPr/>
        </p:nvSpPr>
        <p:spPr>
          <a:xfrm>
            <a:off x="8133658" y="2129043"/>
            <a:ext cx="1929049"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Systems are provisioned using software defined environment templates and automated, self-service utilities.</a:t>
            </a:r>
          </a:p>
        </p:txBody>
      </p:sp>
      <p:sp>
        <p:nvSpPr>
          <p:cNvPr id="469" name="Shape 469"/>
          <p:cNvSpPr/>
          <p:nvPr/>
        </p:nvSpPr>
        <p:spPr>
          <a:xfrm>
            <a:off x="8133658" y="3447265"/>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a:t>
            </a:r>
            <a:r>
              <a:rPr lang="en-US" sz="1000" dirty="0"/>
              <a:t>Icon utilized in Service Management to represent DEVOPS</a:t>
            </a:r>
            <a:r>
              <a:rPr sz="1000" dirty="0"/>
              <a:t>)</a:t>
            </a:r>
          </a:p>
        </p:txBody>
      </p:sp>
      <p:sp>
        <p:nvSpPr>
          <p:cNvPr id="470" name="Shape 470"/>
          <p:cNvSpPr/>
          <p:nvPr/>
        </p:nvSpPr>
        <p:spPr>
          <a:xfrm>
            <a:off x="1490506" y="6232919"/>
            <a:ext cx="2049790"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Detailed recording and updating of information that describes an enterprise’s hardware and software.</a:t>
            </a:r>
          </a:p>
        </p:txBody>
      </p:sp>
      <p:grpSp>
        <p:nvGrpSpPr>
          <p:cNvPr id="2" name="Group 1">
            <a:extLst>
              <a:ext uri="{FF2B5EF4-FFF2-40B4-BE49-F238E27FC236}">
                <a16:creationId xmlns:a16="http://schemas.microsoft.com/office/drawing/2014/main" id="{CEA53B2C-9DE0-9D41-8B19-EC29E468E8F2}"/>
              </a:ext>
            </a:extLst>
          </p:cNvPr>
          <p:cNvGrpSpPr/>
          <p:nvPr/>
        </p:nvGrpSpPr>
        <p:grpSpPr>
          <a:xfrm>
            <a:off x="7208195" y="3379699"/>
            <a:ext cx="707233" cy="820840"/>
            <a:chOff x="6852435" y="3291235"/>
            <a:chExt cx="707233" cy="820840"/>
          </a:xfrm>
        </p:grpSpPr>
        <p:grpSp>
          <p:nvGrpSpPr>
            <p:cNvPr id="467" name="Group 467"/>
            <p:cNvGrpSpPr/>
            <p:nvPr/>
          </p:nvGrpSpPr>
          <p:grpSpPr>
            <a:xfrm>
              <a:off x="6852435" y="3291235"/>
              <a:ext cx="707233" cy="820840"/>
              <a:chOff x="1694" y="9504"/>
              <a:chExt cx="707232" cy="820838"/>
            </a:xfrm>
          </p:grpSpPr>
          <p:sp>
            <p:nvSpPr>
              <p:cNvPr id="465" name="Shape 465"/>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5772C"/>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66" name="Shape 466"/>
              <p:cNvSpPr/>
              <p:nvPr/>
            </p:nvSpPr>
            <p:spPr>
              <a:xfrm>
                <a:off x="138812" y="707231"/>
                <a:ext cx="429604"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DEVOPS</a:t>
                </a:r>
                <a:endParaRPr sz="800" b="1" dirty="0">
                  <a:solidFill>
                    <a:srgbClr val="4277BB"/>
                  </a:solidFill>
                </a:endParaRPr>
              </a:p>
            </p:txBody>
          </p:sp>
        </p:grpSp>
        <p:pic>
          <p:nvPicPr>
            <p:cNvPr id="63" name="Picture 6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972706" y="3402356"/>
              <a:ext cx="463296" cy="475488"/>
            </a:xfrm>
            <a:prstGeom prst="rect">
              <a:avLst/>
            </a:prstGeom>
          </p:spPr>
        </p:pic>
      </p:grpSp>
      <p:sp>
        <p:nvSpPr>
          <p:cNvPr id="64" name="Shape 469">
            <a:extLst>
              <a:ext uri="{FF2B5EF4-FFF2-40B4-BE49-F238E27FC236}">
                <a16:creationId xmlns:a16="http://schemas.microsoft.com/office/drawing/2014/main" id="{DC13C3E7-F330-A44E-B4A7-5DBF5BEE5F83}"/>
              </a:ext>
            </a:extLst>
          </p:cNvPr>
          <p:cNvSpPr/>
          <p:nvPr/>
        </p:nvSpPr>
        <p:spPr>
          <a:xfrm>
            <a:off x="8133658" y="4852706"/>
            <a:ext cx="1709677" cy="76431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Application migration analysis and automation tool.</a:t>
            </a:r>
          </a:p>
          <a:p>
            <a:pPr lvl="0">
              <a:defRPr sz="1800"/>
            </a:pPr>
            <a:endParaRPr sz="1000" dirty="0"/>
          </a:p>
        </p:txBody>
      </p:sp>
      <p:grpSp>
        <p:nvGrpSpPr>
          <p:cNvPr id="65" name="Group 64">
            <a:extLst>
              <a:ext uri="{FF2B5EF4-FFF2-40B4-BE49-F238E27FC236}">
                <a16:creationId xmlns:a16="http://schemas.microsoft.com/office/drawing/2014/main" id="{2333AB79-D23B-7A45-89DF-5852392669E2}"/>
              </a:ext>
            </a:extLst>
          </p:cNvPr>
          <p:cNvGrpSpPr/>
          <p:nvPr/>
        </p:nvGrpSpPr>
        <p:grpSpPr>
          <a:xfrm>
            <a:off x="7083442" y="4785140"/>
            <a:ext cx="1001877" cy="943949"/>
            <a:chOff x="6703420" y="3291235"/>
            <a:chExt cx="1001877" cy="943949"/>
          </a:xfrm>
        </p:grpSpPr>
        <p:grpSp>
          <p:nvGrpSpPr>
            <p:cNvPr id="66" name="Group 467">
              <a:extLst>
                <a:ext uri="{FF2B5EF4-FFF2-40B4-BE49-F238E27FC236}">
                  <a16:creationId xmlns:a16="http://schemas.microsoft.com/office/drawing/2014/main" id="{4CE3D008-A81A-B143-A838-D8F43D0A26D5}"/>
                </a:ext>
              </a:extLst>
            </p:cNvPr>
            <p:cNvGrpSpPr/>
            <p:nvPr/>
          </p:nvGrpSpPr>
          <p:grpSpPr>
            <a:xfrm>
              <a:off x="6703420" y="3291235"/>
              <a:ext cx="1001877" cy="943949"/>
              <a:chOff x="-147321" y="9504"/>
              <a:chExt cx="1001876" cy="943947"/>
            </a:xfrm>
          </p:grpSpPr>
          <p:sp>
            <p:nvSpPr>
              <p:cNvPr id="68" name="Shape 465">
                <a:extLst>
                  <a:ext uri="{FF2B5EF4-FFF2-40B4-BE49-F238E27FC236}">
                    <a16:creationId xmlns:a16="http://schemas.microsoft.com/office/drawing/2014/main" id="{497D96B2-724D-DD47-B695-4C1B5C5C6FCD}"/>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5772C"/>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9" name="Shape 466">
                <a:extLst>
                  <a:ext uri="{FF2B5EF4-FFF2-40B4-BE49-F238E27FC236}">
                    <a16:creationId xmlns:a16="http://schemas.microsoft.com/office/drawing/2014/main" id="{A899E13C-3F13-0D46-9968-1070EFA9B697}"/>
                  </a:ext>
                </a:extLst>
              </p:cNvPr>
              <p:cNvSpPr/>
              <p:nvPr/>
            </p:nvSpPr>
            <p:spPr>
              <a:xfrm>
                <a:off x="-147321" y="707231"/>
                <a:ext cx="1001876"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TRANSFORMATION </a:t>
                </a:r>
              </a:p>
              <a:p>
                <a:pPr lvl="0">
                  <a:defRPr sz="1800" b="0">
                    <a:solidFill>
                      <a:srgbClr val="000000"/>
                    </a:solidFill>
                  </a:defRPr>
                </a:pPr>
                <a:r>
                  <a:rPr lang="en-US" sz="800" b="1" dirty="0">
                    <a:solidFill>
                      <a:srgbClr val="4277BB"/>
                    </a:solidFill>
                  </a:rPr>
                  <a:t>ADVISOR</a:t>
                </a:r>
                <a:endParaRPr sz="800" b="1" dirty="0">
                  <a:solidFill>
                    <a:srgbClr val="4277BB"/>
                  </a:solidFill>
                </a:endParaRPr>
              </a:p>
            </p:txBody>
          </p:sp>
        </p:grpSp>
        <p:pic>
          <p:nvPicPr>
            <p:cNvPr id="67" name="Picture 66">
              <a:extLst>
                <a:ext uri="{FF2B5EF4-FFF2-40B4-BE49-F238E27FC236}">
                  <a16:creationId xmlns:a16="http://schemas.microsoft.com/office/drawing/2014/main" id="{48994A8F-41D0-8344-AFCF-294303955DB6}"/>
                </a:ext>
              </a:extLst>
            </p:cNvPr>
            <p:cNvPicPr>
              <a:picLocks noChangeAspect="1"/>
            </p:cNvPicPr>
            <p:nvPr/>
          </p:nvPicPr>
          <p:blipFill>
            <a:blip r:embed="rId12"/>
            <a:stretch>
              <a:fillRect/>
            </a:stretch>
          </p:blipFill>
          <p:spPr>
            <a:xfrm>
              <a:off x="6980468" y="3384016"/>
              <a:ext cx="419100" cy="533400"/>
            </a:xfrm>
            <a:prstGeom prst="rect">
              <a:avLst/>
            </a:prstGeom>
          </p:spPr>
        </p:pic>
      </p:grpSp>
      <p:sp>
        <p:nvSpPr>
          <p:cNvPr id="70" name="Shape 469">
            <a:extLst>
              <a:ext uri="{FF2B5EF4-FFF2-40B4-BE49-F238E27FC236}">
                <a16:creationId xmlns:a16="http://schemas.microsoft.com/office/drawing/2014/main" id="{BB753D52-588F-294F-AEA2-16C1311FD4E3}"/>
              </a:ext>
            </a:extLst>
          </p:cNvPr>
          <p:cNvSpPr/>
          <p:nvPr/>
        </p:nvSpPr>
        <p:spPr>
          <a:xfrm>
            <a:off x="8133658" y="6222239"/>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automating for deployment of multiple containers.</a:t>
            </a:r>
          </a:p>
          <a:p>
            <a:pPr lvl="0">
              <a:defRPr sz="1800"/>
            </a:pPr>
            <a:endParaRPr sz="1000" dirty="0"/>
          </a:p>
        </p:txBody>
      </p:sp>
      <p:grpSp>
        <p:nvGrpSpPr>
          <p:cNvPr id="4" name="Group 3">
            <a:extLst>
              <a:ext uri="{FF2B5EF4-FFF2-40B4-BE49-F238E27FC236}">
                <a16:creationId xmlns:a16="http://schemas.microsoft.com/office/drawing/2014/main" id="{E6C990CE-E428-104A-B2C4-8678B00A91B3}"/>
              </a:ext>
            </a:extLst>
          </p:cNvPr>
          <p:cNvGrpSpPr/>
          <p:nvPr/>
        </p:nvGrpSpPr>
        <p:grpSpPr>
          <a:xfrm>
            <a:off x="7136518" y="6154673"/>
            <a:ext cx="894476" cy="943949"/>
            <a:chOff x="7136518" y="6154673"/>
            <a:chExt cx="894476" cy="943949"/>
          </a:xfrm>
        </p:grpSpPr>
        <p:grpSp>
          <p:nvGrpSpPr>
            <p:cNvPr id="72" name="Group 467">
              <a:extLst>
                <a:ext uri="{FF2B5EF4-FFF2-40B4-BE49-F238E27FC236}">
                  <a16:creationId xmlns:a16="http://schemas.microsoft.com/office/drawing/2014/main" id="{6FA1CBC0-073D-B24A-8A2D-337810C12CE2}"/>
                </a:ext>
              </a:extLst>
            </p:cNvPr>
            <p:cNvGrpSpPr/>
            <p:nvPr/>
          </p:nvGrpSpPr>
          <p:grpSpPr>
            <a:xfrm>
              <a:off x="7136518" y="6154673"/>
              <a:ext cx="894476" cy="943949"/>
              <a:chOff x="-93617" y="9504"/>
              <a:chExt cx="894475" cy="943947"/>
            </a:xfrm>
          </p:grpSpPr>
          <p:sp>
            <p:nvSpPr>
              <p:cNvPr id="74" name="Shape 465">
                <a:extLst>
                  <a:ext uri="{FF2B5EF4-FFF2-40B4-BE49-F238E27FC236}">
                    <a16:creationId xmlns:a16="http://schemas.microsoft.com/office/drawing/2014/main" id="{05EA3219-E348-6740-B4F0-C8F4284294B6}"/>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5772C"/>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5" name="Shape 466">
                <a:extLst>
                  <a:ext uri="{FF2B5EF4-FFF2-40B4-BE49-F238E27FC236}">
                    <a16:creationId xmlns:a16="http://schemas.microsoft.com/office/drawing/2014/main" id="{D0B19FC7-3060-4143-8F02-F94D50879FD5}"/>
                  </a:ext>
                </a:extLst>
              </p:cNvPr>
              <p:cNvSpPr/>
              <p:nvPr/>
            </p:nvSpPr>
            <p:spPr>
              <a:xfrm>
                <a:off x="-93617" y="707231"/>
                <a:ext cx="894475"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CONTAINER </a:t>
                </a:r>
              </a:p>
              <a:p>
                <a:pPr lvl="0">
                  <a:defRPr sz="1800" b="0">
                    <a:solidFill>
                      <a:srgbClr val="000000"/>
                    </a:solidFill>
                  </a:defRPr>
                </a:pPr>
                <a:r>
                  <a:rPr lang="en-US" sz="800" b="1" dirty="0">
                    <a:solidFill>
                      <a:srgbClr val="4277BB"/>
                    </a:solidFill>
                  </a:rPr>
                  <a:t>ORCHESTRATION</a:t>
                </a:r>
                <a:endParaRPr sz="800" b="1" dirty="0">
                  <a:solidFill>
                    <a:srgbClr val="4277BB"/>
                  </a:solidFill>
                </a:endParaRPr>
              </a:p>
            </p:txBody>
          </p:sp>
        </p:grpSp>
        <p:pic>
          <p:nvPicPr>
            <p:cNvPr id="3" name="Picture 2">
              <a:extLst>
                <a:ext uri="{FF2B5EF4-FFF2-40B4-BE49-F238E27FC236}">
                  <a16:creationId xmlns:a16="http://schemas.microsoft.com/office/drawing/2014/main" id="{4697CE76-AEE3-0147-9FC3-E242A1716996}"/>
                </a:ext>
              </a:extLst>
            </p:cNvPr>
            <p:cNvPicPr>
              <a:picLocks noChangeAspect="1"/>
            </p:cNvPicPr>
            <p:nvPr/>
          </p:nvPicPr>
          <p:blipFill>
            <a:blip r:embed="rId13"/>
            <a:stretch>
              <a:fillRect/>
            </a:stretch>
          </p:blipFill>
          <p:spPr>
            <a:xfrm>
              <a:off x="7324208" y="6279719"/>
              <a:ext cx="516159" cy="444470"/>
            </a:xfrm>
            <a:prstGeom prst="rect">
              <a:avLst/>
            </a:prstGeom>
          </p:spPr>
        </p:pic>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D0A1D4-9C94-48DD-B2E0-24E229632520}"/>
              </a:ext>
            </a:extLst>
          </p:cNvPr>
          <p:cNvSpPr txBox="1"/>
          <p:nvPr/>
        </p:nvSpPr>
        <p:spPr>
          <a:xfrm>
            <a:off x="588527" y="2302701"/>
            <a:ext cx="8945998" cy="633345"/>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514350" marR="0" indent="-514350" algn="l" defTabSz="584200" rtl="0" fontAlgn="auto" latinLnBrk="1" hangingPunct="0">
              <a:lnSpc>
                <a:spcPct val="100000"/>
              </a:lnSpc>
              <a:spcBef>
                <a:spcPts val="0"/>
              </a:spcBef>
              <a:spcAft>
                <a:spcPts val="0"/>
              </a:spcAft>
              <a:buClrTx/>
              <a:buSzTx/>
              <a:buFontTx/>
              <a:buAutoNum type="arabicPeriod"/>
              <a:tabLst/>
            </a:pPr>
            <a:r>
              <a:rPr kumimoji="0" lang="en-US" sz="1200" b="0" i="0" u="none" strike="noStrike" cap="none" spc="0" normalizeH="0" baseline="0" dirty="0">
                <a:ln>
                  <a:noFill/>
                </a:ln>
                <a:solidFill>
                  <a:srgbClr val="000000"/>
                </a:solidFill>
                <a:effectLst/>
                <a:uFillTx/>
                <a:latin typeface="+mn-lt"/>
                <a:ea typeface="+mn-ea"/>
                <a:cs typeface="+mn-cs"/>
                <a:sym typeface="Helvetica Light"/>
              </a:rPr>
              <a:t>A user falls or collapses</a:t>
            </a:r>
          </a:p>
          <a:p>
            <a:pPr marL="514350" marR="0" indent="-514350" algn="l" defTabSz="584200" rtl="0" fontAlgn="auto" latinLnBrk="1" hangingPunct="0">
              <a:lnSpc>
                <a:spcPct val="100000"/>
              </a:lnSpc>
              <a:spcBef>
                <a:spcPts val="0"/>
              </a:spcBef>
              <a:spcAft>
                <a:spcPts val="0"/>
              </a:spcAft>
              <a:buClrTx/>
              <a:buSzTx/>
              <a:buFontTx/>
              <a:buAutoNum type="arabicPeriod"/>
              <a:tabLst/>
            </a:pPr>
            <a:r>
              <a:rPr kumimoji="0" lang="en-US" sz="1200" b="0" i="0" u="none" strike="noStrike" cap="none" spc="0" normalizeH="0" baseline="0" dirty="0">
                <a:ln>
                  <a:noFill/>
                </a:ln>
                <a:solidFill>
                  <a:srgbClr val="000000"/>
                </a:solidFill>
                <a:effectLst/>
                <a:uFillTx/>
                <a:latin typeface="+mn-lt"/>
                <a:ea typeface="+mn-ea"/>
                <a:cs typeface="+mn-cs"/>
                <a:sym typeface="Helvetica Light"/>
              </a:rPr>
              <a:t>Sguard App analyses phone accelerometer readings and detects the incident</a:t>
            </a:r>
          </a:p>
          <a:p>
            <a:pPr marL="514350" marR="0" indent="-514350" algn="ctr" defTabSz="584200" rtl="0" fontAlgn="auto" latinLnBrk="1" hangingPunct="0">
              <a:lnSpc>
                <a:spcPct val="100000"/>
              </a:lnSpc>
              <a:spcBef>
                <a:spcPts val="0"/>
              </a:spcBef>
              <a:spcAft>
                <a:spcPts val="0"/>
              </a:spcAft>
              <a:buClrTx/>
              <a:buSzTx/>
              <a:buFontTx/>
              <a:buAutoNum type="arabicPeriod"/>
              <a:tabLst/>
            </a:pPr>
            <a:endParaRPr kumimoji="0" lang="en-SG" sz="1200" b="0" i="0"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1321678834"/>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 name="Shape 455"/>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456" name="Shape 456"/>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DevOps Icons</a:t>
            </a:r>
            <a:r>
              <a:rPr lang="en-US" sz="2400" dirty="0"/>
              <a:t> (continued)</a:t>
            </a:r>
            <a:endParaRPr sz="2400" dirty="0"/>
          </a:p>
        </p:txBody>
      </p:sp>
      <p:sp>
        <p:nvSpPr>
          <p:cNvPr id="457" name="Shape 457"/>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458" name="Shape 458"/>
          <p:cNvSpPr/>
          <p:nvPr/>
        </p:nvSpPr>
        <p:spPr>
          <a:xfrm>
            <a:off x="1492298" y="2057400"/>
            <a:ext cx="1573004"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Continuously building Docker images is required for development.</a:t>
            </a:r>
          </a:p>
        </p:txBody>
      </p:sp>
      <p:sp>
        <p:nvSpPr>
          <p:cNvPr id="459" name="Shape 459"/>
          <p:cNvSpPr/>
          <p:nvPr/>
        </p:nvSpPr>
        <p:spPr>
          <a:xfrm>
            <a:off x="5009441" y="2057400"/>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Tools that automatically pull in dependencies during a build process.</a:t>
            </a:r>
          </a:p>
        </p:txBody>
      </p:sp>
      <p:grpSp>
        <p:nvGrpSpPr>
          <p:cNvPr id="6" name="Group 5">
            <a:extLst>
              <a:ext uri="{FF2B5EF4-FFF2-40B4-BE49-F238E27FC236}">
                <a16:creationId xmlns:a16="http://schemas.microsoft.com/office/drawing/2014/main" id="{FFCFC66E-546A-7F4F-8791-7D625C089BE8}"/>
              </a:ext>
            </a:extLst>
          </p:cNvPr>
          <p:cNvGrpSpPr/>
          <p:nvPr/>
        </p:nvGrpSpPr>
        <p:grpSpPr>
          <a:xfrm>
            <a:off x="4076700" y="2057400"/>
            <a:ext cx="774250" cy="953453"/>
            <a:chOff x="557765" y="3370201"/>
            <a:chExt cx="774250" cy="953453"/>
          </a:xfrm>
        </p:grpSpPr>
        <p:grpSp>
          <p:nvGrpSpPr>
            <p:cNvPr id="449" name="Group 449"/>
            <p:cNvGrpSpPr/>
            <p:nvPr/>
          </p:nvGrpSpPr>
          <p:grpSpPr>
            <a:xfrm>
              <a:off x="557765" y="3370201"/>
              <a:ext cx="774250" cy="953453"/>
              <a:chOff x="162294" y="0"/>
              <a:chExt cx="774249" cy="953452"/>
            </a:xfrm>
          </p:grpSpPr>
          <p:sp>
            <p:nvSpPr>
              <p:cNvPr id="445" name="Shape 445"/>
              <p:cNvSpPr/>
              <p:nvPr/>
            </p:nvSpPr>
            <p:spPr>
              <a:xfrm>
                <a:off x="195798"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46" name="Shape 446"/>
              <p:cNvSpPr/>
              <p:nvPr/>
            </p:nvSpPr>
            <p:spPr>
              <a:xfrm>
                <a:off x="162294" y="707231"/>
                <a:ext cx="77424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lang="en-US" sz="800" b="1" dirty="0">
                    <a:solidFill>
                      <a:srgbClr val="4277BB"/>
                    </a:solidFill>
                    <a:latin typeface="Helvetica"/>
                    <a:ea typeface="Helvetica"/>
                    <a:cs typeface="Helvetica"/>
                    <a:sym typeface="Helvetica"/>
                  </a:rPr>
                  <a:t>DEPENDENCY</a:t>
                </a:r>
              </a:p>
              <a:p>
                <a:pPr lvl="0">
                  <a:defRPr sz="1800"/>
                </a:pPr>
                <a:r>
                  <a:rPr lang="en-US" sz="800" b="1" dirty="0">
                    <a:solidFill>
                      <a:srgbClr val="4277BB"/>
                    </a:solidFill>
                    <a:latin typeface="Helvetica"/>
                    <a:ea typeface="Helvetica"/>
                    <a:cs typeface="Helvetica"/>
                    <a:sym typeface="Helvetica"/>
                  </a:rPr>
                  <a:t> MANAGEMENT</a:t>
                </a:r>
                <a:endParaRPr sz="800" b="1" dirty="0">
                  <a:solidFill>
                    <a:srgbClr val="4277BB"/>
                  </a:solidFill>
                  <a:latin typeface="Helvetica"/>
                  <a:ea typeface="Helvetica"/>
                  <a:cs typeface="Helvetica"/>
                  <a:sym typeface="Helvetica"/>
                </a:endParaRPr>
              </a:p>
            </p:txBody>
          </p:sp>
        </p:grpSp>
        <p:pic>
          <p:nvPicPr>
            <p:cNvPr id="5" name="Picture 4">
              <a:extLst>
                <a:ext uri="{FF2B5EF4-FFF2-40B4-BE49-F238E27FC236}">
                  <a16:creationId xmlns:a16="http://schemas.microsoft.com/office/drawing/2014/main" id="{51E4215C-AC07-E94E-9584-9B839BE6248D}"/>
                </a:ext>
              </a:extLst>
            </p:cNvPr>
            <p:cNvPicPr>
              <a:picLocks noChangeAspect="1"/>
            </p:cNvPicPr>
            <p:nvPr/>
          </p:nvPicPr>
          <p:blipFill>
            <a:blip r:embed="rId2"/>
            <a:stretch>
              <a:fillRect/>
            </a:stretch>
          </p:blipFill>
          <p:spPr>
            <a:xfrm>
              <a:off x="715523" y="3513068"/>
              <a:ext cx="437187" cy="452262"/>
            </a:xfrm>
            <a:prstGeom prst="rect">
              <a:avLst/>
            </a:prstGeom>
          </p:spPr>
        </p:pic>
      </p:grpSp>
      <p:sp>
        <p:nvSpPr>
          <p:cNvPr id="17" name="Shape 459">
            <a:extLst>
              <a:ext uri="{FF2B5EF4-FFF2-40B4-BE49-F238E27FC236}">
                <a16:creationId xmlns:a16="http://schemas.microsoft.com/office/drawing/2014/main" id="{D24F12AB-01C7-9F4F-AC70-3A2F2BC471DF}"/>
              </a:ext>
            </a:extLst>
          </p:cNvPr>
          <p:cNvSpPr/>
          <p:nvPr/>
        </p:nvSpPr>
        <p:spPr>
          <a:xfrm>
            <a:off x="8153400" y="2057400"/>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 component of IBM Cloud Private that enables existing WebSphere Application Server applications to run in a private cloud as a virtual machine. </a:t>
            </a:r>
          </a:p>
        </p:txBody>
      </p:sp>
      <p:grpSp>
        <p:nvGrpSpPr>
          <p:cNvPr id="3" name="Group 2">
            <a:extLst>
              <a:ext uri="{FF2B5EF4-FFF2-40B4-BE49-F238E27FC236}">
                <a16:creationId xmlns:a16="http://schemas.microsoft.com/office/drawing/2014/main" id="{409C66D2-2FF5-CB49-8A52-C3A4DC751C80}"/>
              </a:ext>
            </a:extLst>
          </p:cNvPr>
          <p:cNvGrpSpPr/>
          <p:nvPr/>
        </p:nvGrpSpPr>
        <p:grpSpPr>
          <a:xfrm>
            <a:off x="7186196" y="2057400"/>
            <a:ext cx="843180" cy="953453"/>
            <a:chOff x="7186196" y="2057400"/>
            <a:chExt cx="843180" cy="953453"/>
          </a:xfrm>
        </p:grpSpPr>
        <p:grpSp>
          <p:nvGrpSpPr>
            <p:cNvPr id="19" name="Group 449">
              <a:extLst>
                <a:ext uri="{FF2B5EF4-FFF2-40B4-BE49-F238E27FC236}">
                  <a16:creationId xmlns:a16="http://schemas.microsoft.com/office/drawing/2014/main" id="{45E0FA63-55A0-DF4C-B624-FF384FD9872B}"/>
                </a:ext>
              </a:extLst>
            </p:cNvPr>
            <p:cNvGrpSpPr/>
            <p:nvPr/>
          </p:nvGrpSpPr>
          <p:grpSpPr>
            <a:xfrm>
              <a:off x="7186196" y="2057400"/>
              <a:ext cx="843180" cy="953453"/>
              <a:chOff x="127831" y="0"/>
              <a:chExt cx="843179" cy="953452"/>
            </a:xfrm>
          </p:grpSpPr>
          <p:sp>
            <p:nvSpPr>
              <p:cNvPr id="21" name="Shape 445">
                <a:extLst>
                  <a:ext uri="{FF2B5EF4-FFF2-40B4-BE49-F238E27FC236}">
                    <a16:creationId xmlns:a16="http://schemas.microsoft.com/office/drawing/2014/main" id="{F222C0A7-B97A-5449-8DA6-2CFAC3A288B3}"/>
                  </a:ext>
                </a:extLst>
              </p:cNvPr>
              <p:cNvSpPr/>
              <p:nvPr/>
            </p:nvSpPr>
            <p:spPr>
              <a:xfrm>
                <a:off x="195798"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22" name="Shape 446">
                <a:extLst>
                  <a:ext uri="{FF2B5EF4-FFF2-40B4-BE49-F238E27FC236}">
                    <a16:creationId xmlns:a16="http://schemas.microsoft.com/office/drawing/2014/main" id="{EAC59F7D-94C0-2D4A-97C5-29E89F5C7D23}"/>
                  </a:ext>
                </a:extLst>
              </p:cNvPr>
              <p:cNvSpPr/>
              <p:nvPr/>
            </p:nvSpPr>
            <p:spPr>
              <a:xfrm>
                <a:off x="127831" y="707231"/>
                <a:ext cx="84317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lang="en-US" sz="800" b="1" dirty="0">
                    <a:solidFill>
                      <a:srgbClr val="4277BB"/>
                    </a:solidFill>
                    <a:latin typeface="Helvetica"/>
                    <a:ea typeface="Helvetica"/>
                    <a:cs typeface="Helvetica"/>
                    <a:sym typeface="Helvetica"/>
                  </a:rPr>
                  <a:t>WAS VM</a:t>
                </a:r>
              </a:p>
              <a:p>
                <a:pPr lvl="0">
                  <a:defRPr sz="1800"/>
                </a:pPr>
                <a:r>
                  <a:rPr lang="en-US" sz="800" b="1" dirty="0">
                    <a:solidFill>
                      <a:srgbClr val="4277BB"/>
                    </a:solidFill>
                    <a:latin typeface="Helvetica"/>
                    <a:ea typeface="Helvetica"/>
                    <a:cs typeface="Helvetica"/>
                    <a:sym typeface="Helvetica"/>
                  </a:rPr>
                  <a:t> QUICKSTARTER</a:t>
                </a:r>
                <a:endParaRPr sz="800" b="1" dirty="0">
                  <a:solidFill>
                    <a:srgbClr val="4277BB"/>
                  </a:solidFill>
                  <a:latin typeface="Helvetica"/>
                  <a:ea typeface="Helvetica"/>
                  <a:cs typeface="Helvetica"/>
                  <a:sym typeface="Helvetica"/>
                </a:endParaRPr>
              </a:p>
            </p:txBody>
          </p:sp>
        </p:grpSp>
        <p:pic>
          <p:nvPicPr>
            <p:cNvPr id="2" name="Picture 1">
              <a:extLst>
                <a:ext uri="{FF2B5EF4-FFF2-40B4-BE49-F238E27FC236}">
                  <a16:creationId xmlns:a16="http://schemas.microsoft.com/office/drawing/2014/main" id="{3AA21281-7474-4449-810F-58C8D083782B}"/>
                </a:ext>
              </a:extLst>
            </p:cNvPr>
            <p:cNvPicPr>
              <a:picLocks noChangeAspect="1"/>
            </p:cNvPicPr>
            <p:nvPr/>
          </p:nvPicPr>
          <p:blipFill>
            <a:blip r:embed="rId3"/>
            <a:stretch>
              <a:fillRect/>
            </a:stretch>
          </p:blipFill>
          <p:spPr>
            <a:xfrm>
              <a:off x="7383909" y="2130760"/>
              <a:ext cx="475822" cy="518117"/>
            </a:xfrm>
            <a:prstGeom prst="rect">
              <a:avLst/>
            </a:prstGeom>
          </p:spPr>
        </p:pic>
      </p:grpSp>
      <p:sp>
        <p:nvSpPr>
          <p:cNvPr id="30" name="Shape 458">
            <a:extLst>
              <a:ext uri="{FF2B5EF4-FFF2-40B4-BE49-F238E27FC236}">
                <a16:creationId xmlns:a16="http://schemas.microsoft.com/office/drawing/2014/main" id="{AEF66EAE-DEE3-2747-B5B6-3EA7F013B47F}"/>
              </a:ext>
            </a:extLst>
          </p:cNvPr>
          <p:cNvSpPr/>
          <p:nvPr/>
        </p:nvSpPr>
        <p:spPr>
          <a:xfrm>
            <a:off x="1492298" y="3352800"/>
            <a:ext cx="1573004"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The container platform automates the deployment of new application containers to upgrade the deployment while maintaining application availability. </a:t>
            </a:r>
          </a:p>
        </p:txBody>
      </p:sp>
      <p:sp>
        <p:nvSpPr>
          <p:cNvPr id="34" name="Shape 458">
            <a:extLst>
              <a:ext uri="{FF2B5EF4-FFF2-40B4-BE49-F238E27FC236}">
                <a16:creationId xmlns:a16="http://schemas.microsoft.com/office/drawing/2014/main" id="{49CBD96A-7DAA-F54C-9DA0-3392639D6968}"/>
              </a:ext>
            </a:extLst>
          </p:cNvPr>
          <p:cNvSpPr/>
          <p:nvPr/>
        </p:nvSpPr>
        <p:spPr>
          <a:xfrm>
            <a:off x="5015984" y="3352800"/>
            <a:ext cx="1573004"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Kubernetes, as the container platform, orchestrates the deployment of pods containing the application container image. </a:t>
            </a:r>
          </a:p>
        </p:txBody>
      </p:sp>
      <p:sp>
        <p:nvSpPr>
          <p:cNvPr id="38" name="Shape 458">
            <a:extLst>
              <a:ext uri="{FF2B5EF4-FFF2-40B4-BE49-F238E27FC236}">
                <a16:creationId xmlns:a16="http://schemas.microsoft.com/office/drawing/2014/main" id="{A11FA44B-67B5-C94C-9DBF-044A2EF9AE2F}"/>
              </a:ext>
            </a:extLst>
          </p:cNvPr>
          <p:cNvSpPr/>
          <p:nvPr/>
        </p:nvSpPr>
        <p:spPr>
          <a:xfrm>
            <a:off x="8140184" y="3352800"/>
            <a:ext cx="1573004" cy="133369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Kubernetes manages the execution of an application deployment and uses Helm charts and Operators to automate the deployment of the application containers as needed. .</a:t>
            </a:r>
          </a:p>
        </p:txBody>
      </p:sp>
      <p:grpSp>
        <p:nvGrpSpPr>
          <p:cNvPr id="11" name="Group 10">
            <a:extLst>
              <a:ext uri="{FF2B5EF4-FFF2-40B4-BE49-F238E27FC236}">
                <a16:creationId xmlns:a16="http://schemas.microsoft.com/office/drawing/2014/main" id="{0A259129-EA2F-D14F-8EF0-57430D2E4CE1}"/>
              </a:ext>
            </a:extLst>
          </p:cNvPr>
          <p:cNvGrpSpPr/>
          <p:nvPr/>
        </p:nvGrpSpPr>
        <p:grpSpPr>
          <a:xfrm>
            <a:off x="7212554" y="3371844"/>
            <a:ext cx="742191" cy="953453"/>
            <a:chOff x="7212554" y="4876800"/>
            <a:chExt cx="742191" cy="953453"/>
          </a:xfrm>
        </p:grpSpPr>
        <p:grpSp>
          <p:nvGrpSpPr>
            <p:cNvPr id="35" name="Group 454">
              <a:extLst>
                <a:ext uri="{FF2B5EF4-FFF2-40B4-BE49-F238E27FC236}">
                  <a16:creationId xmlns:a16="http://schemas.microsoft.com/office/drawing/2014/main" id="{E620B13A-9C17-2F41-993B-11EEBF0AF3BA}"/>
                </a:ext>
              </a:extLst>
            </p:cNvPr>
            <p:cNvGrpSpPr/>
            <p:nvPr/>
          </p:nvGrpSpPr>
          <p:grpSpPr>
            <a:xfrm>
              <a:off x="7212554" y="4876800"/>
              <a:ext cx="742191" cy="953453"/>
              <a:chOff x="-26299" y="0"/>
              <a:chExt cx="742190" cy="953452"/>
            </a:xfrm>
          </p:grpSpPr>
          <p:sp>
            <p:nvSpPr>
              <p:cNvPr id="36" name="Shape 450">
                <a:extLst>
                  <a:ext uri="{FF2B5EF4-FFF2-40B4-BE49-F238E27FC236}">
                    <a16:creationId xmlns:a16="http://schemas.microsoft.com/office/drawing/2014/main" id="{114116A5-FEB8-9845-8C87-E89A09068252}"/>
                  </a:ext>
                </a:extLst>
              </p:cNvPr>
              <p:cNvSpPr/>
              <p:nvPr/>
            </p:nvSpPr>
            <p:spPr>
              <a:xfrm>
                <a:off x="303"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7" name="Shape 451">
                <a:extLst>
                  <a:ext uri="{FF2B5EF4-FFF2-40B4-BE49-F238E27FC236}">
                    <a16:creationId xmlns:a16="http://schemas.microsoft.com/office/drawing/2014/main" id="{36685B2A-75D5-534F-BFF9-3CECD73CE805}"/>
                  </a:ext>
                </a:extLst>
              </p:cNvPr>
              <p:cNvSpPr/>
              <p:nvPr/>
            </p:nvSpPr>
            <p:spPr>
              <a:xfrm>
                <a:off x="-26299" y="707231"/>
                <a:ext cx="742190"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DEPLOYMENT </a:t>
                </a:r>
              </a:p>
              <a:p>
                <a:pPr lvl="0">
                  <a:defRPr sz="1800" b="0">
                    <a:solidFill>
                      <a:srgbClr val="000000"/>
                    </a:solidFill>
                  </a:defRPr>
                </a:pPr>
                <a:r>
                  <a:rPr lang="en-US" sz="800" b="1" dirty="0">
                    <a:solidFill>
                      <a:srgbClr val="4277BB"/>
                    </a:solidFill>
                  </a:rPr>
                  <a:t>AUTOMATION</a:t>
                </a:r>
                <a:endParaRPr sz="800" b="1" dirty="0">
                  <a:solidFill>
                    <a:srgbClr val="4277BB"/>
                  </a:solidFill>
                </a:endParaRPr>
              </a:p>
            </p:txBody>
          </p:sp>
        </p:grpSp>
        <p:pic>
          <p:nvPicPr>
            <p:cNvPr id="4" name="Picture 3">
              <a:extLst>
                <a:ext uri="{FF2B5EF4-FFF2-40B4-BE49-F238E27FC236}">
                  <a16:creationId xmlns:a16="http://schemas.microsoft.com/office/drawing/2014/main" id="{53A6DF16-5A4F-E14F-A80A-8F6F73150442}"/>
                </a:ext>
              </a:extLst>
            </p:cNvPr>
            <p:cNvPicPr>
              <a:picLocks noChangeAspect="1"/>
            </p:cNvPicPr>
            <p:nvPr/>
          </p:nvPicPr>
          <p:blipFill>
            <a:blip r:embed="rId4"/>
            <a:stretch>
              <a:fillRect/>
            </a:stretch>
          </p:blipFill>
          <p:spPr>
            <a:xfrm>
              <a:off x="7275902" y="4902644"/>
              <a:ext cx="647700" cy="647700"/>
            </a:xfrm>
            <a:prstGeom prst="rect">
              <a:avLst/>
            </a:prstGeom>
          </p:spPr>
        </p:pic>
      </p:grpSp>
      <p:grpSp>
        <p:nvGrpSpPr>
          <p:cNvPr id="10" name="Group 9">
            <a:extLst>
              <a:ext uri="{FF2B5EF4-FFF2-40B4-BE49-F238E27FC236}">
                <a16:creationId xmlns:a16="http://schemas.microsoft.com/office/drawing/2014/main" id="{0F210EA2-8E80-E741-924A-3401950201CF}"/>
              </a:ext>
            </a:extLst>
          </p:cNvPr>
          <p:cNvGrpSpPr/>
          <p:nvPr/>
        </p:nvGrpSpPr>
        <p:grpSpPr>
          <a:xfrm>
            <a:off x="4012212" y="3371844"/>
            <a:ext cx="894476" cy="953453"/>
            <a:chOff x="4012212" y="4876800"/>
            <a:chExt cx="894476" cy="953453"/>
          </a:xfrm>
        </p:grpSpPr>
        <p:grpSp>
          <p:nvGrpSpPr>
            <p:cNvPr id="31" name="Group 454">
              <a:extLst>
                <a:ext uri="{FF2B5EF4-FFF2-40B4-BE49-F238E27FC236}">
                  <a16:creationId xmlns:a16="http://schemas.microsoft.com/office/drawing/2014/main" id="{06897DF5-C230-1244-A3CE-91FCD6CEB07B}"/>
                </a:ext>
              </a:extLst>
            </p:cNvPr>
            <p:cNvGrpSpPr/>
            <p:nvPr/>
          </p:nvGrpSpPr>
          <p:grpSpPr>
            <a:xfrm>
              <a:off x="4012212" y="4876800"/>
              <a:ext cx="894476" cy="953453"/>
              <a:chOff x="-102441" y="0"/>
              <a:chExt cx="894475" cy="953452"/>
            </a:xfrm>
          </p:grpSpPr>
          <p:sp>
            <p:nvSpPr>
              <p:cNvPr id="32" name="Shape 450">
                <a:extLst>
                  <a:ext uri="{FF2B5EF4-FFF2-40B4-BE49-F238E27FC236}">
                    <a16:creationId xmlns:a16="http://schemas.microsoft.com/office/drawing/2014/main" id="{2B659BD5-0FA1-714E-9EEF-73AB525717A9}"/>
                  </a:ext>
                </a:extLst>
              </p:cNvPr>
              <p:cNvSpPr/>
              <p:nvPr/>
            </p:nvSpPr>
            <p:spPr>
              <a:xfrm>
                <a:off x="303"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3" name="Shape 451">
                <a:extLst>
                  <a:ext uri="{FF2B5EF4-FFF2-40B4-BE49-F238E27FC236}">
                    <a16:creationId xmlns:a16="http://schemas.microsoft.com/office/drawing/2014/main" id="{961C4680-25A3-0A42-B023-1FB8D29B3E21}"/>
                  </a:ext>
                </a:extLst>
              </p:cNvPr>
              <p:cNvSpPr/>
              <p:nvPr/>
            </p:nvSpPr>
            <p:spPr>
              <a:xfrm>
                <a:off x="-102441" y="707231"/>
                <a:ext cx="89447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DEPLOYMENT </a:t>
                </a:r>
              </a:p>
              <a:p>
                <a:pPr lvl="0">
                  <a:defRPr sz="1800" b="0">
                    <a:solidFill>
                      <a:srgbClr val="000000"/>
                    </a:solidFill>
                  </a:defRPr>
                </a:pPr>
                <a:r>
                  <a:rPr lang="en-US" sz="800" b="1" dirty="0">
                    <a:solidFill>
                      <a:srgbClr val="4277BB"/>
                    </a:solidFill>
                  </a:rPr>
                  <a:t>ORCHESTRATION</a:t>
                </a:r>
                <a:endParaRPr sz="800" b="1" dirty="0">
                  <a:solidFill>
                    <a:srgbClr val="4277BB"/>
                  </a:solidFill>
                </a:endParaRPr>
              </a:p>
            </p:txBody>
          </p:sp>
        </p:grpSp>
        <p:pic>
          <p:nvPicPr>
            <p:cNvPr id="7" name="Picture 6">
              <a:extLst>
                <a:ext uri="{FF2B5EF4-FFF2-40B4-BE49-F238E27FC236}">
                  <a16:creationId xmlns:a16="http://schemas.microsoft.com/office/drawing/2014/main" id="{3AB904F6-4750-4542-94B0-DD3D442F019B}"/>
                </a:ext>
              </a:extLst>
            </p:cNvPr>
            <p:cNvPicPr>
              <a:picLocks noChangeAspect="1"/>
            </p:cNvPicPr>
            <p:nvPr/>
          </p:nvPicPr>
          <p:blipFill>
            <a:blip r:embed="rId5"/>
            <a:stretch>
              <a:fillRect/>
            </a:stretch>
          </p:blipFill>
          <p:spPr>
            <a:xfrm>
              <a:off x="4238645" y="4986603"/>
              <a:ext cx="463352" cy="442291"/>
            </a:xfrm>
            <a:prstGeom prst="rect">
              <a:avLst/>
            </a:prstGeom>
          </p:spPr>
        </p:pic>
      </p:grpSp>
      <p:grpSp>
        <p:nvGrpSpPr>
          <p:cNvPr id="9" name="Group 8">
            <a:extLst>
              <a:ext uri="{FF2B5EF4-FFF2-40B4-BE49-F238E27FC236}">
                <a16:creationId xmlns:a16="http://schemas.microsoft.com/office/drawing/2014/main" id="{DB5461A1-CE27-D341-8EF3-104C0742FAEC}"/>
              </a:ext>
            </a:extLst>
          </p:cNvPr>
          <p:cNvGrpSpPr/>
          <p:nvPr/>
        </p:nvGrpSpPr>
        <p:grpSpPr>
          <a:xfrm>
            <a:off x="591270" y="3371844"/>
            <a:ext cx="707233" cy="953453"/>
            <a:chOff x="591270" y="4876800"/>
            <a:chExt cx="707233" cy="953453"/>
          </a:xfrm>
        </p:grpSpPr>
        <p:grpSp>
          <p:nvGrpSpPr>
            <p:cNvPr id="25" name="Group 454">
              <a:extLst>
                <a:ext uri="{FF2B5EF4-FFF2-40B4-BE49-F238E27FC236}">
                  <a16:creationId xmlns:a16="http://schemas.microsoft.com/office/drawing/2014/main" id="{8D5B7F64-45E3-DC45-8202-3FA2B88C4983}"/>
                </a:ext>
              </a:extLst>
            </p:cNvPr>
            <p:cNvGrpSpPr/>
            <p:nvPr/>
          </p:nvGrpSpPr>
          <p:grpSpPr>
            <a:xfrm>
              <a:off x="591270" y="4876800"/>
              <a:ext cx="707233" cy="953453"/>
              <a:chOff x="303" y="0"/>
              <a:chExt cx="707232" cy="953452"/>
            </a:xfrm>
          </p:grpSpPr>
          <p:sp>
            <p:nvSpPr>
              <p:cNvPr id="26" name="Shape 450">
                <a:extLst>
                  <a:ext uri="{FF2B5EF4-FFF2-40B4-BE49-F238E27FC236}">
                    <a16:creationId xmlns:a16="http://schemas.microsoft.com/office/drawing/2014/main" id="{97063DDB-4CF4-4444-A7C4-8FC89F806AEA}"/>
                  </a:ext>
                </a:extLst>
              </p:cNvPr>
              <p:cNvSpPr/>
              <p:nvPr/>
            </p:nvSpPr>
            <p:spPr>
              <a:xfrm>
                <a:off x="303"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28" name="Shape 451">
                <a:extLst>
                  <a:ext uri="{FF2B5EF4-FFF2-40B4-BE49-F238E27FC236}">
                    <a16:creationId xmlns:a16="http://schemas.microsoft.com/office/drawing/2014/main" id="{60DDA3DC-FC0D-AB44-9BAB-30D1611597D1}"/>
                  </a:ext>
                </a:extLst>
              </p:cNvPr>
              <p:cNvSpPr/>
              <p:nvPr/>
            </p:nvSpPr>
            <p:spPr>
              <a:xfrm>
                <a:off x="22590" y="707231"/>
                <a:ext cx="644406"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UPGRADE &amp; </a:t>
                </a:r>
              </a:p>
              <a:p>
                <a:pPr lvl="0">
                  <a:defRPr sz="1800" b="0">
                    <a:solidFill>
                      <a:srgbClr val="000000"/>
                    </a:solidFill>
                  </a:defRPr>
                </a:pPr>
                <a:r>
                  <a:rPr lang="en-US" sz="800" b="1" dirty="0">
                    <a:solidFill>
                      <a:srgbClr val="4277BB"/>
                    </a:solidFill>
                  </a:rPr>
                  <a:t>ROLLBACK</a:t>
                </a:r>
                <a:endParaRPr sz="800" b="1" dirty="0">
                  <a:solidFill>
                    <a:srgbClr val="4277BB"/>
                  </a:solidFill>
                </a:endParaRPr>
              </a:p>
            </p:txBody>
          </p:sp>
        </p:grpSp>
        <p:pic>
          <p:nvPicPr>
            <p:cNvPr id="8" name="Picture 7">
              <a:extLst>
                <a:ext uri="{FF2B5EF4-FFF2-40B4-BE49-F238E27FC236}">
                  <a16:creationId xmlns:a16="http://schemas.microsoft.com/office/drawing/2014/main" id="{9465DFCD-4B21-8F47-A35D-ED71CC30DAF3}"/>
                </a:ext>
              </a:extLst>
            </p:cNvPr>
            <p:cNvPicPr>
              <a:picLocks noChangeAspect="1"/>
            </p:cNvPicPr>
            <p:nvPr/>
          </p:nvPicPr>
          <p:blipFill>
            <a:blip r:embed="rId6"/>
            <a:stretch>
              <a:fillRect/>
            </a:stretch>
          </p:blipFill>
          <p:spPr>
            <a:xfrm>
              <a:off x="633974" y="4977806"/>
              <a:ext cx="524644" cy="503230"/>
            </a:xfrm>
            <a:prstGeom prst="rect">
              <a:avLst/>
            </a:prstGeom>
          </p:spPr>
        </p:pic>
      </p:grpSp>
      <p:grpSp>
        <p:nvGrpSpPr>
          <p:cNvPr id="13" name="Group 12">
            <a:extLst>
              <a:ext uri="{FF2B5EF4-FFF2-40B4-BE49-F238E27FC236}">
                <a16:creationId xmlns:a16="http://schemas.microsoft.com/office/drawing/2014/main" id="{627D4EC3-DC3F-274F-A58B-55CFEF302A57}"/>
              </a:ext>
            </a:extLst>
          </p:cNvPr>
          <p:cNvGrpSpPr/>
          <p:nvPr/>
        </p:nvGrpSpPr>
        <p:grpSpPr>
          <a:xfrm>
            <a:off x="591114" y="2076444"/>
            <a:ext cx="707389" cy="953453"/>
            <a:chOff x="591114" y="2076444"/>
            <a:chExt cx="707389" cy="953453"/>
          </a:xfrm>
        </p:grpSpPr>
        <p:grpSp>
          <p:nvGrpSpPr>
            <p:cNvPr id="454" name="Group 454"/>
            <p:cNvGrpSpPr/>
            <p:nvPr/>
          </p:nvGrpSpPr>
          <p:grpSpPr>
            <a:xfrm>
              <a:off x="591114" y="2076444"/>
              <a:ext cx="707389" cy="953453"/>
              <a:chOff x="147" y="0"/>
              <a:chExt cx="707388" cy="953452"/>
            </a:xfrm>
          </p:grpSpPr>
          <p:sp>
            <p:nvSpPr>
              <p:cNvPr id="450" name="Shape 450"/>
              <p:cNvSpPr/>
              <p:nvPr/>
            </p:nvSpPr>
            <p:spPr>
              <a:xfrm>
                <a:off x="303"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773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51" name="Shape 451"/>
              <p:cNvSpPr/>
              <p:nvPr/>
            </p:nvSpPr>
            <p:spPr>
              <a:xfrm>
                <a:off x="147" y="707231"/>
                <a:ext cx="68928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CONTINUOUS</a:t>
                </a:r>
              </a:p>
              <a:p>
                <a:pPr lvl="0">
                  <a:defRPr sz="1800" b="0">
                    <a:solidFill>
                      <a:srgbClr val="000000"/>
                    </a:solidFill>
                  </a:defRPr>
                </a:pPr>
                <a:r>
                  <a:rPr lang="en-US" sz="800" b="0" dirty="0">
                    <a:solidFill>
                      <a:srgbClr val="4277BB"/>
                    </a:solidFill>
                    <a:latin typeface="IBM Plex Sans Medium" panose="020B0503050203000203" pitchFamily="34" charset="0"/>
                  </a:rPr>
                  <a:t> BUILD</a:t>
                </a:r>
                <a:endParaRPr sz="800" b="0" dirty="0">
                  <a:solidFill>
                    <a:srgbClr val="4277BB"/>
                  </a:solidFill>
                  <a:latin typeface="IBM Plex Sans Medium" panose="020B0503050203000203" pitchFamily="34" charset="0"/>
                </a:endParaRPr>
              </a:p>
            </p:txBody>
          </p:sp>
        </p:grpSp>
        <p:pic>
          <p:nvPicPr>
            <p:cNvPr id="12" name="Picture 11">
              <a:extLst>
                <a:ext uri="{FF2B5EF4-FFF2-40B4-BE49-F238E27FC236}">
                  <a16:creationId xmlns:a16="http://schemas.microsoft.com/office/drawing/2014/main" id="{A7D298FA-AA6D-C544-AF65-D4C546483891}"/>
                </a:ext>
              </a:extLst>
            </p:cNvPr>
            <p:cNvPicPr>
              <a:picLocks noChangeAspect="1"/>
            </p:cNvPicPr>
            <p:nvPr/>
          </p:nvPicPr>
          <p:blipFill>
            <a:blip r:embed="rId7"/>
            <a:stretch>
              <a:fillRect/>
            </a:stretch>
          </p:blipFill>
          <p:spPr>
            <a:xfrm>
              <a:off x="686888" y="2194923"/>
              <a:ext cx="533400" cy="482600"/>
            </a:xfrm>
            <a:prstGeom prst="rect">
              <a:avLst/>
            </a:prstGeom>
          </p:spPr>
        </p:pic>
      </p:grpSp>
    </p:spTree>
    <p:extLst>
      <p:ext uri="{BB962C8B-B14F-4D97-AF65-F5344CB8AC3E}">
        <p14:creationId xmlns:p14="http://schemas.microsoft.com/office/powerpoint/2010/main" val="2869023164"/>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6" name="Group 476"/>
          <p:cNvGrpSpPr/>
          <p:nvPr/>
        </p:nvGrpSpPr>
        <p:grpSpPr>
          <a:xfrm>
            <a:off x="582480" y="4852501"/>
            <a:ext cx="707233" cy="914058"/>
            <a:chOff x="0" y="0"/>
            <a:chExt cx="707231" cy="914057"/>
          </a:xfrm>
        </p:grpSpPr>
        <p:sp>
          <p:nvSpPr>
            <p:cNvPr id="472" name="Shape 472"/>
            <p:cNvSpPr/>
            <p:nvPr/>
          </p:nvSpPr>
          <p:spPr>
            <a:xfrm>
              <a:off x="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42233"/>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75" name="Group 475"/>
            <p:cNvGrpSpPr/>
            <p:nvPr/>
          </p:nvGrpSpPr>
          <p:grpSpPr>
            <a:xfrm>
              <a:off x="56024" y="215504"/>
              <a:ext cx="610544" cy="698554"/>
              <a:chOff x="48344" y="214260"/>
              <a:chExt cx="610542" cy="698552"/>
            </a:xfrm>
          </p:grpSpPr>
          <p:sp>
            <p:nvSpPr>
              <p:cNvPr id="473" name="Shape 473"/>
              <p:cNvSpPr/>
              <p:nvPr/>
            </p:nvSpPr>
            <p:spPr>
              <a:xfrm>
                <a:off x="48344" y="707231"/>
                <a:ext cx="610543"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FIREWALL</a:t>
                </a:r>
              </a:p>
            </p:txBody>
          </p:sp>
          <p:pic>
            <p:nvPicPr>
              <p:cNvPr id="474" name="_-48.png"/>
              <p:cNvPicPr/>
              <p:nvPr/>
            </p:nvPicPr>
            <p:blipFill>
              <a:blip r:embed="rId2"/>
              <a:srcRect l="15658" t="30618" r="15658" b="30618"/>
              <a:stretch>
                <a:fillRect/>
              </a:stretch>
            </p:blipFill>
            <p:spPr>
              <a:xfrm>
                <a:off x="110741" y="214260"/>
                <a:ext cx="485749" cy="273054"/>
              </a:xfrm>
              <a:prstGeom prst="rect">
                <a:avLst/>
              </a:prstGeom>
              <a:ln w="3175" cap="flat">
                <a:noFill/>
                <a:miter lim="400000"/>
              </a:ln>
              <a:effectLst/>
            </p:spPr>
          </p:pic>
        </p:grpSp>
      </p:grpSp>
      <p:grpSp>
        <p:nvGrpSpPr>
          <p:cNvPr id="481" name="Group 481"/>
          <p:cNvGrpSpPr/>
          <p:nvPr/>
        </p:nvGrpSpPr>
        <p:grpSpPr>
          <a:xfrm>
            <a:off x="582442" y="3351287"/>
            <a:ext cx="707232" cy="914059"/>
            <a:chOff x="0" y="0"/>
            <a:chExt cx="707231" cy="914057"/>
          </a:xfrm>
        </p:grpSpPr>
        <p:sp>
          <p:nvSpPr>
            <p:cNvPr id="477" name="Shape 477"/>
            <p:cNvSpPr/>
            <p:nvPr/>
          </p:nvSpPr>
          <p:spPr>
            <a:xfrm>
              <a:off x="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42233"/>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80" name="Group 480"/>
            <p:cNvGrpSpPr/>
            <p:nvPr/>
          </p:nvGrpSpPr>
          <p:grpSpPr>
            <a:xfrm>
              <a:off x="75304" y="145958"/>
              <a:ext cx="588169" cy="768100"/>
              <a:chOff x="66936" y="144713"/>
              <a:chExt cx="588168" cy="768098"/>
            </a:xfrm>
          </p:grpSpPr>
          <p:sp>
            <p:nvSpPr>
              <p:cNvPr id="478" name="Shape 478"/>
              <p:cNvSpPr/>
              <p:nvPr/>
            </p:nvSpPr>
            <p:spPr>
              <a:xfrm>
                <a:off x="66936" y="707231"/>
                <a:ext cx="588170"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GATEWAY</a:t>
                </a:r>
              </a:p>
            </p:txBody>
          </p:sp>
          <p:pic>
            <p:nvPicPr>
              <p:cNvPr id="479" name="_-47.png"/>
              <p:cNvPicPr/>
              <p:nvPr/>
            </p:nvPicPr>
            <p:blipFill>
              <a:blip r:embed="rId3"/>
              <a:srcRect l="17032" t="20462" r="17032" b="20462"/>
              <a:stretch>
                <a:fillRect/>
              </a:stretch>
            </p:blipFill>
            <p:spPr>
              <a:xfrm>
                <a:off x="120460" y="144713"/>
                <a:ext cx="466311" cy="417805"/>
              </a:xfrm>
              <a:prstGeom prst="rect">
                <a:avLst/>
              </a:prstGeom>
              <a:ln w="3175" cap="flat">
                <a:noFill/>
                <a:miter lim="400000"/>
              </a:ln>
              <a:effectLst/>
            </p:spPr>
          </p:pic>
        </p:grpSp>
      </p:grpSp>
      <p:grpSp>
        <p:nvGrpSpPr>
          <p:cNvPr id="486" name="Group 486"/>
          <p:cNvGrpSpPr/>
          <p:nvPr/>
        </p:nvGrpSpPr>
        <p:grpSpPr>
          <a:xfrm>
            <a:off x="573621" y="2084304"/>
            <a:ext cx="707232" cy="908400"/>
            <a:chOff x="0" y="0"/>
            <a:chExt cx="707231" cy="908399"/>
          </a:xfrm>
        </p:grpSpPr>
        <p:sp>
          <p:nvSpPr>
            <p:cNvPr id="482" name="Shape 482"/>
            <p:cNvSpPr/>
            <p:nvPr/>
          </p:nvSpPr>
          <p:spPr>
            <a:xfrm>
              <a:off x="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42233"/>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485" name="Group 485"/>
            <p:cNvGrpSpPr/>
            <p:nvPr/>
          </p:nvGrpSpPr>
          <p:grpSpPr>
            <a:xfrm>
              <a:off x="61919" y="122687"/>
              <a:ext cx="604987" cy="785713"/>
              <a:chOff x="61919" y="121443"/>
              <a:chExt cx="604986" cy="785711"/>
            </a:xfrm>
          </p:grpSpPr>
          <p:sp>
            <p:nvSpPr>
              <p:cNvPr id="483" name="Shape 483"/>
              <p:cNvSpPr/>
              <p:nvPr/>
            </p:nvSpPr>
            <p:spPr>
              <a:xfrm>
                <a:off x="61919" y="701573"/>
                <a:ext cx="604987"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SECURITY</a:t>
                </a:r>
              </a:p>
            </p:txBody>
          </p:sp>
          <p:pic>
            <p:nvPicPr>
              <p:cNvPr id="484" name="_-46.png"/>
              <p:cNvPicPr/>
              <p:nvPr/>
            </p:nvPicPr>
            <p:blipFill>
              <a:blip r:embed="rId4"/>
              <a:srcRect l="26174" t="17171" r="26174" b="17171"/>
              <a:stretch>
                <a:fillRect/>
              </a:stretch>
            </p:blipFill>
            <p:spPr>
              <a:xfrm>
                <a:off x="185113" y="121443"/>
                <a:ext cx="337006" cy="464345"/>
              </a:xfrm>
              <a:prstGeom prst="rect">
                <a:avLst/>
              </a:prstGeom>
              <a:ln w="3175" cap="flat">
                <a:noFill/>
                <a:miter lim="400000"/>
              </a:ln>
              <a:effectLst/>
            </p:spPr>
          </p:pic>
        </p:grpSp>
      </p:grpSp>
      <p:sp>
        <p:nvSpPr>
          <p:cNvPr id="490" name="Shape 490"/>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491" name="Shape 491"/>
          <p:cNvSpPr/>
          <p:nvPr/>
        </p:nvSpPr>
        <p:spPr>
          <a:xfrm>
            <a:off x="369887" y="906462"/>
            <a:ext cx="4464052" cy="46106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Security Icons</a:t>
            </a:r>
          </a:p>
        </p:txBody>
      </p:sp>
      <p:sp>
        <p:nvSpPr>
          <p:cNvPr id="492" name="Shape 492"/>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493" name="Shape 493"/>
          <p:cNvSpPr/>
          <p:nvPr/>
        </p:nvSpPr>
        <p:spPr>
          <a:xfrm>
            <a:off x="1485558" y="2152021"/>
            <a:ext cx="2049790" cy="107208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50" dirty="0"/>
              <a:t>Enable identity and access management and data and app protection. Provides actionable security intelligence across cloud and enterprise environments.</a:t>
            </a:r>
          </a:p>
        </p:txBody>
      </p:sp>
      <p:sp>
        <p:nvSpPr>
          <p:cNvPr id="494" name="Shape 494"/>
          <p:cNvSpPr/>
          <p:nvPr/>
        </p:nvSpPr>
        <p:spPr>
          <a:xfrm>
            <a:off x="1485558" y="3476984"/>
            <a:ext cx="1709677"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Network point that acts as an entrance to another network.</a:t>
            </a:r>
          </a:p>
        </p:txBody>
      </p:sp>
      <p:sp>
        <p:nvSpPr>
          <p:cNvPr id="495" name="Shape 495"/>
          <p:cNvSpPr/>
          <p:nvPr/>
        </p:nvSpPr>
        <p:spPr>
          <a:xfrm>
            <a:off x="1485558" y="4840170"/>
            <a:ext cx="2258697"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Network that is designed to block unauthorized access while permitting outward communication.</a:t>
            </a:r>
          </a:p>
        </p:txBody>
      </p:sp>
      <p:grpSp>
        <p:nvGrpSpPr>
          <p:cNvPr id="29" name="Group 28">
            <a:extLst>
              <a:ext uri="{FF2B5EF4-FFF2-40B4-BE49-F238E27FC236}">
                <a16:creationId xmlns:a16="http://schemas.microsoft.com/office/drawing/2014/main" id="{EC1283A2-9404-9C40-BF69-D209A13DE0D1}"/>
              </a:ext>
            </a:extLst>
          </p:cNvPr>
          <p:cNvGrpSpPr/>
          <p:nvPr/>
        </p:nvGrpSpPr>
        <p:grpSpPr>
          <a:xfrm>
            <a:off x="4094586" y="4838700"/>
            <a:ext cx="707233" cy="963276"/>
            <a:chOff x="3799610" y="1955107"/>
            <a:chExt cx="707233" cy="963276"/>
          </a:xfrm>
        </p:grpSpPr>
        <p:grpSp>
          <p:nvGrpSpPr>
            <p:cNvPr id="30" name="Group 489">
              <a:extLst>
                <a:ext uri="{FF2B5EF4-FFF2-40B4-BE49-F238E27FC236}">
                  <a16:creationId xmlns:a16="http://schemas.microsoft.com/office/drawing/2014/main" id="{C0EAB8AC-C268-6944-8971-0F8A4544529C}"/>
                </a:ext>
              </a:extLst>
            </p:cNvPr>
            <p:cNvGrpSpPr/>
            <p:nvPr/>
          </p:nvGrpSpPr>
          <p:grpSpPr>
            <a:xfrm>
              <a:off x="3799610" y="1955107"/>
              <a:ext cx="707233" cy="963276"/>
              <a:chOff x="195385" y="0"/>
              <a:chExt cx="707232" cy="963275"/>
            </a:xfrm>
          </p:grpSpPr>
          <p:sp>
            <p:nvSpPr>
              <p:cNvPr id="32" name="Shape 487">
                <a:extLst>
                  <a:ext uri="{FF2B5EF4-FFF2-40B4-BE49-F238E27FC236}">
                    <a16:creationId xmlns:a16="http://schemas.microsoft.com/office/drawing/2014/main" id="{6B1EF4DE-8BA1-FB4D-ADE7-CD2F8B0258E3}"/>
                  </a:ext>
                </a:extLst>
              </p:cNvPr>
              <p:cNvSpPr/>
              <p:nvPr/>
            </p:nvSpPr>
            <p:spPr>
              <a:xfrm>
                <a:off x="19538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222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3" name="Shape 488">
                <a:extLst>
                  <a:ext uri="{FF2B5EF4-FFF2-40B4-BE49-F238E27FC236}">
                    <a16:creationId xmlns:a16="http://schemas.microsoft.com/office/drawing/2014/main" id="{49393F4B-645C-C641-B70B-6B7EB8152ECF}"/>
                  </a:ext>
                </a:extLst>
              </p:cNvPr>
              <p:cNvSpPr/>
              <p:nvPr/>
            </p:nvSpPr>
            <p:spPr>
              <a:xfrm>
                <a:off x="279387" y="717054"/>
                <a:ext cx="520974"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REVERSE </a:t>
                </a:r>
              </a:p>
              <a:p>
                <a:pPr lvl="0">
                  <a:defRPr sz="1800" b="0">
                    <a:solidFill>
                      <a:srgbClr val="000000"/>
                    </a:solidFill>
                  </a:defRPr>
                </a:pPr>
                <a:r>
                  <a:rPr lang="en-US" sz="800" b="1" dirty="0">
                    <a:solidFill>
                      <a:srgbClr val="4277BB"/>
                    </a:solidFill>
                  </a:rPr>
                  <a:t>PROXY</a:t>
                </a:r>
                <a:endParaRPr sz="800" b="1" dirty="0">
                  <a:solidFill>
                    <a:srgbClr val="4277BB"/>
                  </a:solidFill>
                </a:endParaRPr>
              </a:p>
            </p:txBody>
          </p:sp>
        </p:grpSp>
        <p:pic>
          <p:nvPicPr>
            <p:cNvPr id="31" name="Picture 30">
              <a:extLst>
                <a:ext uri="{FF2B5EF4-FFF2-40B4-BE49-F238E27FC236}">
                  <a16:creationId xmlns:a16="http://schemas.microsoft.com/office/drawing/2014/main" id="{C6D15C04-C3AD-8D4F-BBB3-8803ADFF6A57}"/>
                </a:ext>
              </a:extLst>
            </p:cNvPr>
            <p:cNvPicPr>
              <a:picLocks noChangeAspect="1"/>
            </p:cNvPicPr>
            <p:nvPr/>
          </p:nvPicPr>
          <p:blipFill>
            <a:blip r:embed="rId5"/>
            <a:stretch>
              <a:fillRect/>
            </a:stretch>
          </p:blipFill>
          <p:spPr>
            <a:xfrm>
              <a:off x="3929735" y="2072336"/>
              <a:ext cx="457200" cy="469900"/>
            </a:xfrm>
            <a:prstGeom prst="rect">
              <a:avLst/>
            </a:prstGeom>
          </p:spPr>
        </p:pic>
      </p:grpSp>
      <p:sp>
        <p:nvSpPr>
          <p:cNvPr id="34" name="Shape 496">
            <a:extLst>
              <a:ext uri="{FF2B5EF4-FFF2-40B4-BE49-F238E27FC236}">
                <a16:creationId xmlns:a16="http://schemas.microsoft.com/office/drawing/2014/main" id="{0FB61B05-6A6C-0645-A3B4-E225A8D594F5}"/>
              </a:ext>
            </a:extLst>
          </p:cNvPr>
          <p:cNvSpPr/>
          <p:nvPr/>
        </p:nvSpPr>
        <p:spPr>
          <a:xfrm>
            <a:off x="4966894" y="4817548"/>
            <a:ext cx="2049790" cy="161069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Brokers all access to API management platform components with a common SSO portal to orchestrate the authentication process. Acts as a proxy to all interactions between the users and the API platform components.</a:t>
            </a:r>
          </a:p>
          <a:p>
            <a:pPr lvl="0">
              <a:defRPr sz="1800"/>
            </a:pPr>
            <a:endParaRPr sz="1000" dirty="0"/>
          </a:p>
        </p:txBody>
      </p:sp>
      <p:sp>
        <p:nvSpPr>
          <p:cNvPr id="40" name="Shape 496">
            <a:extLst>
              <a:ext uri="{FF2B5EF4-FFF2-40B4-BE49-F238E27FC236}">
                <a16:creationId xmlns:a16="http://schemas.microsoft.com/office/drawing/2014/main" id="{927D402A-21C5-1B41-8762-626EB7C4FA04}"/>
              </a:ext>
            </a:extLst>
          </p:cNvPr>
          <p:cNvSpPr/>
          <p:nvPr/>
        </p:nvSpPr>
        <p:spPr>
          <a:xfrm>
            <a:off x="4966894" y="3397137"/>
            <a:ext cx="2049790" cy="133369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Infrastructure security protects against network-level threats and attacks with intrusion prevention and detection, including those that tunnel through encrypted web transactions and web applications that are deployed within the system. </a:t>
            </a:r>
            <a:endParaRPr sz="1000" dirty="0"/>
          </a:p>
        </p:txBody>
      </p:sp>
      <p:grpSp>
        <p:nvGrpSpPr>
          <p:cNvPr id="4" name="Group 3">
            <a:extLst>
              <a:ext uri="{FF2B5EF4-FFF2-40B4-BE49-F238E27FC236}">
                <a16:creationId xmlns:a16="http://schemas.microsoft.com/office/drawing/2014/main" id="{8A99A8F2-E606-BC44-A3F2-7B3E4A5E6336}"/>
              </a:ext>
            </a:extLst>
          </p:cNvPr>
          <p:cNvGrpSpPr/>
          <p:nvPr/>
        </p:nvGrpSpPr>
        <p:grpSpPr>
          <a:xfrm>
            <a:off x="3952566" y="3369144"/>
            <a:ext cx="973023" cy="963276"/>
            <a:chOff x="3896580" y="3397137"/>
            <a:chExt cx="973023" cy="963276"/>
          </a:xfrm>
        </p:grpSpPr>
        <p:grpSp>
          <p:nvGrpSpPr>
            <p:cNvPr id="36" name="Group 489">
              <a:extLst>
                <a:ext uri="{FF2B5EF4-FFF2-40B4-BE49-F238E27FC236}">
                  <a16:creationId xmlns:a16="http://schemas.microsoft.com/office/drawing/2014/main" id="{80E19AC3-CBC8-DE49-BD6D-216EFA417014}"/>
                </a:ext>
              </a:extLst>
            </p:cNvPr>
            <p:cNvGrpSpPr/>
            <p:nvPr/>
          </p:nvGrpSpPr>
          <p:grpSpPr>
            <a:xfrm>
              <a:off x="3896580" y="3397137"/>
              <a:ext cx="973023" cy="963276"/>
              <a:chOff x="53365" y="0"/>
              <a:chExt cx="973022" cy="963275"/>
            </a:xfrm>
          </p:grpSpPr>
          <p:sp>
            <p:nvSpPr>
              <p:cNvPr id="38" name="Shape 487">
                <a:extLst>
                  <a:ext uri="{FF2B5EF4-FFF2-40B4-BE49-F238E27FC236}">
                    <a16:creationId xmlns:a16="http://schemas.microsoft.com/office/drawing/2014/main" id="{012C6BD4-C3F8-834B-8D0C-F71CA5B6D275}"/>
                  </a:ext>
                </a:extLst>
              </p:cNvPr>
              <p:cNvSpPr/>
              <p:nvPr/>
            </p:nvSpPr>
            <p:spPr>
              <a:xfrm>
                <a:off x="19538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222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9" name="Shape 488">
                <a:extLst>
                  <a:ext uri="{FF2B5EF4-FFF2-40B4-BE49-F238E27FC236}">
                    <a16:creationId xmlns:a16="http://schemas.microsoft.com/office/drawing/2014/main" id="{62C30342-024C-2C4E-8D6F-999390116A10}"/>
                  </a:ext>
                </a:extLst>
              </p:cNvPr>
              <p:cNvSpPr/>
              <p:nvPr/>
            </p:nvSpPr>
            <p:spPr>
              <a:xfrm>
                <a:off x="53365" y="717054"/>
                <a:ext cx="973022"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INFRASTRUCTURE </a:t>
                </a:r>
              </a:p>
              <a:p>
                <a:pPr lvl="0">
                  <a:defRPr sz="1800" b="0">
                    <a:solidFill>
                      <a:srgbClr val="000000"/>
                    </a:solidFill>
                  </a:defRPr>
                </a:pPr>
                <a:r>
                  <a:rPr lang="en-US" sz="800" b="1" dirty="0">
                    <a:solidFill>
                      <a:srgbClr val="4277BB"/>
                    </a:solidFill>
                  </a:rPr>
                  <a:t>SECURITY</a:t>
                </a:r>
                <a:endParaRPr sz="800" b="1" dirty="0">
                  <a:solidFill>
                    <a:srgbClr val="4277BB"/>
                  </a:solidFill>
                </a:endParaRPr>
              </a:p>
            </p:txBody>
          </p:sp>
        </p:grpSp>
        <p:pic>
          <p:nvPicPr>
            <p:cNvPr id="3" name="Picture 2">
              <a:extLst>
                <a:ext uri="{FF2B5EF4-FFF2-40B4-BE49-F238E27FC236}">
                  <a16:creationId xmlns:a16="http://schemas.microsoft.com/office/drawing/2014/main" id="{ED6049CF-9B42-FD43-8857-23926240671F}"/>
                </a:ext>
              </a:extLst>
            </p:cNvPr>
            <p:cNvPicPr>
              <a:picLocks noChangeAspect="1"/>
            </p:cNvPicPr>
            <p:nvPr/>
          </p:nvPicPr>
          <p:blipFill>
            <a:blip r:embed="rId6"/>
            <a:stretch>
              <a:fillRect/>
            </a:stretch>
          </p:blipFill>
          <p:spPr>
            <a:xfrm>
              <a:off x="4145849" y="3564568"/>
              <a:ext cx="482600" cy="368300"/>
            </a:xfrm>
            <a:prstGeom prst="rect">
              <a:avLst/>
            </a:prstGeom>
          </p:spPr>
        </p:pic>
      </p:grpSp>
      <p:sp>
        <p:nvSpPr>
          <p:cNvPr id="49" name="Shape 496">
            <a:extLst>
              <a:ext uri="{FF2B5EF4-FFF2-40B4-BE49-F238E27FC236}">
                <a16:creationId xmlns:a16="http://schemas.microsoft.com/office/drawing/2014/main" id="{D161BEEE-29C8-E847-AFA0-0CDC0745EC3F}"/>
              </a:ext>
            </a:extLst>
          </p:cNvPr>
          <p:cNvSpPr/>
          <p:nvPr/>
        </p:nvSpPr>
        <p:spPr>
          <a:xfrm>
            <a:off x="4966893" y="2057400"/>
            <a:ext cx="2049790"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Continues to monitor assets and information for advanced threat.</a:t>
            </a:r>
          </a:p>
          <a:p>
            <a:pPr lvl="0">
              <a:defRPr sz="1800"/>
            </a:pPr>
            <a:endParaRPr sz="1000" dirty="0"/>
          </a:p>
        </p:txBody>
      </p:sp>
      <p:grpSp>
        <p:nvGrpSpPr>
          <p:cNvPr id="6" name="Group 5">
            <a:extLst>
              <a:ext uri="{FF2B5EF4-FFF2-40B4-BE49-F238E27FC236}">
                <a16:creationId xmlns:a16="http://schemas.microsoft.com/office/drawing/2014/main" id="{C4ED24FE-FAB1-B642-AE02-365BE5120626}"/>
              </a:ext>
            </a:extLst>
          </p:cNvPr>
          <p:cNvGrpSpPr/>
          <p:nvPr/>
        </p:nvGrpSpPr>
        <p:grpSpPr>
          <a:xfrm>
            <a:off x="3817113" y="2075620"/>
            <a:ext cx="1243930" cy="963276"/>
            <a:chOff x="3761128" y="4800934"/>
            <a:chExt cx="1243930" cy="963276"/>
          </a:xfrm>
        </p:grpSpPr>
        <p:grpSp>
          <p:nvGrpSpPr>
            <p:cNvPr id="45" name="Group 489">
              <a:extLst>
                <a:ext uri="{FF2B5EF4-FFF2-40B4-BE49-F238E27FC236}">
                  <a16:creationId xmlns:a16="http://schemas.microsoft.com/office/drawing/2014/main" id="{38DE7870-37CB-D84B-BEC2-91A7BADB8924}"/>
                </a:ext>
              </a:extLst>
            </p:cNvPr>
            <p:cNvGrpSpPr/>
            <p:nvPr/>
          </p:nvGrpSpPr>
          <p:grpSpPr>
            <a:xfrm>
              <a:off x="3761128" y="4800934"/>
              <a:ext cx="1243930" cy="963276"/>
              <a:chOff x="-82087" y="0"/>
              <a:chExt cx="1243929" cy="963275"/>
            </a:xfrm>
          </p:grpSpPr>
          <p:sp>
            <p:nvSpPr>
              <p:cNvPr id="47" name="Shape 487">
                <a:extLst>
                  <a:ext uri="{FF2B5EF4-FFF2-40B4-BE49-F238E27FC236}">
                    <a16:creationId xmlns:a16="http://schemas.microsoft.com/office/drawing/2014/main" id="{471E184A-619A-E442-9A35-322664F290E3}"/>
                  </a:ext>
                </a:extLst>
              </p:cNvPr>
              <p:cNvSpPr/>
              <p:nvPr/>
            </p:nvSpPr>
            <p:spPr>
              <a:xfrm>
                <a:off x="19538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222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8" name="Shape 488">
                <a:extLst>
                  <a:ext uri="{FF2B5EF4-FFF2-40B4-BE49-F238E27FC236}">
                    <a16:creationId xmlns:a16="http://schemas.microsoft.com/office/drawing/2014/main" id="{A047005D-6545-4742-BB46-B93348A5B926}"/>
                  </a:ext>
                </a:extLst>
              </p:cNvPr>
              <p:cNvSpPr/>
              <p:nvPr/>
            </p:nvSpPr>
            <p:spPr>
              <a:xfrm>
                <a:off x="-82087" y="717054"/>
                <a:ext cx="124392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SECURITY MONITORING </a:t>
                </a:r>
              </a:p>
              <a:p>
                <a:pPr lvl="0">
                  <a:defRPr sz="1800" b="0">
                    <a:solidFill>
                      <a:srgbClr val="000000"/>
                    </a:solidFill>
                  </a:defRPr>
                </a:pPr>
                <a:r>
                  <a:rPr lang="en-US" sz="800" b="1" dirty="0">
                    <a:solidFill>
                      <a:srgbClr val="4277BB"/>
                    </a:solidFill>
                  </a:rPr>
                  <a:t>&amp; INTELLIGENCE</a:t>
                </a:r>
                <a:endParaRPr sz="800" b="1" dirty="0">
                  <a:solidFill>
                    <a:srgbClr val="4277BB"/>
                  </a:solidFill>
                </a:endParaRPr>
              </a:p>
            </p:txBody>
          </p:sp>
        </p:grpSp>
        <p:pic>
          <p:nvPicPr>
            <p:cNvPr id="5" name="Picture 4">
              <a:extLst>
                <a:ext uri="{FF2B5EF4-FFF2-40B4-BE49-F238E27FC236}">
                  <a16:creationId xmlns:a16="http://schemas.microsoft.com/office/drawing/2014/main" id="{498B22B3-F3FB-3B45-88B8-4E81F3EA5E53}"/>
                </a:ext>
              </a:extLst>
            </p:cNvPr>
            <p:cNvPicPr>
              <a:picLocks noChangeAspect="1"/>
            </p:cNvPicPr>
            <p:nvPr/>
          </p:nvPicPr>
          <p:blipFill>
            <a:blip r:embed="rId7"/>
            <a:stretch>
              <a:fillRect/>
            </a:stretch>
          </p:blipFill>
          <p:spPr>
            <a:xfrm>
              <a:off x="4148139" y="5008581"/>
              <a:ext cx="469900" cy="342900"/>
            </a:xfrm>
            <a:prstGeom prst="rect">
              <a:avLst/>
            </a:prstGeom>
          </p:spPr>
        </p:pic>
      </p:grpSp>
      <p:sp>
        <p:nvSpPr>
          <p:cNvPr id="52" name="Shape 496">
            <a:extLst>
              <a:ext uri="{FF2B5EF4-FFF2-40B4-BE49-F238E27FC236}">
                <a16:creationId xmlns:a16="http://schemas.microsoft.com/office/drawing/2014/main" id="{559F3F45-9419-6646-B7CF-0394B3F6D730}"/>
              </a:ext>
            </a:extLst>
          </p:cNvPr>
          <p:cNvSpPr/>
          <p:nvPr/>
        </p:nvSpPr>
        <p:spPr>
          <a:xfrm>
            <a:off x="8108434" y="4783951"/>
            <a:ext cx="2049790" cy="90281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sz="1050" dirty="0"/>
              <a:t>Manages user id lifecycle, authentication, and authorization to the cloud and to the applications hosted on it. </a:t>
            </a:r>
          </a:p>
          <a:p>
            <a:pPr lvl="0">
              <a:defRPr sz="1800"/>
            </a:pPr>
            <a:endParaRPr sz="1000" dirty="0"/>
          </a:p>
        </p:txBody>
      </p:sp>
      <p:grpSp>
        <p:nvGrpSpPr>
          <p:cNvPr id="54" name="Group 489">
            <a:extLst>
              <a:ext uri="{FF2B5EF4-FFF2-40B4-BE49-F238E27FC236}">
                <a16:creationId xmlns:a16="http://schemas.microsoft.com/office/drawing/2014/main" id="{0297496C-C9D6-2644-A901-72DF8839EADB}"/>
              </a:ext>
            </a:extLst>
          </p:cNvPr>
          <p:cNvGrpSpPr/>
          <p:nvPr/>
        </p:nvGrpSpPr>
        <p:grpSpPr>
          <a:xfrm>
            <a:off x="6971142" y="4838700"/>
            <a:ext cx="1202252" cy="963276"/>
            <a:chOff x="-61242" y="0"/>
            <a:chExt cx="1202251" cy="963275"/>
          </a:xfrm>
        </p:grpSpPr>
        <p:sp>
          <p:nvSpPr>
            <p:cNvPr id="56" name="Shape 487">
              <a:extLst>
                <a:ext uri="{FF2B5EF4-FFF2-40B4-BE49-F238E27FC236}">
                  <a16:creationId xmlns:a16="http://schemas.microsoft.com/office/drawing/2014/main" id="{96B95C24-0134-4A44-B4F8-52FC5464AEA2}"/>
                </a:ext>
              </a:extLst>
            </p:cNvPr>
            <p:cNvSpPr/>
            <p:nvPr/>
          </p:nvSpPr>
          <p:spPr>
            <a:xfrm>
              <a:off x="19538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222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7" name="Shape 488">
              <a:extLst>
                <a:ext uri="{FF2B5EF4-FFF2-40B4-BE49-F238E27FC236}">
                  <a16:creationId xmlns:a16="http://schemas.microsoft.com/office/drawing/2014/main" id="{AF461A76-EF63-EB4C-86A4-1C81FEDE6E02}"/>
                </a:ext>
              </a:extLst>
            </p:cNvPr>
            <p:cNvSpPr/>
            <p:nvPr/>
          </p:nvSpPr>
          <p:spPr>
            <a:xfrm>
              <a:off x="-61242" y="717054"/>
              <a:ext cx="120225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INDENTITY &amp; </a:t>
              </a:r>
            </a:p>
            <a:p>
              <a:pPr lvl="0">
                <a:defRPr sz="1800" b="0">
                  <a:solidFill>
                    <a:srgbClr val="000000"/>
                  </a:solidFill>
                </a:defRPr>
              </a:pPr>
              <a:r>
                <a:rPr lang="en-US" sz="800" b="1" dirty="0">
                  <a:solidFill>
                    <a:srgbClr val="4277BB"/>
                  </a:solidFill>
                </a:rPr>
                <a:t>ACCESS MANAGEMENT</a:t>
              </a:r>
              <a:endParaRPr sz="800" b="1" dirty="0">
                <a:solidFill>
                  <a:srgbClr val="4277BB"/>
                </a:solidFill>
              </a:endParaRPr>
            </a:p>
          </p:txBody>
        </p:sp>
      </p:grpSp>
      <p:sp>
        <p:nvSpPr>
          <p:cNvPr id="60" name="Shape 496">
            <a:extLst>
              <a:ext uri="{FF2B5EF4-FFF2-40B4-BE49-F238E27FC236}">
                <a16:creationId xmlns:a16="http://schemas.microsoft.com/office/drawing/2014/main" id="{8F464F88-A859-AA4C-BE20-B08EEE87AADA}"/>
              </a:ext>
            </a:extLst>
          </p:cNvPr>
          <p:cNvSpPr/>
          <p:nvPr/>
        </p:nvSpPr>
        <p:spPr>
          <a:xfrm>
            <a:off x="8137250" y="2057400"/>
            <a:ext cx="2049790"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Encrypts and decrypts sensitive data.</a:t>
            </a:r>
          </a:p>
          <a:p>
            <a:pPr lvl="0">
              <a:defRPr sz="1800"/>
            </a:pPr>
            <a:endParaRPr sz="1000" dirty="0"/>
          </a:p>
        </p:txBody>
      </p:sp>
      <p:grpSp>
        <p:nvGrpSpPr>
          <p:cNvPr id="10" name="Group 9">
            <a:extLst>
              <a:ext uri="{FF2B5EF4-FFF2-40B4-BE49-F238E27FC236}">
                <a16:creationId xmlns:a16="http://schemas.microsoft.com/office/drawing/2014/main" id="{71DA315B-EE2B-9246-AA0D-43DC7B80DF06}"/>
              </a:ext>
            </a:extLst>
          </p:cNvPr>
          <p:cNvGrpSpPr/>
          <p:nvPr/>
        </p:nvGrpSpPr>
        <p:grpSpPr>
          <a:xfrm>
            <a:off x="7235595" y="2095875"/>
            <a:ext cx="730969" cy="1086387"/>
            <a:chOff x="7235595" y="2095875"/>
            <a:chExt cx="730969" cy="1086387"/>
          </a:xfrm>
        </p:grpSpPr>
        <p:grpSp>
          <p:nvGrpSpPr>
            <p:cNvPr id="62" name="Group 489">
              <a:extLst>
                <a:ext uri="{FF2B5EF4-FFF2-40B4-BE49-F238E27FC236}">
                  <a16:creationId xmlns:a16="http://schemas.microsoft.com/office/drawing/2014/main" id="{F7394ED3-B538-EA49-9F8D-23BFCA721B9F}"/>
                </a:ext>
              </a:extLst>
            </p:cNvPr>
            <p:cNvGrpSpPr/>
            <p:nvPr/>
          </p:nvGrpSpPr>
          <p:grpSpPr>
            <a:xfrm>
              <a:off x="7235595" y="2095875"/>
              <a:ext cx="730969" cy="1086387"/>
              <a:chOff x="174395" y="0"/>
              <a:chExt cx="730968" cy="1086386"/>
            </a:xfrm>
          </p:grpSpPr>
          <p:sp>
            <p:nvSpPr>
              <p:cNvPr id="64" name="Shape 487">
                <a:extLst>
                  <a:ext uri="{FF2B5EF4-FFF2-40B4-BE49-F238E27FC236}">
                    <a16:creationId xmlns:a16="http://schemas.microsoft.com/office/drawing/2014/main" id="{F9BCD95B-7B27-AA4C-8FA3-192C99E795C7}"/>
                  </a:ext>
                </a:extLst>
              </p:cNvPr>
              <p:cNvSpPr/>
              <p:nvPr/>
            </p:nvSpPr>
            <p:spPr>
              <a:xfrm>
                <a:off x="19538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222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5" name="Shape 488">
                <a:extLst>
                  <a:ext uri="{FF2B5EF4-FFF2-40B4-BE49-F238E27FC236}">
                    <a16:creationId xmlns:a16="http://schemas.microsoft.com/office/drawing/2014/main" id="{7DDE7372-36EF-8B48-874F-47C482EA88F2}"/>
                  </a:ext>
                </a:extLst>
              </p:cNvPr>
              <p:cNvSpPr/>
              <p:nvPr/>
            </p:nvSpPr>
            <p:spPr>
              <a:xfrm>
                <a:off x="174395" y="717054"/>
                <a:ext cx="730968" cy="36933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IBM FILE</a:t>
                </a:r>
              </a:p>
              <a:p>
                <a:pPr lvl="0">
                  <a:defRPr sz="1800" b="0">
                    <a:solidFill>
                      <a:srgbClr val="000000"/>
                    </a:solidFill>
                  </a:defRPr>
                </a:pPr>
                <a:r>
                  <a:rPr lang="en-US" sz="800" b="1" dirty="0">
                    <a:solidFill>
                      <a:srgbClr val="4277BB"/>
                    </a:solidFill>
                  </a:rPr>
                  <a:t> ENCRYPTION </a:t>
                </a:r>
              </a:p>
              <a:p>
                <a:pPr lvl="0">
                  <a:defRPr sz="1800" b="0">
                    <a:solidFill>
                      <a:srgbClr val="000000"/>
                    </a:solidFill>
                  </a:defRPr>
                </a:pPr>
                <a:r>
                  <a:rPr lang="en-US" sz="800" b="1" dirty="0">
                    <a:solidFill>
                      <a:srgbClr val="4277BB"/>
                    </a:solidFill>
                  </a:rPr>
                  <a:t>SERVICE</a:t>
                </a:r>
                <a:endParaRPr sz="800" b="1" dirty="0">
                  <a:solidFill>
                    <a:srgbClr val="4277BB"/>
                  </a:solidFill>
                </a:endParaRPr>
              </a:p>
            </p:txBody>
          </p:sp>
        </p:grpSp>
        <p:pic>
          <p:nvPicPr>
            <p:cNvPr id="9" name="Picture 8">
              <a:extLst>
                <a:ext uri="{FF2B5EF4-FFF2-40B4-BE49-F238E27FC236}">
                  <a16:creationId xmlns:a16="http://schemas.microsoft.com/office/drawing/2014/main" id="{5EA6DEEE-F6D0-EF44-8222-AB7BFEBD3CB8}"/>
                </a:ext>
              </a:extLst>
            </p:cNvPr>
            <p:cNvPicPr>
              <a:picLocks noChangeAspect="1"/>
            </p:cNvPicPr>
            <p:nvPr/>
          </p:nvPicPr>
          <p:blipFill>
            <a:blip r:embed="rId8"/>
            <a:stretch>
              <a:fillRect/>
            </a:stretch>
          </p:blipFill>
          <p:spPr>
            <a:xfrm>
              <a:off x="7416926" y="2265341"/>
              <a:ext cx="368300" cy="368300"/>
            </a:xfrm>
            <a:prstGeom prst="rect">
              <a:avLst/>
            </a:prstGeom>
          </p:spPr>
        </p:pic>
      </p:grpSp>
      <p:sp>
        <p:nvSpPr>
          <p:cNvPr id="68" name="Shape 496">
            <a:extLst>
              <a:ext uri="{FF2B5EF4-FFF2-40B4-BE49-F238E27FC236}">
                <a16:creationId xmlns:a16="http://schemas.microsoft.com/office/drawing/2014/main" id="{7757F3F2-2C4D-334C-BD63-5D2724BFA2EF}"/>
              </a:ext>
            </a:extLst>
          </p:cNvPr>
          <p:cNvSpPr/>
          <p:nvPr/>
        </p:nvSpPr>
        <p:spPr>
          <a:xfrm>
            <a:off x="8137250" y="3297823"/>
            <a:ext cx="2049790" cy="148758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 cloud based security service to provide key life cycle management (key creation, usage, deletion) for encryption keys used in cloud services or customer-built applications, with root of trust" backed by a hardware security module (HSM)."</a:t>
            </a:r>
          </a:p>
          <a:p>
            <a:pPr lvl="0">
              <a:defRPr sz="1800"/>
            </a:pPr>
            <a:endParaRPr sz="1000" dirty="0"/>
          </a:p>
        </p:txBody>
      </p:sp>
      <p:grpSp>
        <p:nvGrpSpPr>
          <p:cNvPr id="12" name="Group 11">
            <a:extLst>
              <a:ext uri="{FF2B5EF4-FFF2-40B4-BE49-F238E27FC236}">
                <a16:creationId xmlns:a16="http://schemas.microsoft.com/office/drawing/2014/main" id="{C3F54200-7946-AC44-86DB-47F2FA3242DE}"/>
              </a:ext>
            </a:extLst>
          </p:cNvPr>
          <p:cNvGrpSpPr/>
          <p:nvPr/>
        </p:nvGrpSpPr>
        <p:grpSpPr>
          <a:xfrm>
            <a:off x="7213958" y="3360795"/>
            <a:ext cx="774251" cy="1086387"/>
            <a:chOff x="7213958" y="3360795"/>
            <a:chExt cx="774251" cy="1086387"/>
          </a:xfrm>
        </p:grpSpPr>
        <p:grpSp>
          <p:nvGrpSpPr>
            <p:cNvPr id="70" name="Group 489">
              <a:extLst>
                <a:ext uri="{FF2B5EF4-FFF2-40B4-BE49-F238E27FC236}">
                  <a16:creationId xmlns:a16="http://schemas.microsoft.com/office/drawing/2014/main" id="{27C7342F-550A-FB4E-952F-B84A46F18D65}"/>
                </a:ext>
              </a:extLst>
            </p:cNvPr>
            <p:cNvGrpSpPr/>
            <p:nvPr/>
          </p:nvGrpSpPr>
          <p:grpSpPr>
            <a:xfrm>
              <a:off x="7213958" y="3360795"/>
              <a:ext cx="774251" cy="1086387"/>
              <a:chOff x="152758" y="0"/>
              <a:chExt cx="774250" cy="1086386"/>
            </a:xfrm>
          </p:grpSpPr>
          <p:sp>
            <p:nvSpPr>
              <p:cNvPr id="72" name="Shape 487">
                <a:extLst>
                  <a:ext uri="{FF2B5EF4-FFF2-40B4-BE49-F238E27FC236}">
                    <a16:creationId xmlns:a16="http://schemas.microsoft.com/office/drawing/2014/main" id="{043F2165-B433-C341-9503-862A1869276C}"/>
                  </a:ext>
                </a:extLst>
              </p:cNvPr>
              <p:cNvSpPr/>
              <p:nvPr/>
            </p:nvSpPr>
            <p:spPr>
              <a:xfrm>
                <a:off x="19538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222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3" name="Shape 488">
                <a:extLst>
                  <a:ext uri="{FF2B5EF4-FFF2-40B4-BE49-F238E27FC236}">
                    <a16:creationId xmlns:a16="http://schemas.microsoft.com/office/drawing/2014/main" id="{80C30EDE-B76D-4749-BDB6-E2A19D6BA039}"/>
                  </a:ext>
                </a:extLst>
              </p:cNvPr>
              <p:cNvSpPr/>
              <p:nvPr/>
            </p:nvSpPr>
            <p:spPr>
              <a:xfrm>
                <a:off x="152758" y="717054"/>
                <a:ext cx="774250" cy="36933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KEY </a:t>
                </a:r>
              </a:p>
              <a:p>
                <a:pPr lvl="0">
                  <a:defRPr sz="1800" b="0">
                    <a:solidFill>
                      <a:srgbClr val="000000"/>
                    </a:solidFill>
                  </a:defRPr>
                </a:pPr>
                <a:r>
                  <a:rPr lang="en-US" sz="800" b="1" dirty="0">
                    <a:solidFill>
                      <a:srgbClr val="4277BB"/>
                    </a:solidFill>
                  </a:rPr>
                  <a:t>MANAGEMENT </a:t>
                </a:r>
              </a:p>
              <a:p>
                <a:pPr lvl="0">
                  <a:defRPr sz="1800" b="0">
                    <a:solidFill>
                      <a:srgbClr val="000000"/>
                    </a:solidFill>
                  </a:defRPr>
                </a:pPr>
                <a:r>
                  <a:rPr lang="en-US" sz="800" b="1" dirty="0">
                    <a:solidFill>
                      <a:srgbClr val="4277BB"/>
                    </a:solidFill>
                  </a:rPr>
                  <a:t>SERVICE</a:t>
                </a:r>
                <a:endParaRPr sz="800" b="1" dirty="0">
                  <a:solidFill>
                    <a:srgbClr val="4277BB"/>
                  </a:solidFill>
                </a:endParaRPr>
              </a:p>
            </p:txBody>
          </p:sp>
        </p:grpSp>
        <p:pic>
          <p:nvPicPr>
            <p:cNvPr id="11" name="Picture 10">
              <a:extLst>
                <a:ext uri="{FF2B5EF4-FFF2-40B4-BE49-F238E27FC236}">
                  <a16:creationId xmlns:a16="http://schemas.microsoft.com/office/drawing/2014/main" id="{90A495DB-7CDD-7E4F-8F43-60AA89ECFE51}"/>
                </a:ext>
              </a:extLst>
            </p:cNvPr>
            <p:cNvPicPr>
              <a:picLocks noChangeAspect="1"/>
            </p:cNvPicPr>
            <p:nvPr/>
          </p:nvPicPr>
          <p:blipFill>
            <a:blip r:embed="rId9"/>
            <a:stretch>
              <a:fillRect/>
            </a:stretch>
          </p:blipFill>
          <p:spPr>
            <a:xfrm>
              <a:off x="7385176" y="3505949"/>
              <a:ext cx="431800" cy="444500"/>
            </a:xfrm>
            <a:prstGeom prst="rect">
              <a:avLst/>
            </a:prstGeom>
          </p:spPr>
        </p:pic>
      </p:grpSp>
      <p:pic>
        <p:nvPicPr>
          <p:cNvPr id="2" name="Picture 1">
            <a:extLst>
              <a:ext uri="{FF2B5EF4-FFF2-40B4-BE49-F238E27FC236}">
                <a16:creationId xmlns:a16="http://schemas.microsoft.com/office/drawing/2014/main" id="{19DDE515-4FEC-AE44-BFB8-3ECCD0223D6A}"/>
              </a:ext>
            </a:extLst>
          </p:cNvPr>
          <p:cNvPicPr>
            <a:picLocks noChangeAspect="1"/>
          </p:cNvPicPr>
          <p:nvPr/>
        </p:nvPicPr>
        <p:blipFill>
          <a:blip r:embed="rId10"/>
          <a:stretch>
            <a:fillRect/>
          </a:stretch>
        </p:blipFill>
        <p:spPr>
          <a:xfrm>
            <a:off x="7402026" y="4941855"/>
            <a:ext cx="330200" cy="482600"/>
          </a:xfrm>
          <a:prstGeom prst="rect">
            <a:avLst/>
          </a:prstGeom>
        </p:spPr>
      </p:pic>
      <p:sp>
        <p:nvSpPr>
          <p:cNvPr id="67" name="Shape 495">
            <a:extLst>
              <a:ext uri="{FF2B5EF4-FFF2-40B4-BE49-F238E27FC236}">
                <a16:creationId xmlns:a16="http://schemas.microsoft.com/office/drawing/2014/main" id="{EDA10E8F-12D6-AF46-9598-09515BE7714D}"/>
              </a:ext>
            </a:extLst>
          </p:cNvPr>
          <p:cNvSpPr/>
          <p:nvPr/>
        </p:nvSpPr>
        <p:spPr>
          <a:xfrm>
            <a:off x="1485558" y="6134645"/>
            <a:ext cx="2258697" cy="94897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100" dirty="0"/>
              <a:t>Operators automate the packaging, installation, and lifecycle of the container image when it is deployed in a Kubernetes cluster. </a:t>
            </a:r>
            <a:endParaRPr sz="100" dirty="0"/>
          </a:p>
        </p:txBody>
      </p:sp>
      <p:grpSp>
        <p:nvGrpSpPr>
          <p:cNvPr id="8" name="Group 7">
            <a:extLst>
              <a:ext uri="{FF2B5EF4-FFF2-40B4-BE49-F238E27FC236}">
                <a16:creationId xmlns:a16="http://schemas.microsoft.com/office/drawing/2014/main" id="{1B192D73-B0E5-9647-B48A-1502D340B11D}"/>
              </a:ext>
            </a:extLst>
          </p:cNvPr>
          <p:cNvGrpSpPr/>
          <p:nvPr/>
        </p:nvGrpSpPr>
        <p:grpSpPr>
          <a:xfrm>
            <a:off x="582480" y="6146976"/>
            <a:ext cx="707234" cy="831588"/>
            <a:chOff x="582480" y="6146976"/>
            <a:chExt cx="707234" cy="831588"/>
          </a:xfrm>
        </p:grpSpPr>
        <p:grpSp>
          <p:nvGrpSpPr>
            <p:cNvPr id="58" name="Group 476">
              <a:extLst>
                <a:ext uri="{FF2B5EF4-FFF2-40B4-BE49-F238E27FC236}">
                  <a16:creationId xmlns:a16="http://schemas.microsoft.com/office/drawing/2014/main" id="{78EF05A6-F325-E141-BAAF-8F1E75454B54}"/>
                </a:ext>
              </a:extLst>
            </p:cNvPr>
            <p:cNvGrpSpPr/>
            <p:nvPr/>
          </p:nvGrpSpPr>
          <p:grpSpPr>
            <a:xfrm>
              <a:off x="582480" y="6146976"/>
              <a:ext cx="707234" cy="831588"/>
              <a:chOff x="0" y="0"/>
              <a:chExt cx="707232" cy="831587"/>
            </a:xfrm>
          </p:grpSpPr>
          <p:sp>
            <p:nvSpPr>
              <p:cNvPr id="59" name="Shape 472">
                <a:extLst>
                  <a:ext uri="{FF2B5EF4-FFF2-40B4-BE49-F238E27FC236}">
                    <a16:creationId xmlns:a16="http://schemas.microsoft.com/office/drawing/2014/main" id="{03A73779-0243-4A41-99CB-DE54BEDE58E2}"/>
                  </a:ext>
                </a:extLst>
              </p:cNvPr>
              <p:cNvSpPr/>
              <p:nvPr/>
            </p:nvSpPr>
            <p:spPr>
              <a:xfrm>
                <a:off x="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42233"/>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3" name="Shape 473">
                <a:extLst>
                  <a:ext uri="{FF2B5EF4-FFF2-40B4-BE49-F238E27FC236}">
                    <a16:creationId xmlns:a16="http://schemas.microsoft.com/office/drawing/2014/main" id="{1CEFB0BA-1E93-D24D-87E2-FAF1D3D77B45}"/>
                  </a:ext>
                </a:extLst>
              </p:cNvPr>
              <p:cNvSpPr/>
              <p:nvPr/>
            </p:nvSpPr>
            <p:spPr>
              <a:xfrm>
                <a:off x="35889" y="708476"/>
                <a:ext cx="650817"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OPERATORS</a:t>
                </a:r>
                <a:endParaRPr sz="800" b="1" dirty="0">
                  <a:solidFill>
                    <a:srgbClr val="4277BB"/>
                  </a:solidFill>
                </a:endParaRPr>
              </a:p>
            </p:txBody>
          </p:sp>
        </p:grpSp>
        <p:pic>
          <p:nvPicPr>
            <p:cNvPr id="7" name="Picture 6">
              <a:extLst>
                <a:ext uri="{FF2B5EF4-FFF2-40B4-BE49-F238E27FC236}">
                  <a16:creationId xmlns:a16="http://schemas.microsoft.com/office/drawing/2014/main" id="{6D6CD968-0F2F-C044-9A86-7C83475D446C}"/>
                </a:ext>
              </a:extLst>
            </p:cNvPr>
            <p:cNvPicPr>
              <a:picLocks noChangeAspect="1"/>
            </p:cNvPicPr>
            <p:nvPr/>
          </p:nvPicPr>
          <p:blipFill>
            <a:blip r:embed="rId11"/>
            <a:stretch>
              <a:fillRect/>
            </a:stretch>
          </p:blipFill>
          <p:spPr>
            <a:xfrm>
              <a:off x="797214" y="6199909"/>
              <a:ext cx="317500" cy="571500"/>
            </a:xfrm>
            <a:prstGeom prst="rect">
              <a:avLst/>
            </a:prstGeom>
          </p:spPr>
        </p:pic>
      </p:gr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0" name="Shape 490"/>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491" name="Shape 491"/>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S</a:t>
            </a:r>
            <a:r>
              <a:rPr lang="en-US" sz="2400" dirty="0"/>
              <a:t>ocial</a:t>
            </a:r>
            <a:r>
              <a:rPr sz="2400" dirty="0"/>
              <a:t> Icons</a:t>
            </a:r>
          </a:p>
        </p:txBody>
      </p:sp>
      <p:sp>
        <p:nvSpPr>
          <p:cNvPr id="492" name="Shape 492"/>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493" name="Shape 493"/>
          <p:cNvSpPr/>
          <p:nvPr/>
        </p:nvSpPr>
        <p:spPr>
          <a:xfrm>
            <a:off x="1503837" y="1948811"/>
            <a:ext cx="2240417" cy="1233671"/>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Social networking capabilities to find and discover connections between content and people. Ability to maintain and connect social profiles, form networks, share knowledge and insights; including status updates.</a:t>
            </a:r>
          </a:p>
        </p:txBody>
      </p:sp>
      <p:sp>
        <p:nvSpPr>
          <p:cNvPr id="494" name="Shape 494"/>
          <p:cNvSpPr/>
          <p:nvPr/>
        </p:nvSpPr>
        <p:spPr>
          <a:xfrm>
            <a:off x="1485558" y="3369949"/>
            <a:ext cx="2049790" cy="910506"/>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Electronic mail (email) solution that enables users to access their email and calendaring with a browser, rich client, or mobile application. </a:t>
            </a:r>
          </a:p>
        </p:txBody>
      </p:sp>
      <p:sp>
        <p:nvSpPr>
          <p:cNvPr id="495" name="Shape 495"/>
          <p:cNvSpPr/>
          <p:nvPr/>
        </p:nvSpPr>
        <p:spPr>
          <a:xfrm>
            <a:off x="8230420" y="2057400"/>
            <a:ext cx="2258697" cy="107208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Provides tools to engage I</a:t>
            </a:r>
          </a:p>
          <a:p>
            <a:pPr lvl="0">
              <a:defRPr sz="1800"/>
            </a:pPr>
            <a:r>
              <a:rPr lang="en-US" sz="1050" dirty="0"/>
              <a:t>n real-time with individuals, </a:t>
            </a:r>
          </a:p>
          <a:p>
            <a:pPr lvl="0">
              <a:defRPr sz="1800"/>
            </a:pPr>
            <a:r>
              <a:rPr lang="en-US" sz="1050" dirty="0"/>
              <a:t>teams, or large groups. </a:t>
            </a:r>
          </a:p>
          <a:p>
            <a:pPr lvl="0">
              <a:defRPr sz="1800"/>
            </a:pPr>
            <a:r>
              <a:rPr lang="en-US" sz="1050" dirty="0"/>
              <a:t> Includes web conferencing, audio/video, and various</a:t>
            </a:r>
          </a:p>
          <a:p>
            <a:pPr lvl="0">
              <a:defRPr sz="1800"/>
            </a:pPr>
            <a:r>
              <a:rPr lang="en-US" sz="1050" dirty="0"/>
              <a:t> instant messaging services.</a:t>
            </a:r>
          </a:p>
        </p:txBody>
      </p:sp>
      <p:sp>
        <p:nvSpPr>
          <p:cNvPr id="496" name="Shape 496"/>
          <p:cNvSpPr/>
          <p:nvPr/>
        </p:nvSpPr>
        <p:spPr>
          <a:xfrm>
            <a:off x="5021512" y="3374706"/>
            <a:ext cx="2049790" cy="748923"/>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Spaces used for community building, team collaboration, and collecting of knowledge repositories.</a:t>
            </a:r>
          </a:p>
        </p:txBody>
      </p:sp>
      <p:grpSp>
        <p:nvGrpSpPr>
          <p:cNvPr id="9" name="Group 8">
            <a:extLst>
              <a:ext uri="{FF2B5EF4-FFF2-40B4-BE49-F238E27FC236}">
                <a16:creationId xmlns:a16="http://schemas.microsoft.com/office/drawing/2014/main" id="{1EDA606E-5042-3346-A462-7466C6EDEC1B}"/>
              </a:ext>
            </a:extLst>
          </p:cNvPr>
          <p:cNvGrpSpPr/>
          <p:nvPr/>
        </p:nvGrpSpPr>
        <p:grpSpPr>
          <a:xfrm>
            <a:off x="4076700" y="3352800"/>
            <a:ext cx="729367" cy="840166"/>
            <a:chOff x="354126" y="6030499"/>
            <a:chExt cx="729367" cy="840166"/>
          </a:xfrm>
        </p:grpSpPr>
        <p:grpSp>
          <p:nvGrpSpPr>
            <p:cNvPr id="489" name="Group 489"/>
            <p:cNvGrpSpPr/>
            <p:nvPr/>
          </p:nvGrpSpPr>
          <p:grpSpPr>
            <a:xfrm>
              <a:off x="354126" y="6030499"/>
              <a:ext cx="729367" cy="840166"/>
              <a:chOff x="175189" y="0"/>
              <a:chExt cx="729366" cy="840165"/>
            </a:xfrm>
          </p:grpSpPr>
          <p:sp>
            <p:nvSpPr>
              <p:cNvPr id="487" name="Shape 487"/>
              <p:cNvSpPr/>
              <p:nvPr/>
            </p:nvSpPr>
            <p:spPr>
              <a:xfrm>
                <a:off x="19538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0632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88" name="Shape 488"/>
              <p:cNvSpPr/>
              <p:nvPr/>
            </p:nvSpPr>
            <p:spPr>
              <a:xfrm>
                <a:off x="175189" y="717054"/>
                <a:ext cx="729366"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COMMUNITIES</a:t>
                </a:r>
                <a:endParaRPr sz="800" b="1" dirty="0">
                  <a:solidFill>
                    <a:srgbClr val="4277BB"/>
                  </a:solidFill>
                </a:endParaRPr>
              </a:p>
            </p:txBody>
          </p:sp>
        </p:gr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105" y="6088459"/>
              <a:ext cx="573024" cy="591312"/>
            </a:xfrm>
            <a:prstGeom prst="rect">
              <a:avLst/>
            </a:prstGeom>
          </p:spPr>
        </p:pic>
      </p:grpSp>
      <p:grpSp>
        <p:nvGrpSpPr>
          <p:cNvPr id="2" name="Group 1">
            <a:extLst>
              <a:ext uri="{FF2B5EF4-FFF2-40B4-BE49-F238E27FC236}">
                <a16:creationId xmlns:a16="http://schemas.microsoft.com/office/drawing/2014/main" id="{3EB4D1B0-ED94-BB4E-BC2B-89ED64A9085B}"/>
              </a:ext>
            </a:extLst>
          </p:cNvPr>
          <p:cNvGrpSpPr/>
          <p:nvPr/>
        </p:nvGrpSpPr>
        <p:grpSpPr>
          <a:xfrm>
            <a:off x="573621" y="2065642"/>
            <a:ext cx="720282" cy="825932"/>
            <a:chOff x="387001" y="1953670"/>
            <a:chExt cx="720282" cy="825932"/>
          </a:xfrm>
        </p:grpSpPr>
        <p:grpSp>
          <p:nvGrpSpPr>
            <p:cNvPr id="486" name="Group 486"/>
            <p:cNvGrpSpPr/>
            <p:nvPr/>
          </p:nvGrpSpPr>
          <p:grpSpPr>
            <a:xfrm>
              <a:off x="387001" y="1953670"/>
              <a:ext cx="720282" cy="825932"/>
              <a:chOff x="0" y="0"/>
              <a:chExt cx="720281" cy="825931"/>
            </a:xfrm>
          </p:grpSpPr>
          <p:sp>
            <p:nvSpPr>
              <p:cNvPr id="482" name="Shape 482"/>
              <p:cNvSpPr/>
              <p:nvPr/>
            </p:nvSpPr>
            <p:spPr>
              <a:xfrm>
                <a:off x="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0632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83" name="Shape 483"/>
              <p:cNvSpPr/>
              <p:nvPr/>
            </p:nvSpPr>
            <p:spPr>
              <a:xfrm>
                <a:off x="8548" y="702820"/>
                <a:ext cx="711733"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NETWORKING</a:t>
                </a:r>
                <a:endParaRPr sz="800" b="1" dirty="0">
                  <a:solidFill>
                    <a:srgbClr val="4277BB"/>
                  </a:solidFill>
                </a:endParaRPr>
              </a:p>
            </p:txBody>
          </p:sp>
        </p:gr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816" y="2009836"/>
              <a:ext cx="591312" cy="676656"/>
            </a:xfrm>
            <a:prstGeom prst="rect">
              <a:avLst/>
            </a:prstGeom>
          </p:spPr>
        </p:pic>
      </p:grpSp>
      <p:grpSp>
        <p:nvGrpSpPr>
          <p:cNvPr id="3" name="Group 2">
            <a:extLst>
              <a:ext uri="{FF2B5EF4-FFF2-40B4-BE49-F238E27FC236}">
                <a16:creationId xmlns:a16="http://schemas.microsoft.com/office/drawing/2014/main" id="{EDF7E599-3AF6-5A44-AF49-6616AB705C68}"/>
              </a:ext>
            </a:extLst>
          </p:cNvPr>
          <p:cNvGrpSpPr/>
          <p:nvPr/>
        </p:nvGrpSpPr>
        <p:grpSpPr>
          <a:xfrm>
            <a:off x="582442" y="3369949"/>
            <a:ext cx="707233" cy="831592"/>
            <a:chOff x="395822" y="3295301"/>
            <a:chExt cx="707233" cy="831592"/>
          </a:xfrm>
        </p:grpSpPr>
        <p:grpSp>
          <p:nvGrpSpPr>
            <p:cNvPr id="481" name="Group 481"/>
            <p:cNvGrpSpPr/>
            <p:nvPr/>
          </p:nvGrpSpPr>
          <p:grpSpPr>
            <a:xfrm>
              <a:off x="395822" y="3295301"/>
              <a:ext cx="707233" cy="831592"/>
              <a:chOff x="0" y="0"/>
              <a:chExt cx="707232" cy="831590"/>
            </a:xfrm>
          </p:grpSpPr>
          <p:sp>
            <p:nvSpPr>
              <p:cNvPr id="477" name="Shape 477"/>
              <p:cNvSpPr/>
              <p:nvPr/>
            </p:nvSpPr>
            <p:spPr>
              <a:xfrm>
                <a:off x="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0632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78" name="Shape 478"/>
              <p:cNvSpPr/>
              <p:nvPr/>
            </p:nvSpPr>
            <p:spPr>
              <a:xfrm>
                <a:off x="55203" y="708479"/>
                <a:ext cx="628377"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MESSAGING</a:t>
                </a:r>
                <a:endParaRPr sz="800" b="1" dirty="0">
                  <a:solidFill>
                    <a:srgbClr val="4277BB"/>
                  </a:solidFill>
                </a:endParaRPr>
              </a:p>
            </p:txBody>
          </p:sp>
        </p:gr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687" y="3366960"/>
              <a:ext cx="658368" cy="493776"/>
            </a:xfrm>
            <a:prstGeom prst="rect">
              <a:avLst/>
            </a:prstGeom>
          </p:spPr>
        </p:pic>
      </p:grpSp>
      <p:grpSp>
        <p:nvGrpSpPr>
          <p:cNvPr id="4" name="Group 3">
            <a:extLst>
              <a:ext uri="{FF2B5EF4-FFF2-40B4-BE49-F238E27FC236}">
                <a16:creationId xmlns:a16="http://schemas.microsoft.com/office/drawing/2014/main" id="{13244AF3-4221-814F-AF95-70A5A97E4944}"/>
              </a:ext>
            </a:extLst>
          </p:cNvPr>
          <p:cNvGrpSpPr/>
          <p:nvPr/>
        </p:nvGrpSpPr>
        <p:grpSpPr>
          <a:xfrm>
            <a:off x="7239000" y="2069731"/>
            <a:ext cx="899285" cy="954700"/>
            <a:chOff x="307518" y="4656550"/>
            <a:chExt cx="899285" cy="954700"/>
          </a:xfrm>
        </p:grpSpPr>
        <p:grpSp>
          <p:nvGrpSpPr>
            <p:cNvPr id="476" name="Group 476"/>
            <p:cNvGrpSpPr/>
            <p:nvPr/>
          </p:nvGrpSpPr>
          <p:grpSpPr>
            <a:xfrm>
              <a:off x="307518" y="4656550"/>
              <a:ext cx="899285" cy="954700"/>
              <a:chOff x="-88342" y="0"/>
              <a:chExt cx="899283" cy="954699"/>
            </a:xfrm>
          </p:grpSpPr>
          <p:sp>
            <p:nvSpPr>
              <p:cNvPr id="472" name="Shape 472"/>
              <p:cNvSpPr/>
              <p:nvPr/>
            </p:nvSpPr>
            <p:spPr>
              <a:xfrm>
                <a:off x="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0632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73" name="Shape 473"/>
              <p:cNvSpPr/>
              <p:nvPr/>
            </p:nvSpPr>
            <p:spPr>
              <a:xfrm>
                <a:off x="-88342" y="708478"/>
                <a:ext cx="89928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LIVE</a:t>
                </a:r>
              </a:p>
              <a:p>
                <a:pPr lvl="0">
                  <a:defRPr sz="1800" b="0">
                    <a:solidFill>
                      <a:srgbClr val="000000"/>
                    </a:solidFill>
                  </a:defRPr>
                </a:pPr>
                <a:r>
                  <a:rPr lang="en-US" sz="800" b="1" dirty="0">
                    <a:solidFill>
                      <a:srgbClr val="4277BB"/>
                    </a:solidFill>
                  </a:rPr>
                  <a:t>COLLABORATION</a:t>
                </a:r>
              </a:p>
            </p:txBody>
          </p:sp>
        </p:grpSp>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4687" y="4700715"/>
              <a:ext cx="518160" cy="579120"/>
            </a:xfrm>
            <a:prstGeom prst="rect">
              <a:avLst/>
            </a:prstGeom>
          </p:spPr>
        </p:pic>
      </p:grpSp>
      <p:grpSp>
        <p:nvGrpSpPr>
          <p:cNvPr id="10" name="Group 9">
            <a:extLst>
              <a:ext uri="{FF2B5EF4-FFF2-40B4-BE49-F238E27FC236}">
                <a16:creationId xmlns:a16="http://schemas.microsoft.com/office/drawing/2014/main" id="{90575921-89A9-594A-83F8-21FA22D6A16D}"/>
              </a:ext>
            </a:extLst>
          </p:cNvPr>
          <p:cNvGrpSpPr/>
          <p:nvPr/>
        </p:nvGrpSpPr>
        <p:grpSpPr>
          <a:xfrm>
            <a:off x="4097343" y="2061230"/>
            <a:ext cx="707233" cy="963276"/>
            <a:chOff x="4072773" y="1949258"/>
            <a:chExt cx="707233" cy="963276"/>
          </a:xfrm>
        </p:grpSpPr>
        <p:sp>
          <p:nvSpPr>
            <p:cNvPr id="37" name="Shape 487"/>
            <p:cNvSpPr/>
            <p:nvPr/>
          </p:nvSpPr>
          <p:spPr>
            <a:xfrm>
              <a:off x="4072773" y="1949258"/>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0632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8" name="Shape 488"/>
            <p:cNvSpPr/>
            <p:nvPr/>
          </p:nvSpPr>
          <p:spPr>
            <a:xfrm>
              <a:off x="4274593" y="2666313"/>
              <a:ext cx="285336"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FILE</a:t>
              </a:r>
            </a:p>
            <a:p>
              <a:pPr lvl="0">
                <a:defRPr sz="1800" b="0">
                  <a:solidFill>
                    <a:srgbClr val="000000"/>
                  </a:solidFill>
                </a:defRPr>
              </a:pPr>
              <a:r>
                <a:rPr lang="en-US" sz="800" b="1" dirty="0">
                  <a:solidFill>
                    <a:srgbClr val="4277BB"/>
                  </a:solidFill>
                </a:rPr>
                <a:t>SYNC</a:t>
              </a:r>
              <a:endParaRPr sz="800" b="1" dirty="0">
                <a:solidFill>
                  <a:srgbClr val="4277BB"/>
                </a:solidFill>
              </a:endParaRPr>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04264" y="2057750"/>
              <a:ext cx="445008" cy="469392"/>
            </a:xfrm>
            <a:prstGeom prst="rect">
              <a:avLst/>
            </a:prstGeom>
          </p:spPr>
        </p:pic>
      </p:grpSp>
      <p:sp>
        <p:nvSpPr>
          <p:cNvPr id="44" name="Shape 496"/>
          <p:cNvSpPr/>
          <p:nvPr/>
        </p:nvSpPr>
        <p:spPr>
          <a:xfrm>
            <a:off x="4936066" y="1948811"/>
            <a:ext cx="2267779" cy="1233671"/>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Provides the capability to store, share, and distribute documents which can be owned by individuals or managed as collections.  Includes ability to synch to various devices and perform live group editing.</a:t>
            </a:r>
          </a:p>
          <a:p>
            <a:pPr lvl="0">
              <a:defRPr sz="1800"/>
            </a:pPr>
            <a:endParaRPr sz="1050" dirty="0"/>
          </a:p>
        </p:txBody>
      </p:sp>
    </p:spTree>
    <p:extLst>
      <p:ext uri="{BB962C8B-B14F-4D97-AF65-F5344CB8AC3E}">
        <p14:creationId xmlns:p14="http://schemas.microsoft.com/office/powerpoint/2010/main" val="963082361"/>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2" name="Group 502"/>
          <p:cNvGrpSpPr/>
          <p:nvPr/>
        </p:nvGrpSpPr>
        <p:grpSpPr>
          <a:xfrm>
            <a:off x="571500" y="4848327"/>
            <a:ext cx="783683" cy="1084011"/>
            <a:chOff x="43274" y="0"/>
            <a:chExt cx="783682" cy="1084009"/>
          </a:xfrm>
        </p:grpSpPr>
        <p:sp>
          <p:nvSpPr>
            <p:cNvPr id="498" name="Shape 498"/>
            <p:cNvSpPr/>
            <p:nvPr/>
          </p:nvSpPr>
          <p:spPr>
            <a:xfrm>
              <a:off x="81498"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501" name="Group 501"/>
            <p:cNvGrpSpPr/>
            <p:nvPr/>
          </p:nvGrpSpPr>
          <p:grpSpPr>
            <a:xfrm>
              <a:off x="43274" y="89986"/>
              <a:ext cx="783682" cy="994023"/>
              <a:chOff x="54007" y="89986"/>
              <a:chExt cx="783680" cy="994021"/>
            </a:xfrm>
          </p:grpSpPr>
          <p:sp>
            <p:nvSpPr>
              <p:cNvPr id="499" name="Shape 499"/>
              <p:cNvSpPr/>
              <p:nvPr/>
            </p:nvSpPr>
            <p:spPr>
              <a:xfrm>
                <a:off x="54007" y="751425"/>
                <a:ext cx="78368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DATA</a:t>
                </a:r>
              </a:p>
              <a:p>
                <a:pPr lvl="0">
                  <a:defRPr sz="1800"/>
                </a:pPr>
                <a:r>
                  <a:rPr sz="800" b="1" dirty="0">
                    <a:solidFill>
                      <a:srgbClr val="4277BB"/>
                    </a:solidFill>
                    <a:latin typeface="Helvetica"/>
                    <a:ea typeface="Helvetica"/>
                    <a:cs typeface="Helvetica"/>
                    <a:sym typeface="Helvetica"/>
                  </a:rPr>
                  <a:t>INTEGRATION</a:t>
                </a:r>
              </a:p>
            </p:txBody>
          </p:sp>
          <p:pic>
            <p:nvPicPr>
              <p:cNvPr id="500" name="_-38.png"/>
              <p:cNvPicPr/>
              <p:nvPr/>
            </p:nvPicPr>
            <p:blipFill>
              <a:blip r:embed="rId2"/>
              <a:srcRect l="17301" t="12723" r="17301" b="20245"/>
              <a:stretch>
                <a:fillRect/>
              </a:stretch>
            </p:blipFill>
            <p:spPr>
              <a:xfrm>
                <a:off x="218242" y="89986"/>
                <a:ext cx="464366" cy="474065"/>
              </a:xfrm>
              <a:prstGeom prst="rect">
                <a:avLst/>
              </a:prstGeom>
              <a:ln w="3175" cap="flat">
                <a:noFill/>
                <a:miter lim="400000"/>
              </a:ln>
              <a:effectLst/>
            </p:spPr>
          </p:pic>
        </p:grpSp>
      </p:grpSp>
      <p:grpSp>
        <p:nvGrpSpPr>
          <p:cNvPr id="507" name="Group 507"/>
          <p:cNvGrpSpPr/>
          <p:nvPr/>
        </p:nvGrpSpPr>
        <p:grpSpPr>
          <a:xfrm>
            <a:off x="569825" y="3369015"/>
            <a:ext cx="729114" cy="1091939"/>
            <a:chOff x="33486" y="0"/>
            <a:chExt cx="729112" cy="1091937"/>
          </a:xfrm>
        </p:grpSpPr>
        <p:sp>
          <p:nvSpPr>
            <p:cNvPr id="503" name="Shape 503"/>
            <p:cNvSpPr/>
            <p:nvPr/>
          </p:nvSpPr>
          <p:spPr>
            <a:xfrm>
              <a:off x="35161"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506" name="Group 506"/>
            <p:cNvGrpSpPr/>
            <p:nvPr/>
          </p:nvGrpSpPr>
          <p:grpSpPr>
            <a:xfrm>
              <a:off x="33486" y="89210"/>
              <a:ext cx="729112" cy="1002727"/>
              <a:chOff x="88088" y="89210"/>
              <a:chExt cx="729110" cy="1002726"/>
            </a:xfrm>
          </p:grpSpPr>
          <p:sp>
            <p:nvSpPr>
              <p:cNvPr id="504" name="Shape 504"/>
              <p:cNvSpPr/>
              <p:nvPr/>
            </p:nvSpPr>
            <p:spPr>
              <a:xfrm>
                <a:off x="88088" y="759354"/>
                <a:ext cx="72911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STREAMING</a:t>
                </a:r>
              </a:p>
              <a:p>
                <a:pPr lvl="0">
                  <a:defRPr sz="1800"/>
                </a:pPr>
                <a:r>
                  <a:rPr sz="800" b="1" dirty="0">
                    <a:solidFill>
                      <a:srgbClr val="4277BB"/>
                    </a:solidFill>
                    <a:latin typeface="Helvetica"/>
                    <a:ea typeface="Helvetica"/>
                    <a:cs typeface="Helvetica"/>
                    <a:sym typeface="Helvetica"/>
                  </a:rPr>
                  <a:t>COMPUTING</a:t>
                </a:r>
              </a:p>
            </p:txBody>
          </p:sp>
          <p:pic>
            <p:nvPicPr>
              <p:cNvPr id="505" name="_-45.png"/>
              <p:cNvPicPr/>
              <p:nvPr/>
            </p:nvPicPr>
            <p:blipFill>
              <a:blip r:embed="rId3"/>
              <a:srcRect l="10781" t="12614" r="10781" b="12614"/>
              <a:stretch>
                <a:fillRect/>
              </a:stretch>
            </p:blipFill>
            <p:spPr>
              <a:xfrm>
                <a:off x="180543" y="89210"/>
                <a:ext cx="556956" cy="528811"/>
              </a:xfrm>
              <a:prstGeom prst="rect">
                <a:avLst/>
              </a:prstGeom>
              <a:ln w="3175" cap="flat">
                <a:noFill/>
                <a:miter lim="400000"/>
              </a:ln>
              <a:effectLst/>
            </p:spPr>
          </p:pic>
        </p:grpSp>
      </p:grpSp>
      <p:sp>
        <p:nvSpPr>
          <p:cNvPr id="516" name="Shape 51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17" name="Shape 517"/>
          <p:cNvSpPr/>
          <p:nvPr/>
        </p:nvSpPr>
        <p:spPr>
          <a:xfrm>
            <a:off x="369887" y="906462"/>
            <a:ext cx="4464052" cy="46106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Analytics Icons</a:t>
            </a:r>
          </a:p>
        </p:txBody>
      </p:sp>
      <p:sp>
        <p:nvSpPr>
          <p:cNvPr id="518" name="Shape 518"/>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519" name="Shape 519"/>
          <p:cNvSpPr/>
          <p:nvPr/>
        </p:nvSpPr>
        <p:spPr>
          <a:xfrm>
            <a:off x="1380891" y="1999331"/>
            <a:ext cx="1573004"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Guides and automates data analysis, discovery, and visualization.</a:t>
            </a:r>
          </a:p>
        </p:txBody>
      </p:sp>
      <p:sp>
        <p:nvSpPr>
          <p:cNvPr id="520" name="Shape 520"/>
          <p:cNvSpPr/>
          <p:nvPr/>
        </p:nvSpPr>
        <p:spPr>
          <a:xfrm>
            <a:off x="1380891" y="3317732"/>
            <a:ext cx="1709677" cy="4028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Includes real-time capture of video streams.</a:t>
            </a:r>
          </a:p>
        </p:txBody>
      </p:sp>
      <p:sp>
        <p:nvSpPr>
          <p:cNvPr id="521" name="Shape 521"/>
          <p:cNvSpPr/>
          <p:nvPr/>
        </p:nvSpPr>
        <p:spPr>
          <a:xfrm>
            <a:off x="1380891" y="4790840"/>
            <a:ext cx="2049790" cy="4028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Copies and correlates information from disparate sources.</a:t>
            </a:r>
          </a:p>
        </p:txBody>
      </p:sp>
      <p:grpSp>
        <p:nvGrpSpPr>
          <p:cNvPr id="3" name="Group 2">
            <a:extLst>
              <a:ext uri="{FF2B5EF4-FFF2-40B4-BE49-F238E27FC236}">
                <a16:creationId xmlns:a16="http://schemas.microsoft.com/office/drawing/2014/main" id="{8D12E6E9-381B-BC4F-AEB3-DF6EF052A36B}"/>
              </a:ext>
            </a:extLst>
          </p:cNvPr>
          <p:cNvGrpSpPr/>
          <p:nvPr/>
        </p:nvGrpSpPr>
        <p:grpSpPr>
          <a:xfrm>
            <a:off x="4043707" y="3369015"/>
            <a:ext cx="803105" cy="983684"/>
            <a:chOff x="3580680" y="3296401"/>
            <a:chExt cx="803105" cy="983684"/>
          </a:xfrm>
        </p:grpSpPr>
        <p:sp>
          <p:nvSpPr>
            <p:cNvPr id="32" name="Shape 498"/>
            <p:cNvSpPr/>
            <p:nvPr/>
          </p:nvSpPr>
          <p:spPr>
            <a:xfrm>
              <a:off x="3628616" y="3296401"/>
              <a:ext cx="707234"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3" name="Shape 499"/>
            <p:cNvSpPr/>
            <p:nvPr/>
          </p:nvSpPr>
          <p:spPr>
            <a:xfrm>
              <a:off x="3580680" y="4033864"/>
              <a:ext cx="80310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lang="en-US" sz="800" b="1" dirty="0">
                  <a:solidFill>
                    <a:srgbClr val="4277BB"/>
                  </a:solidFill>
                  <a:latin typeface="Helvetica"/>
                  <a:ea typeface="Helvetica"/>
                  <a:cs typeface="Helvetica"/>
                  <a:sym typeface="Helvetica"/>
                </a:rPr>
                <a:t>BUSINESS </a:t>
              </a:r>
            </a:p>
            <a:p>
              <a:pPr lvl="0">
                <a:defRPr sz="1800"/>
              </a:pPr>
              <a:r>
                <a:rPr lang="en-US" sz="800" b="1" dirty="0">
                  <a:solidFill>
                    <a:srgbClr val="4277BB"/>
                  </a:solidFill>
                  <a:latin typeface="Helvetica"/>
                  <a:ea typeface="Helvetica"/>
                  <a:cs typeface="Helvetica"/>
                  <a:sym typeface="Helvetica"/>
                </a:rPr>
                <a:t>PERFORMANCE</a:t>
              </a:r>
              <a:endParaRPr sz="800" b="1" dirty="0">
                <a:solidFill>
                  <a:srgbClr val="4277BB"/>
                </a:solidFill>
                <a:latin typeface="Helvetica"/>
                <a:ea typeface="Helvetica"/>
                <a:cs typeface="Helvetica"/>
                <a:sym typeface="Helvetica"/>
              </a:endParaRPr>
            </a:p>
          </p:txBody>
        </p:sp>
        <p:pic>
          <p:nvPicPr>
            <p:cNvPr id="34" name="_-38.png"/>
            <p:cNvPicPr/>
            <p:nvPr/>
          </p:nvPicPr>
          <p:blipFill>
            <a:blip r:embed="rId2"/>
            <a:srcRect l="17301" t="12723" r="17301" b="20245"/>
            <a:stretch>
              <a:fillRect/>
            </a:stretch>
          </p:blipFill>
          <p:spPr>
            <a:xfrm>
              <a:off x="3754628" y="3386387"/>
              <a:ext cx="464368" cy="474067"/>
            </a:xfrm>
            <a:prstGeom prst="rect">
              <a:avLst/>
            </a:prstGeom>
            <a:ln w="3175" cap="flat">
              <a:noFill/>
              <a:miter lim="400000"/>
            </a:ln>
            <a:effectLst/>
          </p:spPr>
        </p:pic>
      </p:grpSp>
      <p:sp>
        <p:nvSpPr>
          <p:cNvPr id="35" name="Shape 240"/>
          <p:cNvSpPr/>
          <p:nvPr/>
        </p:nvSpPr>
        <p:spPr>
          <a:xfrm>
            <a:off x="4949040" y="2064212"/>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Enables optimization of the shopper's journey and improves the sales and revenue for the business. </a:t>
            </a:r>
          </a:p>
        </p:txBody>
      </p:sp>
      <p:sp>
        <p:nvSpPr>
          <p:cNvPr id="36" name="Shape 240"/>
          <p:cNvSpPr/>
          <p:nvPr/>
        </p:nvSpPr>
        <p:spPr>
          <a:xfrm>
            <a:off x="4949040" y="3106129"/>
            <a:ext cx="1709677"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Enables describing and understanding the alerts, metrics, and key performance indicators (KPIs) that an organization uses to monitor day-to-day commerce activity.</a:t>
            </a:r>
          </a:p>
        </p:txBody>
      </p:sp>
      <p:grpSp>
        <p:nvGrpSpPr>
          <p:cNvPr id="4" name="Group 3">
            <a:extLst>
              <a:ext uri="{FF2B5EF4-FFF2-40B4-BE49-F238E27FC236}">
                <a16:creationId xmlns:a16="http://schemas.microsoft.com/office/drawing/2014/main" id="{5461781F-EB5C-1A47-84BB-9EF12AC07186}"/>
              </a:ext>
            </a:extLst>
          </p:cNvPr>
          <p:cNvGrpSpPr/>
          <p:nvPr/>
        </p:nvGrpSpPr>
        <p:grpSpPr>
          <a:xfrm>
            <a:off x="4083436" y="4841150"/>
            <a:ext cx="707233" cy="1002274"/>
            <a:chOff x="4083436" y="4776982"/>
            <a:chExt cx="707233" cy="1002274"/>
          </a:xfrm>
        </p:grpSpPr>
        <p:sp>
          <p:nvSpPr>
            <p:cNvPr id="40" name="Shape 508">
              <a:extLst>
                <a:ext uri="{FF2B5EF4-FFF2-40B4-BE49-F238E27FC236}">
                  <a16:creationId xmlns:a16="http://schemas.microsoft.com/office/drawing/2014/main" id="{F3755BDB-D08A-564E-A3AF-CD7F16E43CB9}"/>
                </a:ext>
              </a:extLst>
            </p:cNvPr>
            <p:cNvSpPr/>
            <p:nvPr/>
          </p:nvSpPr>
          <p:spPr>
            <a:xfrm>
              <a:off x="4083436" y="4776982"/>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1" name="Shape 509">
              <a:extLst>
                <a:ext uri="{FF2B5EF4-FFF2-40B4-BE49-F238E27FC236}">
                  <a16:creationId xmlns:a16="http://schemas.microsoft.com/office/drawing/2014/main" id="{7FF24DAA-024D-D74D-A6A9-11AE7CF48721}"/>
                </a:ext>
              </a:extLst>
            </p:cNvPr>
            <p:cNvSpPr/>
            <p:nvPr/>
          </p:nvSpPr>
          <p:spPr>
            <a:xfrm>
              <a:off x="4154445" y="5533035"/>
              <a:ext cx="55143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DATA</a:t>
              </a:r>
            </a:p>
            <a:p>
              <a:pPr lvl="0">
                <a:defRPr sz="1800" b="0">
                  <a:solidFill>
                    <a:srgbClr val="000000"/>
                  </a:solidFill>
                </a:defRPr>
              </a:pPr>
              <a:r>
                <a:rPr lang="en-US" sz="800" b="1" dirty="0">
                  <a:solidFill>
                    <a:srgbClr val="4277BB"/>
                  </a:solidFill>
                </a:rPr>
                <a:t> CRAWLER</a:t>
              </a:r>
              <a:endParaRPr sz="800" b="1" dirty="0">
                <a:solidFill>
                  <a:srgbClr val="4277BB"/>
                </a:solidFill>
              </a:endParaRPr>
            </a:p>
          </p:txBody>
        </p:sp>
        <p:pic>
          <p:nvPicPr>
            <p:cNvPr id="42" name="_-43.png">
              <a:extLst>
                <a:ext uri="{FF2B5EF4-FFF2-40B4-BE49-F238E27FC236}">
                  <a16:creationId xmlns:a16="http://schemas.microsoft.com/office/drawing/2014/main" id="{9625F3C9-4A15-F246-A296-C83ED13F9492}"/>
                </a:ext>
              </a:extLst>
            </p:cNvPr>
            <p:cNvPicPr/>
            <p:nvPr/>
          </p:nvPicPr>
          <p:blipFill>
            <a:blip r:embed="rId4"/>
            <a:srcRect l="14580" t="29632" r="14580" b="22729"/>
            <a:stretch>
              <a:fillRect/>
            </a:stretch>
          </p:blipFill>
          <p:spPr>
            <a:xfrm>
              <a:off x="4185564" y="4986554"/>
              <a:ext cx="503007" cy="336909"/>
            </a:xfrm>
            <a:prstGeom prst="rect">
              <a:avLst/>
            </a:prstGeom>
            <a:ln w="3175" cap="flat">
              <a:noFill/>
              <a:miter lim="400000"/>
            </a:ln>
            <a:effectLst/>
          </p:spPr>
        </p:pic>
      </p:grpSp>
      <p:sp>
        <p:nvSpPr>
          <p:cNvPr id="43" name="Shape 240">
            <a:extLst>
              <a:ext uri="{FF2B5EF4-FFF2-40B4-BE49-F238E27FC236}">
                <a16:creationId xmlns:a16="http://schemas.microsoft.com/office/drawing/2014/main" id="{6862A970-BBF8-664A-BBFC-B8F8963A904E}"/>
              </a:ext>
            </a:extLst>
          </p:cNvPr>
          <p:cNvSpPr/>
          <p:nvPr/>
        </p:nvSpPr>
        <p:spPr>
          <a:xfrm>
            <a:off x="4949040" y="4875274"/>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Crawls data sources and ingests into discovery service collection.</a:t>
            </a:r>
          </a:p>
        </p:txBody>
      </p:sp>
      <p:grpSp>
        <p:nvGrpSpPr>
          <p:cNvPr id="15" name="Group 14">
            <a:extLst>
              <a:ext uri="{FF2B5EF4-FFF2-40B4-BE49-F238E27FC236}">
                <a16:creationId xmlns:a16="http://schemas.microsoft.com/office/drawing/2014/main" id="{442FCB66-068A-1C46-B4DB-F97EEBF0AF44}"/>
              </a:ext>
            </a:extLst>
          </p:cNvPr>
          <p:cNvGrpSpPr/>
          <p:nvPr/>
        </p:nvGrpSpPr>
        <p:grpSpPr>
          <a:xfrm>
            <a:off x="7239000" y="3352800"/>
            <a:ext cx="713969" cy="1002274"/>
            <a:chOff x="4076700" y="6158973"/>
            <a:chExt cx="713969" cy="1002274"/>
          </a:xfrm>
        </p:grpSpPr>
        <p:sp>
          <p:nvSpPr>
            <p:cNvPr id="46" name="Shape 508">
              <a:extLst>
                <a:ext uri="{FF2B5EF4-FFF2-40B4-BE49-F238E27FC236}">
                  <a16:creationId xmlns:a16="http://schemas.microsoft.com/office/drawing/2014/main" id="{3A1EDD43-B36D-6A45-AC97-636256FC11A7}"/>
                </a:ext>
              </a:extLst>
            </p:cNvPr>
            <p:cNvSpPr/>
            <p:nvPr/>
          </p:nvSpPr>
          <p:spPr>
            <a:xfrm>
              <a:off x="4083436" y="6158973"/>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7" name="Shape 509">
              <a:extLst>
                <a:ext uri="{FF2B5EF4-FFF2-40B4-BE49-F238E27FC236}">
                  <a16:creationId xmlns:a16="http://schemas.microsoft.com/office/drawing/2014/main" id="{5B5722F0-5FD1-4D43-B73A-A97E50DCF2C2}"/>
                </a:ext>
              </a:extLst>
            </p:cNvPr>
            <p:cNvSpPr/>
            <p:nvPr/>
          </p:nvSpPr>
          <p:spPr>
            <a:xfrm>
              <a:off x="4076700" y="6915026"/>
              <a:ext cx="70692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KNOWLEDGE </a:t>
              </a:r>
            </a:p>
            <a:p>
              <a:pPr lvl="0">
                <a:defRPr sz="1800" b="0">
                  <a:solidFill>
                    <a:srgbClr val="000000"/>
                  </a:solidFill>
                </a:defRPr>
              </a:pPr>
              <a:r>
                <a:rPr lang="en-US" sz="800" b="1" dirty="0">
                  <a:solidFill>
                    <a:srgbClr val="4277BB"/>
                  </a:solidFill>
                </a:rPr>
                <a:t>STUDIO</a:t>
              </a:r>
              <a:endParaRPr sz="800" b="1" dirty="0">
                <a:solidFill>
                  <a:srgbClr val="4277BB"/>
                </a:solidFill>
              </a:endParaRPr>
            </a:p>
          </p:txBody>
        </p:sp>
        <p:pic>
          <p:nvPicPr>
            <p:cNvPr id="48" name="_-43.png">
              <a:extLst>
                <a:ext uri="{FF2B5EF4-FFF2-40B4-BE49-F238E27FC236}">
                  <a16:creationId xmlns:a16="http://schemas.microsoft.com/office/drawing/2014/main" id="{7920540F-EDFE-D54B-A0FF-BA3E93BCE560}"/>
                </a:ext>
              </a:extLst>
            </p:cNvPr>
            <p:cNvPicPr/>
            <p:nvPr/>
          </p:nvPicPr>
          <p:blipFill>
            <a:blip r:embed="rId4"/>
            <a:srcRect l="14580" t="29632" r="14580" b="22729"/>
            <a:stretch>
              <a:fillRect/>
            </a:stretch>
          </p:blipFill>
          <p:spPr>
            <a:xfrm>
              <a:off x="4185564" y="6368545"/>
              <a:ext cx="503007" cy="336909"/>
            </a:xfrm>
            <a:prstGeom prst="rect">
              <a:avLst/>
            </a:prstGeom>
            <a:ln w="3175" cap="flat">
              <a:noFill/>
              <a:miter lim="400000"/>
            </a:ln>
            <a:effectLst/>
          </p:spPr>
        </p:pic>
      </p:grpSp>
      <p:sp>
        <p:nvSpPr>
          <p:cNvPr id="49" name="Shape 240">
            <a:extLst>
              <a:ext uri="{FF2B5EF4-FFF2-40B4-BE49-F238E27FC236}">
                <a16:creationId xmlns:a16="http://schemas.microsoft.com/office/drawing/2014/main" id="{557C3047-B412-D245-8932-C49A7640BA77}"/>
              </a:ext>
            </a:extLst>
          </p:cNvPr>
          <p:cNvSpPr/>
          <p:nvPr/>
        </p:nvSpPr>
        <p:spPr>
          <a:xfrm>
            <a:off x="8111340" y="3363090"/>
            <a:ext cx="1709677" cy="81047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Domain-specific text and content analytics using machine learning and rules-based annotators.</a:t>
            </a:r>
          </a:p>
          <a:p>
            <a:pPr lvl="0">
              <a:defRPr sz="1800"/>
            </a:pPr>
            <a:endParaRPr sz="300" dirty="0"/>
          </a:p>
        </p:txBody>
      </p:sp>
      <p:sp>
        <p:nvSpPr>
          <p:cNvPr id="54" name="Shape 240">
            <a:extLst>
              <a:ext uri="{FF2B5EF4-FFF2-40B4-BE49-F238E27FC236}">
                <a16:creationId xmlns:a16="http://schemas.microsoft.com/office/drawing/2014/main" id="{278D6F01-4EC3-1348-A33C-5C9A5A87E21A}"/>
              </a:ext>
            </a:extLst>
          </p:cNvPr>
          <p:cNvSpPr/>
          <p:nvPr/>
        </p:nvSpPr>
        <p:spPr>
          <a:xfrm>
            <a:off x="8022143" y="2057400"/>
            <a:ext cx="1709677" cy="841256"/>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Gain insight into how your mobile applications are performing. Monitor trends and anomalies.</a:t>
            </a:r>
          </a:p>
          <a:p>
            <a:pPr lvl="0">
              <a:defRPr sz="1800"/>
            </a:pPr>
            <a:endParaRPr sz="500" dirty="0"/>
          </a:p>
        </p:txBody>
      </p:sp>
      <p:grpSp>
        <p:nvGrpSpPr>
          <p:cNvPr id="6" name="Group 5">
            <a:extLst>
              <a:ext uri="{FF2B5EF4-FFF2-40B4-BE49-F238E27FC236}">
                <a16:creationId xmlns:a16="http://schemas.microsoft.com/office/drawing/2014/main" id="{1638F11F-FAF7-CA4A-A186-EDB2EDF63BC9}"/>
              </a:ext>
            </a:extLst>
          </p:cNvPr>
          <p:cNvGrpSpPr/>
          <p:nvPr/>
        </p:nvGrpSpPr>
        <p:grpSpPr>
          <a:xfrm>
            <a:off x="7219046" y="2079758"/>
            <a:ext cx="707233" cy="991280"/>
            <a:chOff x="7219046" y="2079758"/>
            <a:chExt cx="707233" cy="991280"/>
          </a:xfrm>
        </p:grpSpPr>
        <p:grpSp>
          <p:nvGrpSpPr>
            <p:cNvPr id="50" name="Group 49">
              <a:extLst>
                <a:ext uri="{FF2B5EF4-FFF2-40B4-BE49-F238E27FC236}">
                  <a16:creationId xmlns:a16="http://schemas.microsoft.com/office/drawing/2014/main" id="{E2BC908C-30E9-0D40-A724-1D9FA94D6D9E}"/>
                </a:ext>
              </a:extLst>
            </p:cNvPr>
            <p:cNvGrpSpPr/>
            <p:nvPr/>
          </p:nvGrpSpPr>
          <p:grpSpPr>
            <a:xfrm>
              <a:off x="7219046" y="2079758"/>
              <a:ext cx="707233" cy="991280"/>
              <a:chOff x="3663712" y="1958831"/>
              <a:chExt cx="707233" cy="991280"/>
            </a:xfrm>
          </p:grpSpPr>
          <p:sp>
            <p:nvSpPr>
              <p:cNvPr id="51" name="Shape 508">
                <a:extLst>
                  <a:ext uri="{FF2B5EF4-FFF2-40B4-BE49-F238E27FC236}">
                    <a16:creationId xmlns:a16="http://schemas.microsoft.com/office/drawing/2014/main" id="{010C3960-42EB-314A-8328-8E591A2CA4CB}"/>
                  </a:ext>
                </a:extLst>
              </p:cNvPr>
              <p:cNvSpPr/>
              <p:nvPr/>
            </p:nvSpPr>
            <p:spPr>
              <a:xfrm>
                <a:off x="3663712" y="1958831"/>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2" name="Shape 509">
                <a:extLst>
                  <a:ext uri="{FF2B5EF4-FFF2-40B4-BE49-F238E27FC236}">
                    <a16:creationId xmlns:a16="http://schemas.microsoft.com/office/drawing/2014/main" id="{1502E324-A320-974A-95AE-423578DE827A}"/>
                  </a:ext>
                </a:extLst>
              </p:cNvPr>
              <p:cNvSpPr/>
              <p:nvPr/>
            </p:nvSpPr>
            <p:spPr>
              <a:xfrm>
                <a:off x="3723978" y="2703890"/>
                <a:ext cx="58669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DEVICE </a:t>
                </a:r>
              </a:p>
              <a:p>
                <a:pPr lvl="0">
                  <a:defRPr sz="1800" b="0">
                    <a:solidFill>
                      <a:srgbClr val="000000"/>
                    </a:solidFill>
                  </a:defRPr>
                </a:pPr>
                <a:r>
                  <a:rPr lang="en-US" sz="800" b="1" dirty="0">
                    <a:solidFill>
                      <a:srgbClr val="4277BB"/>
                    </a:solidFill>
                  </a:rPr>
                  <a:t>ANALYTICS</a:t>
                </a:r>
                <a:endParaRPr sz="800" b="1" dirty="0">
                  <a:solidFill>
                    <a:srgbClr val="4277BB"/>
                  </a:solidFill>
                </a:endParaRPr>
              </a:p>
            </p:txBody>
          </p:sp>
        </p:grpSp>
        <p:pic>
          <p:nvPicPr>
            <p:cNvPr id="5" name="Picture 4">
              <a:extLst>
                <a:ext uri="{FF2B5EF4-FFF2-40B4-BE49-F238E27FC236}">
                  <a16:creationId xmlns:a16="http://schemas.microsoft.com/office/drawing/2014/main" id="{0C8A8006-0E9A-2547-8FE2-AF1165A3C1A2}"/>
                </a:ext>
              </a:extLst>
            </p:cNvPr>
            <p:cNvPicPr>
              <a:picLocks noChangeAspect="1"/>
            </p:cNvPicPr>
            <p:nvPr/>
          </p:nvPicPr>
          <p:blipFill>
            <a:blip r:embed="rId5"/>
            <a:stretch>
              <a:fillRect/>
            </a:stretch>
          </p:blipFill>
          <p:spPr>
            <a:xfrm>
              <a:off x="7415783" y="2148513"/>
              <a:ext cx="313758" cy="546172"/>
            </a:xfrm>
            <a:prstGeom prst="rect">
              <a:avLst/>
            </a:prstGeom>
          </p:spPr>
        </p:pic>
      </p:grpSp>
      <p:sp>
        <p:nvSpPr>
          <p:cNvPr id="57" name="Shape 358">
            <a:extLst>
              <a:ext uri="{FF2B5EF4-FFF2-40B4-BE49-F238E27FC236}">
                <a16:creationId xmlns:a16="http://schemas.microsoft.com/office/drawing/2014/main" id="{8A034615-9BA7-5140-AA2F-77E1C01D7DCA}"/>
              </a:ext>
            </a:extLst>
          </p:cNvPr>
          <p:cNvSpPr/>
          <p:nvPr/>
        </p:nvSpPr>
        <p:spPr>
          <a:xfrm>
            <a:off x="8048391" y="4653765"/>
            <a:ext cx="1709677" cy="139525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SaaS or on-premises applications that are used to derive information from the data upon which an organization can take an action. Cognitive technology can be used here.</a:t>
            </a:r>
          </a:p>
        </p:txBody>
      </p:sp>
      <p:grpSp>
        <p:nvGrpSpPr>
          <p:cNvPr id="12" name="Group 11">
            <a:extLst>
              <a:ext uri="{FF2B5EF4-FFF2-40B4-BE49-F238E27FC236}">
                <a16:creationId xmlns:a16="http://schemas.microsoft.com/office/drawing/2014/main" id="{F373D8B2-8ECD-9D47-BFAE-A4945D6B67CD}"/>
              </a:ext>
            </a:extLst>
          </p:cNvPr>
          <p:cNvGrpSpPr/>
          <p:nvPr/>
        </p:nvGrpSpPr>
        <p:grpSpPr>
          <a:xfrm>
            <a:off x="591706" y="2076884"/>
            <a:ext cx="707233" cy="876740"/>
            <a:chOff x="591706" y="2076884"/>
            <a:chExt cx="707233" cy="876740"/>
          </a:xfrm>
        </p:grpSpPr>
        <p:grpSp>
          <p:nvGrpSpPr>
            <p:cNvPr id="512" name="Group 512"/>
            <p:cNvGrpSpPr/>
            <p:nvPr/>
          </p:nvGrpSpPr>
          <p:grpSpPr>
            <a:xfrm>
              <a:off x="591706" y="2076884"/>
              <a:ext cx="707233" cy="876740"/>
              <a:chOff x="13800" y="0"/>
              <a:chExt cx="707232" cy="876739"/>
            </a:xfrm>
          </p:grpSpPr>
          <p:sp>
            <p:nvSpPr>
              <p:cNvPr id="508" name="Shape 508"/>
              <p:cNvSpPr/>
              <p:nvPr/>
            </p:nvSpPr>
            <p:spPr>
              <a:xfrm>
                <a:off x="1380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09" name="Shape 509"/>
              <p:cNvSpPr/>
              <p:nvPr/>
            </p:nvSpPr>
            <p:spPr>
              <a:xfrm>
                <a:off x="84370" y="753628"/>
                <a:ext cx="553036"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0" dirty="0">
                    <a:solidFill>
                      <a:srgbClr val="4277BB"/>
                    </a:solidFill>
                    <a:latin typeface="IBM Plex Sans Medium" panose="020B0503050203000203" pitchFamily="34" charset="0"/>
                  </a:rPr>
                  <a:t>ANALYTICS</a:t>
                </a:r>
              </a:p>
            </p:txBody>
          </p:sp>
        </p:grpSp>
        <p:pic>
          <p:nvPicPr>
            <p:cNvPr id="10" name="Picture 9">
              <a:extLst>
                <a:ext uri="{FF2B5EF4-FFF2-40B4-BE49-F238E27FC236}">
                  <a16:creationId xmlns:a16="http://schemas.microsoft.com/office/drawing/2014/main" id="{F7EE076E-0F57-954A-8B8B-59970A0F2A5A}"/>
                </a:ext>
              </a:extLst>
            </p:cNvPr>
            <p:cNvPicPr>
              <a:picLocks noChangeAspect="1"/>
            </p:cNvPicPr>
            <p:nvPr/>
          </p:nvPicPr>
          <p:blipFill>
            <a:blip r:embed="rId6"/>
            <a:stretch>
              <a:fillRect/>
            </a:stretch>
          </p:blipFill>
          <p:spPr>
            <a:xfrm>
              <a:off x="670112" y="2219259"/>
              <a:ext cx="520700" cy="393700"/>
            </a:xfrm>
            <a:prstGeom prst="rect">
              <a:avLst/>
            </a:prstGeom>
          </p:spPr>
        </p:pic>
      </p:grpSp>
      <p:grpSp>
        <p:nvGrpSpPr>
          <p:cNvPr id="13" name="Group 12">
            <a:extLst>
              <a:ext uri="{FF2B5EF4-FFF2-40B4-BE49-F238E27FC236}">
                <a16:creationId xmlns:a16="http://schemas.microsoft.com/office/drawing/2014/main" id="{D761910E-0AFE-D348-B09F-9E8415470751}"/>
              </a:ext>
            </a:extLst>
          </p:cNvPr>
          <p:cNvGrpSpPr/>
          <p:nvPr/>
        </p:nvGrpSpPr>
        <p:grpSpPr>
          <a:xfrm>
            <a:off x="7239000" y="4867291"/>
            <a:ext cx="707233" cy="986498"/>
            <a:chOff x="571500" y="6142684"/>
            <a:chExt cx="707233" cy="986498"/>
          </a:xfrm>
        </p:grpSpPr>
        <p:grpSp>
          <p:nvGrpSpPr>
            <p:cNvPr id="64" name="Group 512">
              <a:extLst>
                <a:ext uri="{FF2B5EF4-FFF2-40B4-BE49-F238E27FC236}">
                  <a16:creationId xmlns:a16="http://schemas.microsoft.com/office/drawing/2014/main" id="{C0B721E1-4BBA-E445-87B9-AF7CBC97FF25}"/>
                </a:ext>
              </a:extLst>
            </p:cNvPr>
            <p:cNvGrpSpPr/>
            <p:nvPr/>
          </p:nvGrpSpPr>
          <p:grpSpPr>
            <a:xfrm>
              <a:off x="571500" y="6142684"/>
              <a:ext cx="707233" cy="986498"/>
              <a:chOff x="13800" y="0"/>
              <a:chExt cx="707232" cy="986497"/>
            </a:xfrm>
          </p:grpSpPr>
          <p:sp>
            <p:nvSpPr>
              <p:cNvPr id="66" name="Shape 508">
                <a:extLst>
                  <a:ext uri="{FF2B5EF4-FFF2-40B4-BE49-F238E27FC236}">
                    <a16:creationId xmlns:a16="http://schemas.microsoft.com/office/drawing/2014/main" id="{A34F0B20-21AA-1C48-ADD1-0FEF65E481FE}"/>
                  </a:ext>
                </a:extLst>
              </p:cNvPr>
              <p:cNvSpPr/>
              <p:nvPr/>
            </p:nvSpPr>
            <p:spPr>
              <a:xfrm>
                <a:off x="13800"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7" name="Shape 509">
                <a:extLst>
                  <a:ext uri="{FF2B5EF4-FFF2-40B4-BE49-F238E27FC236}">
                    <a16:creationId xmlns:a16="http://schemas.microsoft.com/office/drawing/2014/main" id="{4E388A53-80D9-3D43-840D-FBBB090577E3}"/>
                  </a:ext>
                </a:extLst>
              </p:cNvPr>
              <p:cNvSpPr/>
              <p:nvPr/>
            </p:nvSpPr>
            <p:spPr>
              <a:xfrm>
                <a:off x="31586" y="740276"/>
                <a:ext cx="671658"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ACTIONABLE</a:t>
                </a:r>
              </a:p>
              <a:p>
                <a:pPr lvl="0">
                  <a:defRPr sz="1800" b="0">
                    <a:solidFill>
                      <a:srgbClr val="000000"/>
                    </a:solidFill>
                  </a:defRPr>
                </a:pPr>
                <a:r>
                  <a:rPr lang="en-US" sz="800" b="1" dirty="0">
                    <a:solidFill>
                      <a:srgbClr val="4277BB"/>
                    </a:solidFill>
                  </a:rPr>
                  <a:t> INSIGHTS</a:t>
                </a:r>
                <a:endParaRPr sz="800" b="1" dirty="0">
                  <a:solidFill>
                    <a:srgbClr val="4277BB"/>
                  </a:solidFill>
                </a:endParaRPr>
              </a:p>
            </p:txBody>
          </p:sp>
        </p:grpSp>
        <p:pic>
          <p:nvPicPr>
            <p:cNvPr id="59" name="Picture 58">
              <a:extLst>
                <a:ext uri="{FF2B5EF4-FFF2-40B4-BE49-F238E27FC236}">
                  <a16:creationId xmlns:a16="http://schemas.microsoft.com/office/drawing/2014/main" id="{84BF7E5A-A257-1A46-982A-D4D99FC27AFA}"/>
                </a:ext>
              </a:extLst>
            </p:cNvPr>
            <p:cNvPicPr>
              <a:picLocks noChangeAspect="1"/>
            </p:cNvPicPr>
            <p:nvPr/>
          </p:nvPicPr>
          <p:blipFill>
            <a:blip r:embed="rId6"/>
            <a:stretch>
              <a:fillRect/>
            </a:stretch>
          </p:blipFill>
          <p:spPr>
            <a:xfrm>
              <a:off x="664766" y="6311754"/>
              <a:ext cx="520700" cy="393700"/>
            </a:xfrm>
            <a:prstGeom prst="rect">
              <a:avLst/>
            </a:prstGeom>
          </p:spPr>
        </p:pic>
      </p:grpSp>
      <p:grpSp>
        <p:nvGrpSpPr>
          <p:cNvPr id="14" name="Group 13">
            <a:extLst>
              <a:ext uri="{FF2B5EF4-FFF2-40B4-BE49-F238E27FC236}">
                <a16:creationId xmlns:a16="http://schemas.microsoft.com/office/drawing/2014/main" id="{0191884E-B0DC-094A-B912-F5DB140EDDD6}"/>
              </a:ext>
            </a:extLst>
          </p:cNvPr>
          <p:cNvGrpSpPr/>
          <p:nvPr/>
        </p:nvGrpSpPr>
        <p:grpSpPr>
          <a:xfrm>
            <a:off x="4078298" y="2079758"/>
            <a:ext cx="707233" cy="988152"/>
            <a:chOff x="4078298" y="2079758"/>
            <a:chExt cx="707233" cy="988152"/>
          </a:xfrm>
        </p:grpSpPr>
        <p:grpSp>
          <p:nvGrpSpPr>
            <p:cNvPr id="2" name="Group 1">
              <a:extLst>
                <a:ext uri="{FF2B5EF4-FFF2-40B4-BE49-F238E27FC236}">
                  <a16:creationId xmlns:a16="http://schemas.microsoft.com/office/drawing/2014/main" id="{BE1AA34D-DD74-9C47-B1A1-75967F56AC96}"/>
                </a:ext>
              </a:extLst>
            </p:cNvPr>
            <p:cNvGrpSpPr/>
            <p:nvPr/>
          </p:nvGrpSpPr>
          <p:grpSpPr>
            <a:xfrm>
              <a:off x="4078298" y="2079758"/>
              <a:ext cx="707233" cy="988152"/>
              <a:chOff x="3663712" y="1958831"/>
              <a:chExt cx="707233" cy="988152"/>
            </a:xfrm>
          </p:grpSpPr>
          <p:sp>
            <p:nvSpPr>
              <p:cNvPr id="29" name="Shape 508"/>
              <p:cNvSpPr/>
              <p:nvPr/>
            </p:nvSpPr>
            <p:spPr>
              <a:xfrm>
                <a:off x="3663712" y="1958831"/>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30" name="Shape 509"/>
              <p:cNvSpPr/>
              <p:nvPr/>
            </p:nvSpPr>
            <p:spPr>
              <a:xfrm>
                <a:off x="3711004" y="2700762"/>
                <a:ext cx="609142"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COMMERCE</a:t>
                </a:r>
              </a:p>
              <a:p>
                <a:pPr lvl="0">
                  <a:defRPr sz="1800" b="0">
                    <a:solidFill>
                      <a:srgbClr val="000000"/>
                    </a:solidFill>
                  </a:defRPr>
                </a:pPr>
                <a:r>
                  <a:rPr lang="en-US" sz="800" b="1" dirty="0">
                    <a:solidFill>
                      <a:srgbClr val="4277BB"/>
                    </a:solidFill>
                  </a:rPr>
                  <a:t>A</a:t>
                </a:r>
                <a:r>
                  <a:rPr sz="800" b="1" dirty="0">
                    <a:solidFill>
                      <a:srgbClr val="4277BB"/>
                    </a:solidFill>
                  </a:rPr>
                  <a:t>NALYTICS</a:t>
                </a:r>
              </a:p>
            </p:txBody>
          </p:sp>
        </p:grpSp>
        <p:pic>
          <p:nvPicPr>
            <p:cNvPr id="69" name="_-43.png">
              <a:extLst>
                <a:ext uri="{FF2B5EF4-FFF2-40B4-BE49-F238E27FC236}">
                  <a16:creationId xmlns:a16="http://schemas.microsoft.com/office/drawing/2014/main" id="{D782EB68-D57E-354C-B299-F501A2EA69C5}"/>
                </a:ext>
              </a:extLst>
            </p:cNvPr>
            <p:cNvPicPr/>
            <p:nvPr/>
          </p:nvPicPr>
          <p:blipFill>
            <a:blip r:embed="rId4"/>
            <a:srcRect l="14580" t="29632" r="14580" b="22729"/>
            <a:stretch>
              <a:fillRect/>
            </a:stretch>
          </p:blipFill>
          <p:spPr>
            <a:xfrm>
              <a:off x="4167839" y="2231101"/>
              <a:ext cx="503007" cy="336909"/>
            </a:xfrm>
            <a:prstGeom prst="rect">
              <a:avLst/>
            </a:prstGeom>
            <a:ln w="3175" cap="flat">
              <a:noFill/>
              <a:miter lim="400000"/>
            </a:ln>
            <a:effectLst/>
          </p:spPr>
        </p:pic>
      </p:grpSp>
      <p:grpSp>
        <p:nvGrpSpPr>
          <p:cNvPr id="17" name="Group 16">
            <a:extLst>
              <a:ext uri="{FF2B5EF4-FFF2-40B4-BE49-F238E27FC236}">
                <a16:creationId xmlns:a16="http://schemas.microsoft.com/office/drawing/2014/main" id="{3FD56246-D983-6B4F-AC22-EF533A51D8F2}"/>
              </a:ext>
            </a:extLst>
          </p:cNvPr>
          <p:cNvGrpSpPr/>
          <p:nvPr/>
        </p:nvGrpSpPr>
        <p:grpSpPr>
          <a:xfrm>
            <a:off x="555950" y="6134100"/>
            <a:ext cx="724557" cy="1002274"/>
            <a:chOff x="555950" y="6134100"/>
            <a:chExt cx="724557" cy="1002274"/>
          </a:xfrm>
        </p:grpSpPr>
        <p:grpSp>
          <p:nvGrpSpPr>
            <p:cNvPr id="61" name="Group 60">
              <a:extLst>
                <a:ext uri="{FF2B5EF4-FFF2-40B4-BE49-F238E27FC236}">
                  <a16:creationId xmlns:a16="http://schemas.microsoft.com/office/drawing/2014/main" id="{4ED6775A-3B18-F34C-9CC9-ECDEE31F5044}"/>
                </a:ext>
              </a:extLst>
            </p:cNvPr>
            <p:cNvGrpSpPr/>
            <p:nvPr/>
          </p:nvGrpSpPr>
          <p:grpSpPr>
            <a:xfrm>
              <a:off x="555950" y="6134100"/>
              <a:ext cx="724557" cy="1002274"/>
              <a:chOff x="4067886" y="4776982"/>
              <a:chExt cx="724557" cy="1002274"/>
            </a:xfrm>
          </p:grpSpPr>
          <p:sp>
            <p:nvSpPr>
              <p:cNvPr id="62" name="Shape 508">
                <a:extLst>
                  <a:ext uri="{FF2B5EF4-FFF2-40B4-BE49-F238E27FC236}">
                    <a16:creationId xmlns:a16="http://schemas.microsoft.com/office/drawing/2014/main" id="{C69C7AD7-AA22-DE4A-A902-E52CF82F11EB}"/>
                  </a:ext>
                </a:extLst>
              </p:cNvPr>
              <p:cNvSpPr/>
              <p:nvPr/>
            </p:nvSpPr>
            <p:spPr>
              <a:xfrm>
                <a:off x="4083436" y="4776982"/>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3" name="Shape 509">
                <a:extLst>
                  <a:ext uri="{FF2B5EF4-FFF2-40B4-BE49-F238E27FC236}">
                    <a16:creationId xmlns:a16="http://schemas.microsoft.com/office/drawing/2014/main" id="{A70B9CB4-D83A-6644-80F9-929D02D50E15}"/>
                  </a:ext>
                </a:extLst>
              </p:cNvPr>
              <p:cNvSpPr/>
              <p:nvPr/>
            </p:nvSpPr>
            <p:spPr>
              <a:xfrm>
                <a:off x="4067886" y="5533035"/>
                <a:ext cx="72455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APPLICATION </a:t>
                </a:r>
              </a:p>
              <a:p>
                <a:pPr lvl="0">
                  <a:defRPr sz="1800" b="0">
                    <a:solidFill>
                      <a:srgbClr val="000000"/>
                    </a:solidFill>
                  </a:defRPr>
                </a:pPr>
                <a:r>
                  <a:rPr lang="en-US" sz="800" b="1" dirty="0">
                    <a:solidFill>
                      <a:srgbClr val="4277BB"/>
                    </a:solidFill>
                  </a:rPr>
                  <a:t>SCANNER</a:t>
                </a:r>
                <a:endParaRPr sz="800" b="1" dirty="0">
                  <a:solidFill>
                    <a:srgbClr val="4277BB"/>
                  </a:solidFill>
                </a:endParaRPr>
              </a:p>
            </p:txBody>
          </p:sp>
        </p:grpSp>
        <p:pic>
          <p:nvPicPr>
            <p:cNvPr id="7" name="Picture 6">
              <a:extLst>
                <a:ext uri="{FF2B5EF4-FFF2-40B4-BE49-F238E27FC236}">
                  <a16:creationId xmlns:a16="http://schemas.microsoft.com/office/drawing/2014/main" id="{358089C7-C898-AC47-AD0D-7D1296C1320B}"/>
                </a:ext>
              </a:extLst>
            </p:cNvPr>
            <p:cNvPicPr>
              <a:picLocks noChangeAspect="1"/>
            </p:cNvPicPr>
            <p:nvPr/>
          </p:nvPicPr>
          <p:blipFill>
            <a:blip r:embed="rId7"/>
            <a:stretch>
              <a:fillRect/>
            </a:stretch>
          </p:blipFill>
          <p:spPr>
            <a:xfrm>
              <a:off x="760344" y="6235654"/>
              <a:ext cx="442291" cy="461112"/>
            </a:xfrm>
            <a:prstGeom prst="rect">
              <a:avLst/>
            </a:prstGeom>
          </p:spPr>
        </p:pic>
      </p:grpSp>
      <p:grpSp>
        <p:nvGrpSpPr>
          <p:cNvPr id="20" name="Group 19">
            <a:extLst>
              <a:ext uri="{FF2B5EF4-FFF2-40B4-BE49-F238E27FC236}">
                <a16:creationId xmlns:a16="http://schemas.microsoft.com/office/drawing/2014/main" id="{C74C89BC-0673-4F48-8D9E-E0FB2793A162}"/>
              </a:ext>
            </a:extLst>
          </p:cNvPr>
          <p:cNvGrpSpPr/>
          <p:nvPr/>
        </p:nvGrpSpPr>
        <p:grpSpPr>
          <a:xfrm>
            <a:off x="3892406" y="6134100"/>
            <a:ext cx="985846" cy="1002274"/>
            <a:chOff x="3892406" y="6134100"/>
            <a:chExt cx="985846" cy="1002274"/>
          </a:xfrm>
        </p:grpSpPr>
        <p:grpSp>
          <p:nvGrpSpPr>
            <p:cNvPr id="68" name="Group 67">
              <a:extLst>
                <a:ext uri="{FF2B5EF4-FFF2-40B4-BE49-F238E27FC236}">
                  <a16:creationId xmlns:a16="http://schemas.microsoft.com/office/drawing/2014/main" id="{ED42B11D-98BB-1240-96C5-B741D6EC5F78}"/>
                </a:ext>
              </a:extLst>
            </p:cNvPr>
            <p:cNvGrpSpPr/>
            <p:nvPr/>
          </p:nvGrpSpPr>
          <p:grpSpPr>
            <a:xfrm>
              <a:off x="3892406" y="6134100"/>
              <a:ext cx="985846" cy="1002274"/>
              <a:chOff x="3937242" y="4776982"/>
              <a:chExt cx="985846" cy="1002274"/>
            </a:xfrm>
          </p:grpSpPr>
          <p:sp>
            <p:nvSpPr>
              <p:cNvPr id="70" name="Shape 508">
                <a:extLst>
                  <a:ext uri="{FF2B5EF4-FFF2-40B4-BE49-F238E27FC236}">
                    <a16:creationId xmlns:a16="http://schemas.microsoft.com/office/drawing/2014/main" id="{A24B0A2E-404E-9D4F-A656-78CB6A4A3CB6}"/>
                  </a:ext>
                </a:extLst>
              </p:cNvPr>
              <p:cNvSpPr/>
              <p:nvPr/>
            </p:nvSpPr>
            <p:spPr>
              <a:xfrm>
                <a:off x="4083436" y="4776982"/>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1" name="Shape 509">
                <a:extLst>
                  <a:ext uri="{FF2B5EF4-FFF2-40B4-BE49-F238E27FC236}">
                    <a16:creationId xmlns:a16="http://schemas.microsoft.com/office/drawing/2014/main" id="{3CCC2FE7-E282-1D47-BCD0-448345AB03DC}"/>
                  </a:ext>
                </a:extLst>
              </p:cNvPr>
              <p:cNvSpPr/>
              <p:nvPr/>
            </p:nvSpPr>
            <p:spPr>
              <a:xfrm>
                <a:off x="3937242" y="5533035"/>
                <a:ext cx="985846"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ANNALYSIS &amp; </a:t>
                </a:r>
              </a:p>
              <a:p>
                <a:pPr lvl="0">
                  <a:defRPr sz="1800" b="0">
                    <a:solidFill>
                      <a:srgbClr val="000000"/>
                    </a:solidFill>
                  </a:defRPr>
                </a:pPr>
                <a:r>
                  <a:rPr lang="en-US" sz="800" b="1" dirty="0">
                    <a:solidFill>
                      <a:srgbClr val="4277BB"/>
                    </a:solidFill>
                  </a:rPr>
                  <a:t>RECOMENDATIONS</a:t>
                </a:r>
                <a:endParaRPr sz="800" b="1" dirty="0">
                  <a:solidFill>
                    <a:srgbClr val="4277BB"/>
                  </a:solidFill>
                </a:endParaRPr>
              </a:p>
            </p:txBody>
          </p:sp>
        </p:grpSp>
        <p:pic>
          <p:nvPicPr>
            <p:cNvPr id="9" name="Picture 8">
              <a:extLst>
                <a:ext uri="{FF2B5EF4-FFF2-40B4-BE49-F238E27FC236}">
                  <a16:creationId xmlns:a16="http://schemas.microsoft.com/office/drawing/2014/main" id="{1137A879-90D0-BC4B-9570-F45A6488E29A}"/>
                </a:ext>
              </a:extLst>
            </p:cNvPr>
            <p:cNvPicPr>
              <a:picLocks noChangeAspect="1"/>
            </p:cNvPicPr>
            <p:nvPr/>
          </p:nvPicPr>
          <p:blipFill>
            <a:blip r:embed="rId8"/>
            <a:stretch>
              <a:fillRect/>
            </a:stretch>
          </p:blipFill>
          <p:spPr>
            <a:xfrm>
              <a:off x="4145011" y="6236769"/>
              <a:ext cx="487294" cy="497662"/>
            </a:xfrm>
            <a:prstGeom prst="rect">
              <a:avLst/>
            </a:prstGeom>
          </p:spPr>
        </p:pic>
      </p:grpSp>
      <p:grpSp>
        <p:nvGrpSpPr>
          <p:cNvPr id="21" name="Group 20">
            <a:extLst>
              <a:ext uri="{FF2B5EF4-FFF2-40B4-BE49-F238E27FC236}">
                <a16:creationId xmlns:a16="http://schemas.microsoft.com/office/drawing/2014/main" id="{0BC41341-30CF-3045-8552-977D40D6294E}"/>
              </a:ext>
            </a:extLst>
          </p:cNvPr>
          <p:cNvGrpSpPr/>
          <p:nvPr/>
        </p:nvGrpSpPr>
        <p:grpSpPr>
          <a:xfrm>
            <a:off x="7239000" y="6134100"/>
            <a:ext cx="707233" cy="1002274"/>
            <a:chOff x="7239000" y="6134100"/>
            <a:chExt cx="707233" cy="1002274"/>
          </a:xfrm>
        </p:grpSpPr>
        <p:grpSp>
          <p:nvGrpSpPr>
            <p:cNvPr id="72" name="Group 71">
              <a:extLst>
                <a:ext uri="{FF2B5EF4-FFF2-40B4-BE49-F238E27FC236}">
                  <a16:creationId xmlns:a16="http://schemas.microsoft.com/office/drawing/2014/main" id="{BC7B0F78-EE07-BD4B-BC7A-13A099F4C595}"/>
                </a:ext>
              </a:extLst>
            </p:cNvPr>
            <p:cNvGrpSpPr/>
            <p:nvPr/>
          </p:nvGrpSpPr>
          <p:grpSpPr>
            <a:xfrm>
              <a:off x="7239000" y="6134100"/>
              <a:ext cx="707233" cy="1002274"/>
              <a:chOff x="4083436" y="4776982"/>
              <a:chExt cx="707233" cy="1002274"/>
            </a:xfrm>
          </p:grpSpPr>
          <p:sp>
            <p:nvSpPr>
              <p:cNvPr id="73" name="Shape 508">
                <a:extLst>
                  <a:ext uri="{FF2B5EF4-FFF2-40B4-BE49-F238E27FC236}">
                    <a16:creationId xmlns:a16="http://schemas.microsoft.com/office/drawing/2014/main" id="{8BBFC624-836B-0D4A-A2F0-F4B64C4178B6}"/>
                  </a:ext>
                </a:extLst>
              </p:cNvPr>
              <p:cNvSpPr/>
              <p:nvPr/>
            </p:nvSpPr>
            <p:spPr>
              <a:xfrm>
                <a:off x="4083436" y="4776982"/>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24098"/>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4" name="Shape 509">
                <a:extLst>
                  <a:ext uri="{FF2B5EF4-FFF2-40B4-BE49-F238E27FC236}">
                    <a16:creationId xmlns:a16="http://schemas.microsoft.com/office/drawing/2014/main" id="{B2B4C3A9-5755-414C-8CF8-048452AE5F82}"/>
                  </a:ext>
                </a:extLst>
              </p:cNvPr>
              <p:cNvSpPr/>
              <p:nvPr/>
            </p:nvSpPr>
            <p:spPr>
              <a:xfrm>
                <a:off x="4088726" y="5533035"/>
                <a:ext cx="68287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AUTOMATED </a:t>
                </a:r>
              </a:p>
              <a:p>
                <a:pPr lvl="0">
                  <a:defRPr sz="1800" b="0">
                    <a:solidFill>
                      <a:srgbClr val="000000"/>
                    </a:solidFill>
                  </a:defRPr>
                </a:pPr>
                <a:r>
                  <a:rPr lang="en-US" sz="800" b="1" dirty="0">
                    <a:solidFill>
                      <a:srgbClr val="4277BB"/>
                    </a:solidFill>
                  </a:rPr>
                  <a:t>MIGRATION</a:t>
                </a:r>
                <a:endParaRPr sz="800" b="1" dirty="0">
                  <a:solidFill>
                    <a:srgbClr val="4277BB"/>
                  </a:solidFill>
                </a:endParaRPr>
              </a:p>
            </p:txBody>
          </p:sp>
        </p:grpSp>
        <p:pic>
          <p:nvPicPr>
            <p:cNvPr id="11" name="Picture 10">
              <a:extLst>
                <a:ext uri="{FF2B5EF4-FFF2-40B4-BE49-F238E27FC236}">
                  <a16:creationId xmlns:a16="http://schemas.microsoft.com/office/drawing/2014/main" id="{A2544538-E0D3-3E42-B2FD-3373031D3E83}"/>
                </a:ext>
              </a:extLst>
            </p:cNvPr>
            <p:cNvPicPr>
              <a:picLocks noChangeAspect="1"/>
            </p:cNvPicPr>
            <p:nvPr/>
          </p:nvPicPr>
          <p:blipFill>
            <a:blip r:embed="rId9"/>
            <a:stretch>
              <a:fillRect/>
            </a:stretch>
          </p:blipFill>
          <p:spPr>
            <a:xfrm>
              <a:off x="7410173" y="6207540"/>
              <a:ext cx="362226" cy="520700"/>
            </a:xfrm>
            <a:prstGeom prst="rect">
              <a:avLst/>
            </a:prstGeom>
          </p:spPr>
        </p:pic>
      </p:grpSp>
      <p:sp>
        <p:nvSpPr>
          <p:cNvPr id="76" name="Shape 521">
            <a:extLst>
              <a:ext uri="{FF2B5EF4-FFF2-40B4-BE49-F238E27FC236}">
                <a16:creationId xmlns:a16="http://schemas.microsoft.com/office/drawing/2014/main" id="{A26D4BD1-B00B-F142-AAC1-5FCCB3247602}"/>
              </a:ext>
            </a:extLst>
          </p:cNvPr>
          <p:cNvSpPr/>
          <p:nvPr/>
        </p:nvSpPr>
        <p:spPr>
          <a:xfrm>
            <a:off x="1380891" y="6096000"/>
            <a:ext cx="2049790" cy="134908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Application migration analysis and automation tool that scans existing applications and middleware, provides analysis and recommendations, and automates migration and deployment to cloud platforms</a:t>
            </a:r>
            <a:r>
              <a:rPr lang="en-US" dirty="0"/>
              <a:t>. </a:t>
            </a:r>
            <a:endParaRPr sz="1000" dirty="0"/>
          </a:p>
        </p:txBody>
      </p:sp>
      <p:sp>
        <p:nvSpPr>
          <p:cNvPr id="77" name="Shape 240">
            <a:extLst>
              <a:ext uri="{FF2B5EF4-FFF2-40B4-BE49-F238E27FC236}">
                <a16:creationId xmlns:a16="http://schemas.microsoft.com/office/drawing/2014/main" id="{28A263C6-314B-E54C-954E-BB41B7B49DEC}"/>
              </a:ext>
            </a:extLst>
          </p:cNvPr>
          <p:cNvSpPr/>
          <p:nvPr/>
        </p:nvSpPr>
        <p:spPr>
          <a:xfrm>
            <a:off x="4949040" y="6096000"/>
            <a:ext cx="1709677" cy="164147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Application migration analysis and automation tool that scans existing applications and middleware, provides analysis and recommendations, and automates migration and deployment to cloud platforms. </a:t>
            </a:r>
          </a:p>
        </p:txBody>
      </p:sp>
      <p:sp>
        <p:nvSpPr>
          <p:cNvPr id="78" name="Shape 358">
            <a:extLst>
              <a:ext uri="{FF2B5EF4-FFF2-40B4-BE49-F238E27FC236}">
                <a16:creationId xmlns:a16="http://schemas.microsoft.com/office/drawing/2014/main" id="{2EEE9933-093A-C34B-9F06-9E3A223AA70E}"/>
              </a:ext>
            </a:extLst>
          </p:cNvPr>
          <p:cNvSpPr/>
          <p:nvPr/>
        </p:nvSpPr>
        <p:spPr>
          <a:xfrm>
            <a:off x="8048391" y="6096000"/>
            <a:ext cx="1709677" cy="171841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Application migration analysis and automation tool that scans existing applications and middleware, provides analysis and recommendations, and automates migration and deployment to cloud platforms. </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33" name="Shape 533"/>
          <p:cNvSpPr/>
          <p:nvPr/>
        </p:nvSpPr>
        <p:spPr>
          <a:xfrm>
            <a:off x="369887" y="906462"/>
            <a:ext cx="5685208" cy="471924"/>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Service Management </a:t>
            </a:r>
            <a:r>
              <a:rPr sz="2400" dirty="0"/>
              <a:t>Icons</a:t>
            </a:r>
          </a:p>
        </p:txBody>
      </p:sp>
      <p:sp>
        <p:nvSpPr>
          <p:cNvPr id="534" name="Shape 534"/>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536" name="Shape 536"/>
          <p:cNvSpPr/>
          <p:nvPr/>
        </p:nvSpPr>
        <p:spPr>
          <a:xfrm>
            <a:off x="1360555" y="2057400"/>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The client or request fulfillment system reports an incident, requests a change, or seeks the status of an application.</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2829" y="6205621"/>
            <a:ext cx="463296" cy="475488"/>
          </a:xfrm>
          <a:prstGeom prst="rect">
            <a:avLst/>
          </a:prstGeom>
        </p:spPr>
      </p:pic>
      <p:grpSp>
        <p:nvGrpSpPr>
          <p:cNvPr id="539" name="Group 538"/>
          <p:cNvGrpSpPr/>
          <p:nvPr/>
        </p:nvGrpSpPr>
        <p:grpSpPr>
          <a:xfrm>
            <a:off x="588544" y="3389319"/>
            <a:ext cx="709096" cy="830344"/>
            <a:chOff x="351481" y="4363671"/>
            <a:chExt cx="709096" cy="830344"/>
          </a:xfrm>
        </p:grpSpPr>
        <p:sp>
          <p:nvSpPr>
            <p:cNvPr id="50" name="Shape 529"/>
            <p:cNvSpPr/>
            <p:nvPr/>
          </p:nvSpPr>
          <p:spPr>
            <a:xfrm>
              <a:off x="351481" y="4363671"/>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175" y="4472306"/>
              <a:ext cx="463296" cy="475488"/>
            </a:xfrm>
            <a:prstGeom prst="rect">
              <a:avLst/>
            </a:prstGeom>
          </p:spPr>
        </p:pic>
        <p:sp>
          <p:nvSpPr>
            <p:cNvPr id="51" name="Shape 530"/>
            <p:cNvSpPr/>
            <p:nvPr/>
          </p:nvSpPr>
          <p:spPr>
            <a:xfrm>
              <a:off x="380904" y="5070904"/>
              <a:ext cx="679673"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OPERATIONS</a:t>
              </a:r>
              <a:endParaRPr sz="800" b="1" dirty="0">
                <a:solidFill>
                  <a:srgbClr val="4277BB"/>
                </a:solidFill>
              </a:endParaRPr>
            </a:p>
          </p:txBody>
        </p:sp>
      </p:grpSp>
      <p:grpSp>
        <p:nvGrpSpPr>
          <p:cNvPr id="540" name="Group 539"/>
          <p:cNvGrpSpPr/>
          <p:nvPr/>
        </p:nvGrpSpPr>
        <p:grpSpPr>
          <a:xfrm>
            <a:off x="571500" y="4770767"/>
            <a:ext cx="745397" cy="953454"/>
            <a:chOff x="354771" y="5395597"/>
            <a:chExt cx="745397" cy="953454"/>
          </a:xfrm>
        </p:grpSpPr>
        <p:sp>
          <p:nvSpPr>
            <p:cNvPr id="52" name="Shape 529"/>
            <p:cNvSpPr/>
            <p:nvPr/>
          </p:nvSpPr>
          <p:spPr>
            <a:xfrm>
              <a:off x="358207" y="5395597"/>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4184" y="5433907"/>
              <a:ext cx="552030" cy="566557"/>
            </a:xfrm>
            <a:prstGeom prst="rect">
              <a:avLst/>
            </a:prstGeom>
          </p:spPr>
        </p:pic>
        <p:sp>
          <p:nvSpPr>
            <p:cNvPr id="53" name="Shape 530"/>
            <p:cNvSpPr/>
            <p:nvPr/>
          </p:nvSpPr>
          <p:spPr>
            <a:xfrm>
              <a:off x="354771" y="6102830"/>
              <a:ext cx="74539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INCIDENT</a:t>
              </a:r>
            </a:p>
            <a:p>
              <a:pPr lvl="0">
                <a:defRPr sz="1800" b="0">
                  <a:solidFill>
                    <a:srgbClr val="000000"/>
                  </a:solidFill>
                </a:defRPr>
              </a:pPr>
              <a:r>
                <a:rPr lang="en-US" sz="800" b="1" dirty="0">
                  <a:solidFill>
                    <a:srgbClr val="4277BB"/>
                  </a:solidFill>
                </a:rPr>
                <a:t>MANAGEMENT</a:t>
              </a:r>
              <a:endParaRPr sz="800" b="1" dirty="0">
                <a:solidFill>
                  <a:srgbClr val="4277BB"/>
                </a:solidFill>
              </a:endParaRPr>
            </a:p>
          </p:txBody>
        </p:sp>
      </p:grpSp>
      <p:grpSp>
        <p:nvGrpSpPr>
          <p:cNvPr id="537" name="Group 536"/>
          <p:cNvGrpSpPr/>
          <p:nvPr/>
        </p:nvGrpSpPr>
        <p:grpSpPr>
          <a:xfrm>
            <a:off x="603606" y="2119215"/>
            <a:ext cx="721919" cy="953454"/>
            <a:chOff x="414354" y="2026974"/>
            <a:chExt cx="721919" cy="953454"/>
          </a:xfrm>
        </p:grpSpPr>
        <p:sp>
          <p:nvSpPr>
            <p:cNvPr id="54" name="Shape 529"/>
            <p:cNvSpPr/>
            <p:nvPr/>
          </p:nvSpPr>
          <p:spPr>
            <a:xfrm>
              <a:off x="414354" y="2026974"/>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7476" y="2148322"/>
              <a:ext cx="463296" cy="475488"/>
            </a:xfrm>
            <a:prstGeom prst="rect">
              <a:avLst/>
            </a:prstGeom>
          </p:spPr>
        </p:pic>
        <p:sp>
          <p:nvSpPr>
            <p:cNvPr id="55" name="Shape 530"/>
            <p:cNvSpPr/>
            <p:nvPr/>
          </p:nvSpPr>
          <p:spPr>
            <a:xfrm>
              <a:off x="430952" y="2734207"/>
              <a:ext cx="70532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REQUEST</a:t>
              </a:r>
            </a:p>
            <a:p>
              <a:pPr lvl="0">
                <a:defRPr sz="1800" b="0">
                  <a:solidFill>
                    <a:srgbClr val="000000"/>
                  </a:solidFill>
                </a:defRPr>
              </a:pPr>
              <a:r>
                <a:rPr lang="en-US" sz="800" b="1" dirty="0">
                  <a:solidFill>
                    <a:srgbClr val="4277BB"/>
                  </a:solidFill>
                </a:rPr>
                <a:t>FULFILLMENT</a:t>
              </a:r>
              <a:endParaRPr sz="800" b="1" dirty="0">
                <a:solidFill>
                  <a:srgbClr val="4277BB"/>
                </a:solidFill>
              </a:endParaRPr>
            </a:p>
          </p:txBody>
        </p:sp>
      </p:grpSp>
      <p:grpSp>
        <p:nvGrpSpPr>
          <p:cNvPr id="525" name="Group 524"/>
          <p:cNvGrpSpPr/>
          <p:nvPr/>
        </p:nvGrpSpPr>
        <p:grpSpPr>
          <a:xfrm>
            <a:off x="4101287" y="2084768"/>
            <a:ext cx="707233" cy="830344"/>
            <a:chOff x="2795054" y="1828533"/>
            <a:chExt cx="707233" cy="830344"/>
          </a:xfrm>
        </p:grpSpPr>
        <p:sp>
          <p:nvSpPr>
            <p:cNvPr id="56" name="Shape 529"/>
            <p:cNvSpPr/>
            <p:nvPr/>
          </p:nvSpPr>
          <p:spPr>
            <a:xfrm>
              <a:off x="2795054" y="1828533"/>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8" name="Picture 1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916670" y="1944203"/>
              <a:ext cx="463296" cy="475488"/>
            </a:xfrm>
            <a:prstGeom prst="rect">
              <a:avLst/>
            </a:prstGeom>
          </p:spPr>
        </p:pic>
        <p:sp>
          <p:nvSpPr>
            <p:cNvPr id="57" name="Shape 530"/>
            <p:cNvSpPr/>
            <p:nvPr/>
          </p:nvSpPr>
          <p:spPr>
            <a:xfrm>
              <a:off x="2831690" y="2535766"/>
              <a:ext cx="665247"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DASHBOARD</a:t>
              </a:r>
              <a:endParaRPr sz="800" b="1" dirty="0">
                <a:solidFill>
                  <a:srgbClr val="4277BB"/>
                </a:solidFill>
              </a:endParaRPr>
            </a:p>
          </p:txBody>
        </p:sp>
      </p:grpSp>
      <p:grpSp>
        <p:nvGrpSpPr>
          <p:cNvPr id="526" name="Group 525"/>
          <p:cNvGrpSpPr/>
          <p:nvPr/>
        </p:nvGrpSpPr>
        <p:grpSpPr>
          <a:xfrm>
            <a:off x="4004189" y="3379201"/>
            <a:ext cx="899285" cy="830344"/>
            <a:chOff x="2701478" y="3018912"/>
            <a:chExt cx="899285" cy="830344"/>
          </a:xfrm>
        </p:grpSpPr>
        <p:sp>
          <p:nvSpPr>
            <p:cNvPr id="58" name="Shape 529"/>
            <p:cNvSpPr/>
            <p:nvPr/>
          </p:nvSpPr>
          <p:spPr>
            <a:xfrm>
              <a:off x="2781860" y="301891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9" name="Picture 1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852196" y="3066547"/>
              <a:ext cx="592245" cy="607830"/>
            </a:xfrm>
            <a:prstGeom prst="rect">
              <a:avLst/>
            </a:prstGeom>
          </p:spPr>
        </p:pic>
        <p:sp>
          <p:nvSpPr>
            <p:cNvPr id="59" name="Shape 530"/>
            <p:cNvSpPr/>
            <p:nvPr/>
          </p:nvSpPr>
          <p:spPr>
            <a:xfrm>
              <a:off x="2701478" y="3726145"/>
              <a:ext cx="899285"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COLLABORATION</a:t>
              </a:r>
              <a:endParaRPr sz="800" b="1" dirty="0">
                <a:solidFill>
                  <a:srgbClr val="4277BB"/>
                </a:solidFill>
              </a:endParaRPr>
            </a:p>
          </p:txBody>
        </p:sp>
      </p:grpSp>
      <p:grpSp>
        <p:nvGrpSpPr>
          <p:cNvPr id="527" name="Group 526"/>
          <p:cNvGrpSpPr/>
          <p:nvPr/>
        </p:nvGrpSpPr>
        <p:grpSpPr>
          <a:xfrm>
            <a:off x="4098151" y="4770767"/>
            <a:ext cx="733943" cy="830344"/>
            <a:chOff x="2745118" y="4188050"/>
            <a:chExt cx="733943" cy="830344"/>
          </a:xfrm>
        </p:grpSpPr>
        <p:sp>
          <p:nvSpPr>
            <p:cNvPr id="60" name="Shape 529"/>
            <p:cNvSpPr/>
            <p:nvPr/>
          </p:nvSpPr>
          <p:spPr>
            <a:xfrm>
              <a:off x="2745118" y="4188050"/>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6" name="Picture 1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67457" y="4324573"/>
              <a:ext cx="463296" cy="475488"/>
            </a:xfrm>
            <a:prstGeom prst="rect">
              <a:avLst/>
            </a:prstGeom>
          </p:spPr>
        </p:pic>
        <p:sp>
          <p:nvSpPr>
            <p:cNvPr id="61" name="Shape 530"/>
            <p:cNvSpPr/>
            <p:nvPr/>
          </p:nvSpPr>
          <p:spPr>
            <a:xfrm>
              <a:off x="2749694" y="4895283"/>
              <a:ext cx="729367"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NOTIFICATION</a:t>
              </a:r>
              <a:endParaRPr sz="800" b="1" dirty="0">
                <a:solidFill>
                  <a:srgbClr val="4277BB"/>
                </a:solidFill>
              </a:endParaRPr>
            </a:p>
          </p:txBody>
        </p:sp>
      </p:grpSp>
      <p:grpSp>
        <p:nvGrpSpPr>
          <p:cNvPr id="541" name="Group 540"/>
          <p:cNvGrpSpPr/>
          <p:nvPr/>
        </p:nvGrpSpPr>
        <p:grpSpPr>
          <a:xfrm>
            <a:off x="594955" y="6161628"/>
            <a:ext cx="707233" cy="953454"/>
            <a:chOff x="351481" y="6489700"/>
            <a:chExt cx="707233" cy="953454"/>
          </a:xfrm>
        </p:grpSpPr>
        <p:sp>
          <p:nvSpPr>
            <p:cNvPr id="68" name="Shape 529"/>
            <p:cNvSpPr/>
            <p:nvPr/>
          </p:nvSpPr>
          <p:spPr>
            <a:xfrm>
              <a:off x="351481" y="6489700"/>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6" name="Picture 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04086" y="6611112"/>
              <a:ext cx="463296" cy="475488"/>
            </a:xfrm>
            <a:prstGeom prst="rect">
              <a:avLst/>
            </a:prstGeom>
          </p:spPr>
        </p:pic>
        <p:sp>
          <p:nvSpPr>
            <p:cNvPr id="69" name="Shape 530"/>
            <p:cNvSpPr/>
            <p:nvPr/>
          </p:nvSpPr>
          <p:spPr>
            <a:xfrm>
              <a:off x="387316" y="7196933"/>
              <a:ext cx="666850"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LOG</a:t>
              </a:r>
            </a:p>
            <a:p>
              <a:pPr lvl="0">
                <a:defRPr sz="1800" b="0">
                  <a:solidFill>
                    <a:srgbClr val="000000"/>
                  </a:solidFill>
                </a:defRPr>
              </a:pPr>
              <a:r>
                <a:rPr lang="en-US" sz="800" b="1" dirty="0">
                  <a:solidFill>
                    <a:srgbClr val="4277BB"/>
                  </a:solidFill>
                </a:rPr>
                <a:t>MONITORING</a:t>
              </a:r>
              <a:endParaRPr sz="800" b="1" dirty="0">
                <a:solidFill>
                  <a:srgbClr val="4277BB"/>
                </a:solidFill>
              </a:endParaRPr>
            </a:p>
          </p:txBody>
        </p:sp>
      </p:grpSp>
      <p:grpSp>
        <p:nvGrpSpPr>
          <p:cNvPr id="542" name="Group 541"/>
          <p:cNvGrpSpPr/>
          <p:nvPr/>
        </p:nvGrpSpPr>
        <p:grpSpPr>
          <a:xfrm>
            <a:off x="7226427" y="2131535"/>
            <a:ext cx="707233" cy="830344"/>
            <a:chOff x="4385467" y="1745906"/>
            <a:chExt cx="707233" cy="830344"/>
          </a:xfrm>
        </p:grpSpPr>
        <p:sp>
          <p:nvSpPr>
            <p:cNvPr id="76" name="Shape 529"/>
            <p:cNvSpPr/>
            <p:nvPr/>
          </p:nvSpPr>
          <p:spPr>
            <a:xfrm>
              <a:off x="4385467" y="1745906"/>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20" name="Picture 1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477566" y="1823538"/>
              <a:ext cx="581041" cy="596332"/>
            </a:xfrm>
            <a:prstGeom prst="rect">
              <a:avLst/>
            </a:prstGeom>
          </p:spPr>
        </p:pic>
        <p:sp>
          <p:nvSpPr>
            <p:cNvPr id="77" name="Shape 530"/>
            <p:cNvSpPr/>
            <p:nvPr/>
          </p:nvSpPr>
          <p:spPr>
            <a:xfrm>
              <a:off x="4490230" y="2453139"/>
              <a:ext cx="528991"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RUNBOOK</a:t>
              </a:r>
              <a:endParaRPr sz="800" b="1" dirty="0">
                <a:solidFill>
                  <a:srgbClr val="4277BB"/>
                </a:solidFill>
              </a:endParaRPr>
            </a:p>
          </p:txBody>
        </p:sp>
      </p:grpSp>
      <p:grpSp>
        <p:nvGrpSpPr>
          <p:cNvPr id="33" name="Group 32"/>
          <p:cNvGrpSpPr/>
          <p:nvPr/>
        </p:nvGrpSpPr>
        <p:grpSpPr>
          <a:xfrm>
            <a:off x="4110139" y="6178664"/>
            <a:ext cx="707233" cy="830344"/>
            <a:chOff x="4108309" y="5015443"/>
            <a:chExt cx="707233" cy="830344"/>
          </a:xfrm>
        </p:grpSpPr>
        <p:sp>
          <p:nvSpPr>
            <p:cNvPr id="108" name="Shape 529"/>
            <p:cNvSpPr/>
            <p:nvPr/>
          </p:nvSpPr>
          <p:spPr>
            <a:xfrm>
              <a:off x="4108309" y="5015443"/>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29" name="Picture 2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245918" y="5122870"/>
              <a:ext cx="463296" cy="475488"/>
            </a:xfrm>
            <a:prstGeom prst="rect">
              <a:avLst/>
            </a:prstGeom>
          </p:spPr>
        </p:pic>
        <p:sp>
          <p:nvSpPr>
            <p:cNvPr id="109" name="Shape 530"/>
            <p:cNvSpPr/>
            <p:nvPr/>
          </p:nvSpPr>
          <p:spPr>
            <a:xfrm>
              <a:off x="4301236" y="5722676"/>
              <a:ext cx="352661"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SLACK</a:t>
              </a:r>
              <a:endParaRPr sz="800" b="1" dirty="0">
                <a:solidFill>
                  <a:srgbClr val="4277BB"/>
                </a:solidFill>
              </a:endParaRPr>
            </a:p>
          </p:txBody>
        </p:sp>
      </p:grpSp>
      <p:sp>
        <p:nvSpPr>
          <p:cNvPr id="148" name="Shape 536"/>
          <p:cNvSpPr/>
          <p:nvPr/>
        </p:nvSpPr>
        <p:spPr>
          <a:xfrm>
            <a:off x="1360555" y="3300794"/>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Operations handles the integration, usage, and delivery of key services to business applications and the enterprise.</a:t>
            </a:r>
          </a:p>
        </p:txBody>
      </p:sp>
      <p:sp>
        <p:nvSpPr>
          <p:cNvPr id="149" name="Shape 536"/>
          <p:cNvSpPr/>
          <p:nvPr/>
        </p:nvSpPr>
        <p:spPr>
          <a:xfrm>
            <a:off x="1360555" y="4806186"/>
            <a:ext cx="1709677" cy="910506"/>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sz="100" dirty="0"/>
              <a:t>(</a:t>
            </a:r>
            <a:r>
              <a:rPr lang="en-US" sz="1050" dirty="0"/>
              <a:t>Restores normal service operation as quickly as possible and minimizes the adverse effect on business operations.</a:t>
            </a:r>
            <a:endParaRPr sz="100" dirty="0"/>
          </a:p>
        </p:txBody>
      </p:sp>
      <p:sp>
        <p:nvSpPr>
          <p:cNvPr id="155" name="Shape 536"/>
          <p:cNvSpPr/>
          <p:nvPr/>
        </p:nvSpPr>
        <p:spPr>
          <a:xfrm>
            <a:off x="4888280" y="2057400"/>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Knowing the current state of the services that are offered to users is a key requirement</a:t>
            </a:r>
          </a:p>
        </p:txBody>
      </p:sp>
      <p:sp>
        <p:nvSpPr>
          <p:cNvPr id="156" name="Shape 536"/>
          <p:cNvSpPr/>
          <p:nvPr/>
        </p:nvSpPr>
        <p:spPr>
          <a:xfrm>
            <a:off x="4888280" y="3337511"/>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On the cloud, you can enhance collaboration by setting up tools to participate in the conversation.</a:t>
            </a:r>
          </a:p>
        </p:txBody>
      </p:sp>
      <p:sp>
        <p:nvSpPr>
          <p:cNvPr id="157" name="Shape 536"/>
          <p:cNvSpPr/>
          <p:nvPr/>
        </p:nvSpPr>
        <p:spPr>
          <a:xfrm>
            <a:off x="4888280" y="4753480"/>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 notification system alerts on-call personnel based on notification rules for the triggered incidents. </a:t>
            </a:r>
          </a:p>
        </p:txBody>
      </p:sp>
      <p:sp>
        <p:nvSpPr>
          <p:cNvPr id="167" name="Shape 536"/>
          <p:cNvSpPr/>
          <p:nvPr/>
        </p:nvSpPr>
        <p:spPr>
          <a:xfrm>
            <a:off x="8025759" y="2084768"/>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Script-based operational tasks are defined, built, orchestrated, automated, and managed as runbooks. </a:t>
            </a:r>
          </a:p>
        </p:txBody>
      </p:sp>
      <p:sp>
        <p:nvSpPr>
          <p:cNvPr id="175" name="Shape 536"/>
          <p:cNvSpPr/>
          <p:nvPr/>
        </p:nvSpPr>
        <p:spPr>
          <a:xfrm>
            <a:off x="4888280" y="6132657"/>
            <a:ext cx="1709677"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With Slack, teams can integrate development and operations tools to post updates and alerts as new builds are completed and deployed and as performance is monitored. </a:t>
            </a:r>
          </a:p>
        </p:txBody>
      </p:sp>
      <p:sp>
        <p:nvSpPr>
          <p:cNvPr id="182" name="Shape 536"/>
          <p:cNvSpPr/>
          <p:nvPr/>
        </p:nvSpPr>
        <p:spPr>
          <a:xfrm>
            <a:off x="1360555" y="6202908"/>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Log files are an important way to understand the status of applications and services. </a:t>
            </a:r>
          </a:p>
        </p:txBody>
      </p:sp>
      <p:grpSp>
        <p:nvGrpSpPr>
          <p:cNvPr id="110" name="Group 109">
            <a:extLst>
              <a:ext uri="{FF2B5EF4-FFF2-40B4-BE49-F238E27FC236}">
                <a16:creationId xmlns:a16="http://schemas.microsoft.com/office/drawing/2014/main" id="{6725B9D5-8645-9140-8C20-0AEC203EA6B4}"/>
              </a:ext>
            </a:extLst>
          </p:cNvPr>
          <p:cNvGrpSpPr/>
          <p:nvPr/>
        </p:nvGrpSpPr>
        <p:grpSpPr>
          <a:xfrm>
            <a:off x="7208451" y="3364070"/>
            <a:ext cx="733943" cy="953454"/>
            <a:chOff x="5971046" y="4039787"/>
            <a:chExt cx="733943" cy="953454"/>
          </a:xfrm>
        </p:grpSpPr>
        <p:sp>
          <p:nvSpPr>
            <p:cNvPr id="111" name="Shape 529">
              <a:extLst>
                <a:ext uri="{FF2B5EF4-FFF2-40B4-BE49-F238E27FC236}">
                  <a16:creationId xmlns:a16="http://schemas.microsoft.com/office/drawing/2014/main" id="{05240F70-78DD-B94E-B8FA-96F9CE16312F}"/>
                </a:ext>
              </a:extLst>
            </p:cNvPr>
            <p:cNvSpPr/>
            <p:nvPr/>
          </p:nvSpPr>
          <p:spPr>
            <a:xfrm>
              <a:off x="5971046" y="4039787"/>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12" name="Picture 111">
              <a:extLst>
                <a:ext uri="{FF2B5EF4-FFF2-40B4-BE49-F238E27FC236}">
                  <a16:creationId xmlns:a16="http://schemas.microsoft.com/office/drawing/2014/main" id="{FCB1308B-900A-2A46-9071-A7EB638C8BC2}"/>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093014" y="4153383"/>
              <a:ext cx="463296" cy="475488"/>
            </a:xfrm>
            <a:prstGeom prst="rect">
              <a:avLst/>
            </a:prstGeom>
          </p:spPr>
        </p:pic>
        <p:sp>
          <p:nvSpPr>
            <p:cNvPr id="113" name="Shape 530">
              <a:extLst>
                <a:ext uri="{FF2B5EF4-FFF2-40B4-BE49-F238E27FC236}">
                  <a16:creationId xmlns:a16="http://schemas.microsoft.com/office/drawing/2014/main" id="{FC79FC41-9D24-3340-B4EE-9B366407E75F}"/>
                </a:ext>
              </a:extLst>
            </p:cNvPr>
            <p:cNvSpPr/>
            <p:nvPr/>
          </p:nvSpPr>
          <p:spPr>
            <a:xfrm>
              <a:off x="5975622" y="4747020"/>
              <a:ext cx="72936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ALERT</a:t>
              </a:r>
            </a:p>
            <a:p>
              <a:pPr lvl="0">
                <a:defRPr sz="1800" b="0">
                  <a:solidFill>
                    <a:srgbClr val="000000"/>
                  </a:solidFill>
                </a:defRPr>
              </a:pPr>
              <a:r>
                <a:rPr lang="en-US" sz="800" b="1" dirty="0">
                  <a:solidFill>
                    <a:srgbClr val="4277BB"/>
                  </a:solidFill>
                </a:rPr>
                <a:t>NOTIFICATION</a:t>
              </a:r>
              <a:endParaRPr sz="800" b="1" dirty="0">
                <a:solidFill>
                  <a:srgbClr val="4277BB"/>
                </a:solidFill>
              </a:endParaRPr>
            </a:p>
          </p:txBody>
        </p:sp>
      </p:grpSp>
      <p:grpSp>
        <p:nvGrpSpPr>
          <p:cNvPr id="116" name="Group 115">
            <a:extLst>
              <a:ext uri="{FF2B5EF4-FFF2-40B4-BE49-F238E27FC236}">
                <a16:creationId xmlns:a16="http://schemas.microsoft.com/office/drawing/2014/main" id="{7C77DAFC-4EBD-EB4A-BAB7-608016323211}"/>
              </a:ext>
            </a:extLst>
          </p:cNvPr>
          <p:cNvGrpSpPr/>
          <p:nvPr/>
        </p:nvGrpSpPr>
        <p:grpSpPr>
          <a:xfrm>
            <a:off x="7208451" y="4769751"/>
            <a:ext cx="751809" cy="953454"/>
            <a:chOff x="6100010" y="6088131"/>
            <a:chExt cx="751809" cy="953454"/>
          </a:xfrm>
        </p:grpSpPr>
        <p:sp>
          <p:nvSpPr>
            <p:cNvPr id="117" name="Shape 529">
              <a:extLst>
                <a:ext uri="{FF2B5EF4-FFF2-40B4-BE49-F238E27FC236}">
                  <a16:creationId xmlns:a16="http://schemas.microsoft.com/office/drawing/2014/main" id="{312752B1-EF73-5846-9C81-09B7DEB0E130}"/>
                </a:ext>
              </a:extLst>
            </p:cNvPr>
            <p:cNvSpPr/>
            <p:nvPr/>
          </p:nvSpPr>
          <p:spPr>
            <a:xfrm>
              <a:off x="6106654" y="6088131"/>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18" name="Picture 117">
              <a:extLst>
                <a:ext uri="{FF2B5EF4-FFF2-40B4-BE49-F238E27FC236}">
                  <a16:creationId xmlns:a16="http://schemas.microsoft.com/office/drawing/2014/main" id="{0E19B2B2-B265-0047-A40C-52BD28994F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2829" y="6205621"/>
              <a:ext cx="463296" cy="475488"/>
            </a:xfrm>
            <a:prstGeom prst="rect">
              <a:avLst/>
            </a:prstGeom>
          </p:spPr>
        </p:pic>
        <p:sp>
          <p:nvSpPr>
            <p:cNvPr id="119" name="Shape 530">
              <a:extLst>
                <a:ext uri="{FF2B5EF4-FFF2-40B4-BE49-F238E27FC236}">
                  <a16:creationId xmlns:a16="http://schemas.microsoft.com/office/drawing/2014/main" id="{DE407F9E-9C30-FB4F-AA18-8A8064F669F1}"/>
                </a:ext>
              </a:extLst>
            </p:cNvPr>
            <p:cNvSpPr/>
            <p:nvPr/>
          </p:nvSpPr>
          <p:spPr>
            <a:xfrm>
              <a:off x="6100010" y="6795364"/>
              <a:ext cx="75180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EVENT</a:t>
              </a:r>
            </a:p>
            <a:p>
              <a:pPr lvl="0">
                <a:defRPr sz="1800" b="0">
                  <a:solidFill>
                    <a:srgbClr val="000000"/>
                  </a:solidFill>
                </a:defRPr>
              </a:pPr>
              <a:r>
                <a:rPr lang="en-US" sz="800" b="1" dirty="0">
                  <a:solidFill>
                    <a:srgbClr val="4277BB"/>
                  </a:solidFill>
                </a:rPr>
                <a:t>CORRELATION</a:t>
              </a:r>
              <a:endParaRPr sz="800" b="1" dirty="0">
                <a:solidFill>
                  <a:srgbClr val="4277BB"/>
                </a:solidFill>
              </a:endParaRPr>
            </a:p>
          </p:txBody>
        </p:sp>
      </p:grpSp>
      <p:sp>
        <p:nvSpPr>
          <p:cNvPr id="120" name="Shape 536">
            <a:extLst>
              <a:ext uri="{FF2B5EF4-FFF2-40B4-BE49-F238E27FC236}">
                <a16:creationId xmlns:a16="http://schemas.microsoft.com/office/drawing/2014/main" id="{9C501CCA-BB6C-9D49-A382-BD5889FF9F78}"/>
              </a:ext>
            </a:extLst>
          </p:cNvPr>
          <p:cNvSpPr/>
          <p:nvPr/>
        </p:nvSpPr>
        <p:spPr>
          <a:xfrm>
            <a:off x="8015708" y="3352800"/>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Notifies the right people on the team or systems when issues occur.</a:t>
            </a:r>
          </a:p>
        </p:txBody>
      </p:sp>
      <p:sp>
        <p:nvSpPr>
          <p:cNvPr id="121" name="Shape 536">
            <a:extLst>
              <a:ext uri="{FF2B5EF4-FFF2-40B4-BE49-F238E27FC236}">
                <a16:creationId xmlns:a16="http://schemas.microsoft.com/office/drawing/2014/main" id="{7BEE58CF-7BFC-3C45-89A1-8927D99A9BBB}"/>
              </a:ext>
            </a:extLst>
          </p:cNvPr>
          <p:cNvSpPr/>
          <p:nvPr/>
        </p:nvSpPr>
        <p:spPr>
          <a:xfrm>
            <a:off x="8033885" y="4748311"/>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An event-correlation tool can correlate events from monitoring sources.</a:t>
            </a:r>
          </a:p>
        </p:txBody>
      </p:sp>
      <p:sp>
        <p:nvSpPr>
          <p:cNvPr id="122" name="Shape 536">
            <a:extLst>
              <a:ext uri="{FF2B5EF4-FFF2-40B4-BE49-F238E27FC236}">
                <a16:creationId xmlns:a16="http://schemas.microsoft.com/office/drawing/2014/main" id="{2B56AFC4-846F-3640-9BFD-C44F265C07EA}"/>
              </a:ext>
            </a:extLst>
          </p:cNvPr>
          <p:cNvSpPr/>
          <p:nvPr/>
        </p:nvSpPr>
        <p:spPr>
          <a:xfrm>
            <a:off x="7966764" y="6172200"/>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Ensures that standardized methods and procedures are used for efficient handling of all changes. </a:t>
            </a:r>
          </a:p>
        </p:txBody>
      </p:sp>
      <p:grpSp>
        <p:nvGrpSpPr>
          <p:cNvPr id="123" name="Group 122">
            <a:extLst>
              <a:ext uri="{FF2B5EF4-FFF2-40B4-BE49-F238E27FC236}">
                <a16:creationId xmlns:a16="http://schemas.microsoft.com/office/drawing/2014/main" id="{65B9B5D8-4736-FF46-B671-B4A72BA9558D}"/>
              </a:ext>
            </a:extLst>
          </p:cNvPr>
          <p:cNvGrpSpPr/>
          <p:nvPr/>
        </p:nvGrpSpPr>
        <p:grpSpPr>
          <a:xfrm>
            <a:off x="7234000" y="6134100"/>
            <a:ext cx="745397" cy="953454"/>
            <a:chOff x="1483908" y="3931896"/>
            <a:chExt cx="745397" cy="953454"/>
          </a:xfrm>
        </p:grpSpPr>
        <p:sp>
          <p:nvSpPr>
            <p:cNvPr id="126" name="Shape 529">
              <a:extLst>
                <a:ext uri="{FF2B5EF4-FFF2-40B4-BE49-F238E27FC236}">
                  <a16:creationId xmlns:a16="http://schemas.microsoft.com/office/drawing/2014/main" id="{D4B31B20-2BA7-AE41-89D7-AC64326D2877}"/>
                </a:ext>
              </a:extLst>
            </p:cNvPr>
            <p:cNvSpPr/>
            <p:nvPr/>
          </p:nvSpPr>
          <p:spPr>
            <a:xfrm>
              <a:off x="1487345" y="3931896"/>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27" name="Picture 126">
              <a:extLst>
                <a:ext uri="{FF2B5EF4-FFF2-40B4-BE49-F238E27FC236}">
                  <a16:creationId xmlns:a16="http://schemas.microsoft.com/office/drawing/2014/main" id="{FA32AA42-31AF-4B45-9FCD-483205F0D15C}"/>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01146" y="4055662"/>
              <a:ext cx="463296" cy="475488"/>
            </a:xfrm>
            <a:prstGeom prst="rect">
              <a:avLst/>
            </a:prstGeom>
          </p:spPr>
        </p:pic>
        <p:sp>
          <p:nvSpPr>
            <p:cNvPr id="128" name="Shape 530">
              <a:extLst>
                <a:ext uri="{FF2B5EF4-FFF2-40B4-BE49-F238E27FC236}">
                  <a16:creationId xmlns:a16="http://schemas.microsoft.com/office/drawing/2014/main" id="{6EABBF6C-7EF0-664A-B3ED-1039AFFE4F0E}"/>
                </a:ext>
              </a:extLst>
            </p:cNvPr>
            <p:cNvSpPr/>
            <p:nvPr/>
          </p:nvSpPr>
          <p:spPr>
            <a:xfrm>
              <a:off x="1483908" y="4639129"/>
              <a:ext cx="74539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CHANGE</a:t>
              </a:r>
            </a:p>
            <a:p>
              <a:pPr lvl="0">
                <a:defRPr sz="1800" b="0">
                  <a:solidFill>
                    <a:srgbClr val="000000"/>
                  </a:solidFill>
                </a:defRPr>
              </a:pPr>
              <a:r>
                <a:rPr lang="en-US" sz="800" b="1" dirty="0">
                  <a:solidFill>
                    <a:srgbClr val="4277BB"/>
                  </a:solidFill>
                </a:rPr>
                <a:t>MANAGEMENT</a:t>
              </a:r>
              <a:endParaRPr sz="800" b="1" dirty="0">
                <a:solidFill>
                  <a:srgbClr val="4277BB"/>
                </a:solidFill>
              </a:endParaRPr>
            </a:p>
          </p:txBody>
        </p:sp>
      </p:grpSp>
    </p:spTree>
    <p:extLst>
      <p:ext uri="{BB962C8B-B14F-4D97-AF65-F5344CB8AC3E}">
        <p14:creationId xmlns:p14="http://schemas.microsoft.com/office/powerpoint/2010/main" val="2141285619"/>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34" name="Shape 534"/>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144" y="3414227"/>
            <a:ext cx="463296" cy="475488"/>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5119" y="3095547"/>
            <a:ext cx="463296" cy="475488"/>
          </a:xfrm>
          <a:prstGeom prst="rect">
            <a:avLst/>
          </a:prstGeom>
        </p:spPr>
      </p:pic>
      <p:grpSp>
        <p:nvGrpSpPr>
          <p:cNvPr id="9" name="Group 8"/>
          <p:cNvGrpSpPr/>
          <p:nvPr/>
        </p:nvGrpSpPr>
        <p:grpSpPr>
          <a:xfrm>
            <a:off x="597774" y="2054067"/>
            <a:ext cx="707233" cy="848067"/>
            <a:chOff x="1549459" y="5015443"/>
            <a:chExt cx="707233" cy="848067"/>
          </a:xfrm>
        </p:grpSpPr>
        <p:sp>
          <p:nvSpPr>
            <p:cNvPr id="66" name="Shape 529"/>
            <p:cNvSpPr/>
            <p:nvPr/>
          </p:nvSpPr>
          <p:spPr>
            <a:xfrm>
              <a:off x="1549459" y="5015443"/>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75389" y="5136181"/>
              <a:ext cx="463296" cy="475488"/>
            </a:xfrm>
            <a:prstGeom prst="rect">
              <a:avLst/>
            </a:prstGeom>
          </p:spPr>
        </p:pic>
        <p:sp>
          <p:nvSpPr>
            <p:cNvPr id="67" name="Shape 530"/>
            <p:cNvSpPr/>
            <p:nvPr/>
          </p:nvSpPr>
          <p:spPr>
            <a:xfrm>
              <a:off x="1571553" y="5740399"/>
              <a:ext cx="666850"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MONITORING</a:t>
              </a:r>
              <a:endParaRPr sz="800" b="1" dirty="0">
                <a:solidFill>
                  <a:srgbClr val="4277BB"/>
                </a:solidFill>
              </a:endParaRPr>
            </a:p>
          </p:txBody>
        </p:sp>
      </p:grpSp>
      <p:grpSp>
        <p:nvGrpSpPr>
          <p:cNvPr id="12" name="Group 11"/>
          <p:cNvGrpSpPr/>
          <p:nvPr/>
        </p:nvGrpSpPr>
        <p:grpSpPr>
          <a:xfrm>
            <a:off x="515144" y="3376592"/>
            <a:ext cx="865622" cy="953454"/>
            <a:chOff x="1416853" y="6410354"/>
            <a:chExt cx="865622" cy="953454"/>
          </a:xfrm>
        </p:grpSpPr>
        <p:sp>
          <p:nvSpPr>
            <p:cNvPr id="70" name="Shape 529"/>
            <p:cNvSpPr/>
            <p:nvPr/>
          </p:nvSpPr>
          <p:spPr>
            <a:xfrm>
              <a:off x="1480404" y="6410354"/>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18016" y="6526227"/>
              <a:ext cx="463296" cy="475488"/>
            </a:xfrm>
            <a:prstGeom prst="rect">
              <a:avLst/>
            </a:prstGeom>
          </p:spPr>
        </p:pic>
        <p:sp>
          <p:nvSpPr>
            <p:cNvPr id="71" name="Shape 530"/>
            <p:cNvSpPr/>
            <p:nvPr/>
          </p:nvSpPr>
          <p:spPr>
            <a:xfrm>
              <a:off x="1416853" y="7117587"/>
              <a:ext cx="865622"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CONFIGURATION</a:t>
              </a:r>
            </a:p>
            <a:p>
              <a:pPr lvl="0">
                <a:defRPr sz="1800" b="0">
                  <a:solidFill>
                    <a:srgbClr val="000000"/>
                  </a:solidFill>
                </a:defRPr>
              </a:pPr>
              <a:r>
                <a:rPr lang="en-US" sz="800" b="1" dirty="0">
                  <a:solidFill>
                    <a:srgbClr val="4277BB"/>
                  </a:solidFill>
                </a:rPr>
                <a:t>MANAGEMENT</a:t>
              </a:r>
              <a:endParaRPr sz="800" b="1" dirty="0">
                <a:solidFill>
                  <a:srgbClr val="4277BB"/>
                </a:solidFill>
              </a:endParaRPr>
            </a:p>
          </p:txBody>
        </p:sp>
      </p:grpSp>
      <p:sp>
        <p:nvSpPr>
          <p:cNvPr id="120" name="Shape 533"/>
          <p:cNvSpPr/>
          <p:nvPr/>
        </p:nvSpPr>
        <p:spPr>
          <a:xfrm>
            <a:off x="369887" y="906462"/>
            <a:ext cx="5685208" cy="471924"/>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Service Management </a:t>
            </a:r>
            <a:r>
              <a:rPr sz="2400" dirty="0"/>
              <a:t>Icons</a:t>
            </a:r>
            <a:r>
              <a:rPr lang="en-US" sz="2400" dirty="0"/>
              <a:t> (continued)</a:t>
            </a:r>
            <a:endParaRPr sz="2400" dirty="0"/>
          </a:p>
        </p:txBody>
      </p:sp>
      <p:sp>
        <p:nvSpPr>
          <p:cNvPr id="154" name="Shape 536"/>
          <p:cNvSpPr/>
          <p:nvPr/>
        </p:nvSpPr>
        <p:spPr>
          <a:xfrm>
            <a:off x="1334503" y="2111480"/>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Monitoring and logging tools are connected to managed solutions or enterprise applications to detect issues early. </a:t>
            </a:r>
          </a:p>
        </p:txBody>
      </p:sp>
      <p:sp>
        <p:nvSpPr>
          <p:cNvPr id="155" name="Shape 536"/>
          <p:cNvSpPr/>
          <p:nvPr/>
        </p:nvSpPr>
        <p:spPr>
          <a:xfrm>
            <a:off x="1334503" y="3288962"/>
            <a:ext cx="1709677"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If a configuration change is needed, the incident owner or client opens a change ticket in the change management system, which is eventually adopted in the configuration system.</a:t>
            </a:r>
          </a:p>
        </p:txBody>
      </p:sp>
      <p:grpSp>
        <p:nvGrpSpPr>
          <p:cNvPr id="104" name="Group 103">
            <a:extLst>
              <a:ext uri="{FF2B5EF4-FFF2-40B4-BE49-F238E27FC236}">
                <a16:creationId xmlns:a16="http://schemas.microsoft.com/office/drawing/2014/main" id="{B9DFE85A-6538-C54A-9F20-56DB6F54451D}"/>
              </a:ext>
            </a:extLst>
          </p:cNvPr>
          <p:cNvGrpSpPr/>
          <p:nvPr/>
        </p:nvGrpSpPr>
        <p:grpSpPr>
          <a:xfrm>
            <a:off x="570877" y="4841523"/>
            <a:ext cx="707233" cy="830344"/>
            <a:chOff x="8925155" y="6136083"/>
            <a:chExt cx="707233" cy="830344"/>
          </a:xfrm>
        </p:grpSpPr>
        <p:sp>
          <p:nvSpPr>
            <p:cNvPr id="106" name="Shape 529">
              <a:extLst>
                <a:ext uri="{FF2B5EF4-FFF2-40B4-BE49-F238E27FC236}">
                  <a16:creationId xmlns:a16="http://schemas.microsoft.com/office/drawing/2014/main" id="{33F458F8-9C56-6445-B363-51552D2FFF2B}"/>
                </a:ext>
              </a:extLst>
            </p:cNvPr>
            <p:cNvSpPr/>
            <p:nvPr/>
          </p:nvSpPr>
          <p:spPr>
            <a:xfrm>
              <a:off x="8925155" y="6136083"/>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07" name="Picture 106">
              <a:extLst>
                <a:ext uri="{FF2B5EF4-FFF2-40B4-BE49-F238E27FC236}">
                  <a16:creationId xmlns:a16="http://schemas.microsoft.com/office/drawing/2014/main" id="{AF552B9C-7F0D-0C40-9DEE-854EEC7D7F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39825" y="6268433"/>
              <a:ext cx="463296" cy="475488"/>
            </a:xfrm>
            <a:prstGeom prst="rect">
              <a:avLst/>
            </a:prstGeom>
          </p:spPr>
        </p:pic>
        <p:sp>
          <p:nvSpPr>
            <p:cNvPr id="108" name="Shape 530">
              <a:extLst>
                <a:ext uri="{FF2B5EF4-FFF2-40B4-BE49-F238E27FC236}">
                  <a16:creationId xmlns:a16="http://schemas.microsoft.com/office/drawing/2014/main" id="{44B5D55D-4111-3B4B-A104-60A3263509FB}"/>
                </a:ext>
              </a:extLst>
            </p:cNvPr>
            <p:cNvSpPr/>
            <p:nvPr/>
          </p:nvSpPr>
          <p:spPr>
            <a:xfrm>
              <a:off x="9208652" y="6843316"/>
              <a:ext cx="171522"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API</a:t>
              </a:r>
              <a:endParaRPr sz="800" b="1" dirty="0">
                <a:solidFill>
                  <a:srgbClr val="4277BB"/>
                </a:solidFill>
              </a:endParaRPr>
            </a:p>
          </p:txBody>
        </p:sp>
      </p:grpSp>
      <p:sp>
        <p:nvSpPr>
          <p:cNvPr id="109" name="Shape 536">
            <a:extLst>
              <a:ext uri="{FF2B5EF4-FFF2-40B4-BE49-F238E27FC236}">
                <a16:creationId xmlns:a16="http://schemas.microsoft.com/office/drawing/2014/main" id="{C03E9D5B-2858-4942-9EEE-4140D9AC5811}"/>
              </a:ext>
            </a:extLst>
          </p:cNvPr>
          <p:cNvSpPr/>
          <p:nvPr/>
        </p:nvSpPr>
        <p:spPr>
          <a:xfrm>
            <a:off x="1334503" y="4747659"/>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Use APIs to collect status, key performance metrics, event information, configuration information, resource monitoring data, and more.</a:t>
            </a:r>
          </a:p>
        </p:txBody>
      </p:sp>
      <p:grpSp>
        <p:nvGrpSpPr>
          <p:cNvPr id="114" name="Group 113">
            <a:extLst>
              <a:ext uri="{FF2B5EF4-FFF2-40B4-BE49-F238E27FC236}">
                <a16:creationId xmlns:a16="http://schemas.microsoft.com/office/drawing/2014/main" id="{F3117930-4B44-3445-9491-1325467B27BB}"/>
              </a:ext>
            </a:extLst>
          </p:cNvPr>
          <p:cNvGrpSpPr/>
          <p:nvPr/>
        </p:nvGrpSpPr>
        <p:grpSpPr>
          <a:xfrm>
            <a:off x="4076700" y="2061675"/>
            <a:ext cx="745397" cy="953454"/>
            <a:chOff x="2591978" y="6425242"/>
            <a:chExt cx="745397" cy="953454"/>
          </a:xfrm>
        </p:grpSpPr>
        <p:sp>
          <p:nvSpPr>
            <p:cNvPr id="115" name="Shape 529">
              <a:extLst>
                <a:ext uri="{FF2B5EF4-FFF2-40B4-BE49-F238E27FC236}">
                  <a16:creationId xmlns:a16="http://schemas.microsoft.com/office/drawing/2014/main" id="{F799A1D9-3DA7-9247-B15F-1EFEF0A6D17C}"/>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16" name="Picture 115">
              <a:extLst>
                <a:ext uri="{FF2B5EF4-FFF2-40B4-BE49-F238E27FC236}">
                  <a16:creationId xmlns:a16="http://schemas.microsoft.com/office/drawing/2014/main" id="{808C302A-EBEA-FD4D-ACC6-9A8FDBA1E0D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12118" y="6515686"/>
              <a:ext cx="463296" cy="475488"/>
            </a:xfrm>
            <a:prstGeom prst="rect">
              <a:avLst/>
            </a:prstGeom>
          </p:spPr>
        </p:pic>
        <p:sp>
          <p:nvSpPr>
            <p:cNvPr id="117" name="Shape 530">
              <a:extLst>
                <a:ext uri="{FF2B5EF4-FFF2-40B4-BE49-F238E27FC236}">
                  <a16:creationId xmlns:a16="http://schemas.microsoft.com/office/drawing/2014/main" id="{84416A0B-BCEF-5B4B-94AA-92918375CC41}"/>
                </a:ext>
              </a:extLst>
            </p:cNvPr>
            <p:cNvSpPr/>
            <p:nvPr/>
          </p:nvSpPr>
          <p:spPr>
            <a:xfrm>
              <a:off x="2591978" y="7132475"/>
              <a:ext cx="74539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PROBLEM</a:t>
              </a:r>
            </a:p>
            <a:p>
              <a:pPr lvl="0">
                <a:defRPr sz="1800" b="0">
                  <a:solidFill>
                    <a:srgbClr val="000000"/>
                  </a:solidFill>
                </a:defRPr>
              </a:pPr>
              <a:r>
                <a:rPr lang="en-US" sz="800" b="1" dirty="0">
                  <a:solidFill>
                    <a:srgbClr val="4277BB"/>
                  </a:solidFill>
                </a:rPr>
                <a:t>MANAGEMENT</a:t>
              </a:r>
              <a:endParaRPr sz="800" b="1" dirty="0">
                <a:solidFill>
                  <a:srgbClr val="4277BB"/>
                </a:solidFill>
              </a:endParaRPr>
            </a:p>
          </p:txBody>
        </p:sp>
      </p:grpSp>
      <p:sp>
        <p:nvSpPr>
          <p:cNvPr id="118" name="Shape 536">
            <a:extLst>
              <a:ext uri="{FF2B5EF4-FFF2-40B4-BE49-F238E27FC236}">
                <a16:creationId xmlns:a16="http://schemas.microsoft.com/office/drawing/2014/main" id="{E279D786-AE8D-F046-903A-C84DCADDACE8}"/>
              </a:ext>
            </a:extLst>
          </p:cNvPr>
          <p:cNvSpPr/>
          <p:nvPr/>
        </p:nvSpPr>
        <p:spPr>
          <a:xfrm>
            <a:off x="4822097" y="2024127"/>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After the service is restored, problem management investigates the root cause of the problem by using techniques such as 5 Whys". </a:t>
            </a:r>
          </a:p>
        </p:txBody>
      </p:sp>
      <p:grpSp>
        <p:nvGrpSpPr>
          <p:cNvPr id="132" name="Group 131">
            <a:extLst>
              <a:ext uri="{FF2B5EF4-FFF2-40B4-BE49-F238E27FC236}">
                <a16:creationId xmlns:a16="http://schemas.microsoft.com/office/drawing/2014/main" id="{94EF41A5-04F0-334B-B5D7-BA4C5774645A}"/>
              </a:ext>
            </a:extLst>
          </p:cNvPr>
          <p:cNvGrpSpPr/>
          <p:nvPr/>
        </p:nvGrpSpPr>
        <p:grpSpPr>
          <a:xfrm>
            <a:off x="547769" y="6134100"/>
            <a:ext cx="711500" cy="953454"/>
            <a:chOff x="2799471" y="6675855"/>
            <a:chExt cx="711500" cy="953454"/>
          </a:xfrm>
        </p:grpSpPr>
        <p:grpSp>
          <p:nvGrpSpPr>
            <p:cNvPr id="133" name="Group 132">
              <a:extLst>
                <a:ext uri="{FF2B5EF4-FFF2-40B4-BE49-F238E27FC236}">
                  <a16:creationId xmlns:a16="http://schemas.microsoft.com/office/drawing/2014/main" id="{8E4D76BE-711F-D74D-AAD4-746173DC05DA}"/>
                </a:ext>
              </a:extLst>
            </p:cNvPr>
            <p:cNvGrpSpPr/>
            <p:nvPr/>
          </p:nvGrpSpPr>
          <p:grpSpPr>
            <a:xfrm>
              <a:off x="2799471" y="6675855"/>
              <a:ext cx="711500" cy="953454"/>
              <a:chOff x="5120580" y="5020650"/>
              <a:chExt cx="711500" cy="953454"/>
            </a:xfrm>
          </p:grpSpPr>
          <p:sp>
            <p:nvSpPr>
              <p:cNvPr id="142" name="Shape 529">
                <a:extLst>
                  <a:ext uri="{FF2B5EF4-FFF2-40B4-BE49-F238E27FC236}">
                    <a16:creationId xmlns:a16="http://schemas.microsoft.com/office/drawing/2014/main" id="{FF17B1D2-757B-0B4A-8D83-8F534D7707A7}"/>
                  </a:ext>
                </a:extLst>
              </p:cNvPr>
              <p:cNvSpPr/>
              <p:nvPr/>
            </p:nvSpPr>
            <p:spPr>
              <a:xfrm>
                <a:off x="5120580" y="5020650"/>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43" name="Shape 530">
                <a:extLst>
                  <a:ext uri="{FF2B5EF4-FFF2-40B4-BE49-F238E27FC236}">
                    <a16:creationId xmlns:a16="http://schemas.microsoft.com/office/drawing/2014/main" id="{FA542BD0-AD3B-774B-B22D-9755C350E838}"/>
                  </a:ext>
                </a:extLst>
              </p:cNvPr>
              <p:cNvSpPr/>
              <p:nvPr/>
            </p:nvSpPr>
            <p:spPr>
              <a:xfrm>
                <a:off x="5147597" y="5727883"/>
                <a:ext cx="68448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TICKETING &amp; </a:t>
                </a:r>
              </a:p>
              <a:p>
                <a:pPr lvl="0">
                  <a:defRPr sz="1800" b="0">
                    <a:solidFill>
                      <a:srgbClr val="000000"/>
                    </a:solidFill>
                  </a:defRPr>
                </a:pPr>
                <a:r>
                  <a:rPr lang="en-US" sz="800" b="1" dirty="0">
                    <a:solidFill>
                      <a:srgbClr val="4277BB"/>
                    </a:solidFill>
                  </a:rPr>
                  <a:t>TRENDING</a:t>
                </a:r>
                <a:endParaRPr sz="800" b="1" dirty="0">
                  <a:solidFill>
                    <a:srgbClr val="4277BB"/>
                  </a:solidFill>
                </a:endParaRPr>
              </a:p>
            </p:txBody>
          </p:sp>
        </p:grpSp>
        <p:pic>
          <p:nvPicPr>
            <p:cNvPr id="134" name="Picture 133">
              <a:extLst>
                <a:ext uri="{FF2B5EF4-FFF2-40B4-BE49-F238E27FC236}">
                  <a16:creationId xmlns:a16="http://schemas.microsoft.com/office/drawing/2014/main" id="{731580EA-EC2B-F249-A81D-5222EA12A9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873901" y="6758193"/>
              <a:ext cx="566928" cy="481584"/>
            </a:xfrm>
            <a:prstGeom prst="rect">
              <a:avLst/>
            </a:prstGeom>
          </p:spPr>
        </p:pic>
      </p:grpSp>
      <p:sp>
        <p:nvSpPr>
          <p:cNvPr id="144" name="Shape 536">
            <a:extLst>
              <a:ext uri="{FF2B5EF4-FFF2-40B4-BE49-F238E27FC236}">
                <a16:creationId xmlns:a16="http://schemas.microsoft.com/office/drawing/2014/main" id="{A87DA716-3DFE-534F-9ADB-34B639C56715}"/>
              </a:ext>
            </a:extLst>
          </p:cNvPr>
          <p:cNvSpPr/>
          <p:nvPr/>
        </p:nvSpPr>
        <p:spPr>
          <a:xfrm>
            <a:off x="1334503" y="6174974"/>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Records incidents that are received, both resolved and unresolved, in the form of tickets</a:t>
            </a:r>
          </a:p>
        </p:txBody>
      </p:sp>
      <p:sp>
        <p:nvSpPr>
          <p:cNvPr id="153" name="Shape 536">
            <a:extLst>
              <a:ext uri="{FF2B5EF4-FFF2-40B4-BE49-F238E27FC236}">
                <a16:creationId xmlns:a16="http://schemas.microsoft.com/office/drawing/2014/main" id="{14910587-8E10-E84B-BAEF-7A6A5471E79C}"/>
              </a:ext>
            </a:extLst>
          </p:cNvPr>
          <p:cNvSpPr/>
          <p:nvPr/>
        </p:nvSpPr>
        <p:spPr>
          <a:xfrm>
            <a:off x="4822097" y="3352800"/>
            <a:ext cx="1709677"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Identifies the root cause of the problem.</a:t>
            </a:r>
          </a:p>
        </p:txBody>
      </p:sp>
      <p:grpSp>
        <p:nvGrpSpPr>
          <p:cNvPr id="14" name="Group 13">
            <a:extLst>
              <a:ext uri="{FF2B5EF4-FFF2-40B4-BE49-F238E27FC236}">
                <a16:creationId xmlns:a16="http://schemas.microsoft.com/office/drawing/2014/main" id="{6C8A3BEB-34CC-5B44-8E65-D70BF7645CCB}"/>
              </a:ext>
            </a:extLst>
          </p:cNvPr>
          <p:cNvGrpSpPr/>
          <p:nvPr/>
        </p:nvGrpSpPr>
        <p:grpSpPr>
          <a:xfrm>
            <a:off x="4080138" y="3383501"/>
            <a:ext cx="707233" cy="953454"/>
            <a:chOff x="4080138" y="3383501"/>
            <a:chExt cx="707233" cy="953454"/>
          </a:xfrm>
        </p:grpSpPr>
        <p:grpSp>
          <p:nvGrpSpPr>
            <p:cNvPr id="145" name="Group 144">
              <a:extLst>
                <a:ext uri="{FF2B5EF4-FFF2-40B4-BE49-F238E27FC236}">
                  <a16:creationId xmlns:a16="http://schemas.microsoft.com/office/drawing/2014/main" id="{466DAED3-48A5-E742-B442-0041EF17A1A7}"/>
                </a:ext>
              </a:extLst>
            </p:cNvPr>
            <p:cNvGrpSpPr/>
            <p:nvPr/>
          </p:nvGrpSpPr>
          <p:grpSpPr>
            <a:xfrm>
              <a:off x="4080138" y="3383501"/>
              <a:ext cx="707233" cy="953454"/>
              <a:chOff x="2595416" y="6425242"/>
              <a:chExt cx="707233" cy="953454"/>
            </a:xfrm>
          </p:grpSpPr>
          <p:sp>
            <p:nvSpPr>
              <p:cNvPr id="150" name="Shape 529">
                <a:extLst>
                  <a:ext uri="{FF2B5EF4-FFF2-40B4-BE49-F238E27FC236}">
                    <a16:creationId xmlns:a16="http://schemas.microsoft.com/office/drawing/2014/main" id="{FCA31605-DE75-4D43-8731-200E27C2CCFF}"/>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52" name="Shape 530">
                <a:extLst>
                  <a:ext uri="{FF2B5EF4-FFF2-40B4-BE49-F238E27FC236}">
                    <a16:creationId xmlns:a16="http://schemas.microsoft.com/office/drawing/2014/main" id="{5EE56FF9-F5DA-874E-B411-75EE18CF7CCD}"/>
                  </a:ext>
                </a:extLst>
              </p:cNvPr>
              <p:cNvSpPr/>
              <p:nvPr/>
            </p:nvSpPr>
            <p:spPr>
              <a:xfrm>
                <a:off x="2704993" y="7132475"/>
                <a:ext cx="51937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5 WHY </a:t>
                </a:r>
              </a:p>
              <a:p>
                <a:pPr lvl="0">
                  <a:defRPr sz="1800" b="0">
                    <a:solidFill>
                      <a:srgbClr val="000000"/>
                    </a:solidFill>
                  </a:defRPr>
                </a:pPr>
                <a:r>
                  <a:rPr lang="en-US" sz="800" b="1" dirty="0">
                    <a:solidFill>
                      <a:srgbClr val="4277BB"/>
                    </a:solidFill>
                  </a:rPr>
                  <a:t>ANALYSIS</a:t>
                </a:r>
              </a:p>
            </p:txBody>
          </p:sp>
        </p:grpSp>
        <p:pic>
          <p:nvPicPr>
            <p:cNvPr id="7" name="Picture 6">
              <a:extLst>
                <a:ext uri="{FF2B5EF4-FFF2-40B4-BE49-F238E27FC236}">
                  <a16:creationId xmlns:a16="http://schemas.microsoft.com/office/drawing/2014/main" id="{A328EFC7-054A-2745-A684-3057954EB5A8}"/>
                </a:ext>
              </a:extLst>
            </p:cNvPr>
            <p:cNvPicPr>
              <a:picLocks noChangeAspect="1"/>
            </p:cNvPicPr>
            <p:nvPr/>
          </p:nvPicPr>
          <p:blipFill>
            <a:blip r:embed="rId9"/>
            <a:stretch>
              <a:fillRect/>
            </a:stretch>
          </p:blipFill>
          <p:spPr>
            <a:xfrm>
              <a:off x="4219100" y="3501609"/>
              <a:ext cx="431800" cy="457200"/>
            </a:xfrm>
            <a:prstGeom prst="rect">
              <a:avLst/>
            </a:prstGeom>
          </p:spPr>
        </p:pic>
      </p:grpSp>
      <p:sp>
        <p:nvSpPr>
          <p:cNvPr id="159" name="Shape 536">
            <a:extLst>
              <a:ext uri="{FF2B5EF4-FFF2-40B4-BE49-F238E27FC236}">
                <a16:creationId xmlns:a16="http://schemas.microsoft.com/office/drawing/2014/main" id="{8A5A6E68-E9AC-A14A-85C4-81BD99EC07D0}"/>
              </a:ext>
            </a:extLst>
          </p:cNvPr>
          <p:cNvSpPr/>
          <p:nvPr/>
        </p:nvSpPr>
        <p:spPr>
          <a:xfrm>
            <a:off x="4822097" y="4838700"/>
            <a:ext cx="1709677"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Records analyzed known issues for history.</a:t>
            </a:r>
          </a:p>
        </p:txBody>
      </p:sp>
      <p:grpSp>
        <p:nvGrpSpPr>
          <p:cNvPr id="18" name="Group 17">
            <a:extLst>
              <a:ext uri="{FF2B5EF4-FFF2-40B4-BE49-F238E27FC236}">
                <a16:creationId xmlns:a16="http://schemas.microsoft.com/office/drawing/2014/main" id="{CBA65651-159C-8F4E-AD74-01AB098E9083}"/>
              </a:ext>
            </a:extLst>
          </p:cNvPr>
          <p:cNvGrpSpPr/>
          <p:nvPr/>
        </p:nvGrpSpPr>
        <p:grpSpPr>
          <a:xfrm>
            <a:off x="4036632" y="4841821"/>
            <a:ext cx="825546" cy="953454"/>
            <a:chOff x="4036632" y="4796665"/>
            <a:chExt cx="825546" cy="953454"/>
          </a:xfrm>
        </p:grpSpPr>
        <p:grpSp>
          <p:nvGrpSpPr>
            <p:cNvPr id="165" name="Group 164">
              <a:extLst>
                <a:ext uri="{FF2B5EF4-FFF2-40B4-BE49-F238E27FC236}">
                  <a16:creationId xmlns:a16="http://schemas.microsoft.com/office/drawing/2014/main" id="{8789DF56-55C1-FE44-BA76-615AF78BBCAA}"/>
                </a:ext>
              </a:extLst>
            </p:cNvPr>
            <p:cNvGrpSpPr/>
            <p:nvPr/>
          </p:nvGrpSpPr>
          <p:grpSpPr>
            <a:xfrm>
              <a:off x="4036632" y="4796665"/>
              <a:ext cx="825546" cy="953454"/>
              <a:chOff x="2551910" y="6425242"/>
              <a:chExt cx="825546" cy="953454"/>
            </a:xfrm>
          </p:grpSpPr>
          <p:sp>
            <p:nvSpPr>
              <p:cNvPr id="171" name="Shape 529">
                <a:extLst>
                  <a:ext uri="{FF2B5EF4-FFF2-40B4-BE49-F238E27FC236}">
                    <a16:creationId xmlns:a16="http://schemas.microsoft.com/office/drawing/2014/main" id="{5FE4924B-3C34-C144-8BD1-02163B72C223}"/>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75" name="Shape 530">
                <a:extLst>
                  <a:ext uri="{FF2B5EF4-FFF2-40B4-BE49-F238E27FC236}">
                    <a16:creationId xmlns:a16="http://schemas.microsoft.com/office/drawing/2014/main" id="{14AB8325-1F4F-4D47-B943-5038E6CAFF3D}"/>
                  </a:ext>
                </a:extLst>
              </p:cNvPr>
              <p:cNvSpPr/>
              <p:nvPr/>
            </p:nvSpPr>
            <p:spPr>
              <a:xfrm>
                <a:off x="2551910" y="7132475"/>
                <a:ext cx="825546"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KNOWN ERROR </a:t>
                </a:r>
              </a:p>
              <a:p>
                <a:pPr lvl="0">
                  <a:defRPr sz="1800" b="0">
                    <a:solidFill>
                      <a:srgbClr val="000000"/>
                    </a:solidFill>
                  </a:defRPr>
                </a:pPr>
                <a:r>
                  <a:rPr lang="en-US" sz="800" b="1" dirty="0">
                    <a:solidFill>
                      <a:srgbClr val="4277BB"/>
                    </a:solidFill>
                  </a:rPr>
                  <a:t>DATABASE</a:t>
                </a:r>
              </a:p>
            </p:txBody>
          </p:sp>
        </p:grpSp>
        <p:pic>
          <p:nvPicPr>
            <p:cNvPr id="17" name="Picture 16">
              <a:extLst>
                <a:ext uri="{FF2B5EF4-FFF2-40B4-BE49-F238E27FC236}">
                  <a16:creationId xmlns:a16="http://schemas.microsoft.com/office/drawing/2014/main" id="{04D33D84-BC62-D44F-B65D-A72EDDEC63D0}"/>
                </a:ext>
              </a:extLst>
            </p:cNvPr>
            <p:cNvPicPr>
              <a:picLocks noChangeAspect="1"/>
            </p:cNvPicPr>
            <p:nvPr/>
          </p:nvPicPr>
          <p:blipFill>
            <a:blip r:embed="rId10"/>
            <a:stretch>
              <a:fillRect/>
            </a:stretch>
          </p:blipFill>
          <p:spPr>
            <a:xfrm>
              <a:off x="4249662" y="4975012"/>
              <a:ext cx="381000" cy="330200"/>
            </a:xfrm>
            <a:prstGeom prst="rect">
              <a:avLst/>
            </a:prstGeom>
          </p:spPr>
        </p:pic>
      </p:grpSp>
      <p:sp>
        <p:nvSpPr>
          <p:cNvPr id="176" name="Shape 536">
            <a:extLst>
              <a:ext uri="{FF2B5EF4-FFF2-40B4-BE49-F238E27FC236}">
                <a16:creationId xmlns:a16="http://schemas.microsoft.com/office/drawing/2014/main" id="{4D318A70-6215-3F47-B04A-F68BC0CD3ADA}"/>
              </a:ext>
            </a:extLst>
          </p:cNvPr>
          <p:cNvSpPr/>
          <p:nvPr/>
        </p:nvSpPr>
        <p:spPr>
          <a:xfrm>
            <a:off x="7969640" y="4865726"/>
            <a:ext cx="1709677"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Tools used to diagnose the problem.</a:t>
            </a:r>
          </a:p>
        </p:txBody>
      </p:sp>
      <p:grpSp>
        <p:nvGrpSpPr>
          <p:cNvPr id="20" name="Group 19">
            <a:extLst>
              <a:ext uri="{FF2B5EF4-FFF2-40B4-BE49-F238E27FC236}">
                <a16:creationId xmlns:a16="http://schemas.microsoft.com/office/drawing/2014/main" id="{D4DAC699-DE7A-FA41-ADD1-D2E7B539F74B}"/>
              </a:ext>
            </a:extLst>
          </p:cNvPr>
          <p:cNvGrpSpPr/>
          <p:nvPr/>
        </p:nvGrpSpPr>
        <p:grpSpPr>
          <a:xfrm>
            <a:off x="7239000" y="4838700"/>
            <a:ext cx="745397" cy="1076565"/>
            <a:chOff x="4076708" y="6145174"/>
            <a:chExt cx="745397" cy="1076565"/>
          </a:xfrm>
        </p:grpSpPr>
        <p:grpSp>
          <p:nvGrpSpPr>
            <p:cNvPr id="178" name="Group 177">
              <a:extLst>
                <a:ext uri="{FF2B5EF4-FFF2-40B4-BE49-F238E27FC236}">
                  <a16:creationId xmlns:a16="http://schemas.microsoft.com/office/drawing/2014/main" id="{9C789D93-B099-DD45-BD33-DDA79C0D6C80}"/>
                </a:ext>
              </a:extLst>
            </p:cNvPr>
            <p:cNvGrpSpPr/>
            <p:nvPr/>
          </p:nvGrpSpPr>
          <p:grpSpPr>
            <a:xfrm>
              <a:off x="4076708" y="6145174"/>
              <a:ext cx="745397" cy="1076565"/>
              <a:chOff x="2591986" y="6425242"/>
              <a:chExt cx="745397" cy="1076565"/>
            </a:xfrm>
          </p:grpSpPr>
          <p:sp>
            <p:nvSpPr>
              <p:cNvPr id="180" name="Shape 529">
                <a:extLst>
                  <a:ext uri="{FF2B5EF4-FFF2-40B4-BE49-F238E27FC236}">
                    <a16:creationId xmlns:a16="http://schemas.microsoft.com/office/drawing/2014/main" id="{3622A468-5199-A944-A772-17BF663EB658}"/>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81" name="Shape 530">
                <a:extLst>
                  <a:ext uri="{FF2B5EF4-FFF2-40B4-BE49-F238E27FC236}">
                    <a16:creationId xmlns:a16="http://schemas.microsoft.com/office/drawing/2014/main" id="{E9F0F717-AEC4-3642-B709-238FDFF4097E}"/>
                  </a:ext>
                </a:extLst>
              </p:cNvPr>
              <p:cNvSpPr/>
              <p:nvPr/>
            </p:nvSpPr>
            <p:spPr>
              <a:xfrm>
                <a:off x="2591986" y="7132475"/>
                <a:ext cx="745397" cy="36933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SERVICE </a:t>
                </a:r>
              </a:p>
              <a:p>
                <a:pPr lvl="0">
                  <a:defRPr sz="1800" b="0">
                    <a:solidFill>
                      <a:srgbClr val="000000"/>
                    </a:solidFill>
                  </a:defRPr>
                </a:pPr>
                <a:r>
                  <a:rPr lang="en-US" sz="800" b="1" dirty="0">
                    <a:solidFill>
                      <a:srgbClr val="4277BB"/>
                    </a:solidFill>
                  </a:rPr>
                  <a:t>MANAGEMENT</a:t>
                </a:r>
              </a:p>
              <a:p>
                <a:pPr lvl="0">
                  <a:defRPr sz="1800" b="0">
                    <a:solidFill>
                      <a:srgbClr val="000000"/>
                    </a:solidFill>
                  </a:defRPr>
                </a:pPr>
                <a:r>
                  <a:rPr lang="en-US" sz="800" b="1" dirty="0">
                    <a:solidFill>
                      <a:srgbClr val="4277BB"/>
                    </a:solidFill>
                  </a:rPr>
                  <a:t> TOOLING</a:t>
                </a:r>
              </a:p>
            </p:txBody>
          </p:sp>
        </p:grpSp>
        <p:pic>
          <p:nvPicPr>
            <p:cNvPr id="19" name="Picture 18">
              <a:extLst>
                <a:ext uri="{FF2B5EF4-FFF2-40B4-BE49-F238E27FC236}">
                  <a16:creationId xmlns:a16="http://schemas.microsoft.com/office/drawing/2014/main" id="{08E2F26F-C4D9-5F41-8351-D5D0384C98B7}"/>
                </a:ext>
              </a:extLst>
            </p:cNvPr>
            <p:cNvPicPr>
              <a:picLocks noChangeAspect="1"/>
            </p:cNvPicPr>
            <p:nvPr/>
          </p:nvPicPr>
          <p:blipFill>
            <a:blip r:embed="rId11"/>
            <a:stretch>
              <a:fillRect/>
            </a:stretch>
          </p:blipFill>
          <p:spPr>
            <a:xfrm>
              <a:off x="4242734" y="6305682"/>
              <a:ext cx="406400" cy="368300"/>
            </a:xfrm>
            <a:prstGeom prst="rect">
              <a:avLst/>
            </a:prstGeom>
          </p:spPr>
        </p:pic>
      </p:grpSp>
      <p:sp>
        <p:nvSpPr>
          <p:cNvPr id="186" name="Shape 536">
            <a:extLst>
              <a:ext uri="{FF2B5EF4-FFF2-40B4-BE49-F238E27FC236}">
                <a16:creationId xmlns:a16="http://schemas.microsoft.com/office/drawing/2014/main" id="{4F7DFDB8-C9A9-F843-B16C-A6E3BAC32F2C}"/>
              </a:ext>
            </a:extLst>
          </p:cNvPr>
          <p:cNvSpPr/>
          <p:nvPr/>
        </p:nvSpPr>
        <p:spPr>
          <a:xfrm>
            <a:off x="8015246" y="2057400"/>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Incorporates change requests into the change management pipeline.</a:t>
            </a:r>
          </a:p>
        </p:txBody>
      </p:sp>
      <p:grpSp>
        <p:nvGrpSpPr>
          <p:cNvPr id="25" name="Group 24">
            <a:extLst>
              <a:ext uri="{FF2B5EF4-FFF2-40B4-BE49-F238E27FC236}">
                <a16:creationId xmlns:a16="http://schemas.microsoft.com/office/drawing/2014/main" id="{B87D7341-ACC3-324A-9055-9384B1111519}"/>
              </a:ext>
            </a:extLst>
          </p:cNvPr>
          <p:cNvGrpSpPr/>
          <p:nvPr/>
        </p:nvGrpSpPr>
        <p:grpSpPr>
          <a:xfrm>
            <a:off x="7123328" y="2061675"/>
            <a:ext cx="969817" cy="953454"/>
            <a:chOff x="7123328" y="2118120"/>
            <a:chExt cx="969817" cy="953454"/>
          </a:xfrm>
        </p:grpSpPr>
        <p:grpSp>
          <p:nvGrpSpPr>
            <p:cNvPr id="182" name="Group 181">
              <a:extLst>
                <a:ext uri="{FF2B5EF4-FFF2-40B4-BE49-F238E27FC236}">
                  <a16:creationId xmlns:a16="http://schemas.microsoft.com/office/drawing/2014/main" id="{FA1C6E57-9685-5A43-A19F-916E62D94930}"/>
                </a:ext>
              </a:extLst>
            </p:cNvPr>
            <p:cNvGrpSpPr/>
            <p:nvPr/>
          </p:nvGrpSpPr>
          <p:grpSpPr>
            <a:xfrm>
              <a:off x="7123328" y="2118120"/>
              <a:ext cx="969817" cy="953454"/>
              <a:chOff x="2479769" y="6425242"/>
              <a:chExt cx="969817" cy="953454"/>
            </a:xfrm>
          </p:grpSpPr>
          <p:sp>
            <p:nvSpPr>
              <p:cNvPr id="183" name="Shape 529">
                <a:extLst>
                  <a:ext uri="{FF2B5EF4-FFF2-40B4-BE49-F238E27FC236}">
                    <a16:creationId xmlns:a16="http://schemas.microsoft.com/office/drawing/2014/main" id="{615C05E5-EF02-2944-9072-EBE0D214C9D9}"/>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85" name="Shape 530">
                <a:extLst>
                  <a:ext uri="{FF2B5EF4-FFF2-40B4-BE49-F238E27FC236}">
                    <a16:creationId xmlns:a16="http://schemas.microsoft.com/office/drawing/2014/main" id="{2B371AC9-2B9C-1A41-A32C-D17D6EC7B346}"/>
                  </a:ext>
                </a:extLst>
              </p:cNvPr>
              <p:cNvSpPr/>
              <p:nvPr/>
            </p:nvSpPr>
            <p:spPr>
              <a:xfrm>
                <a:off x="2479769" y="7132475"/>
                <a:ext cx="96981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BACKLOG/ </a:t>
                </a:r>
              </a:p>
              <a:p>
                <a:pPr lvl="0">
                  <a:defRPr sz="1800" b="0">
                    <a:solidFill>
                      <a:srgbClr val="000000"/>
                    </a:solidFill>
                  </a:defRPr>
                </a:pPr>
                <a:r>
                  <a:rPr lang="en-US" sz="800" b="1" dirty="0">
                    <a:solidFill>
                      <a:srgbClr val="4277BB"/>
                    </a:solidFill>
                  </a:rPr>
                  <a:t>CHANGE REQUEST</a:t>
                </a:r>
              </a:p>
            </p:txBody>
          </p:sp>
        </p:grpSp>
        <p:pic>
          <p:nvPicPr>
            <p:cNvPr id="24" name="Picture 23">
              <a:extLst>
                <a:ext uri="{FF2B5EF4-FFF2-40B4-BE49-F238E27FC236}">
                  <a16:creationId xmlns:a16="http://schemas.microsoft.com/office/drawing/2014/main" id="{0A7EAAB2-22B3-E540-9DBD-070503762D9E}"/>
                </a:ext>
              </a:extLst>
            </p:cNvPr>
            <p:cNvPicPr>
              <a:picLocks noChangeAspect="1"/>
            </p:cNvPicPr>
            <p:nvPr/>
          </p:nvPicPr>
          <p:blipFill>
            <a:blip r:embed="rId12"/>
            <a:stretch>
              <a:fillRect/>
            </a:stretch>
          </p:blipFill>
          <p:spPr>
            <a:xfrm>
              <a:off x="7443135" y="2284580"/>
              <a:ext cx="330200" cy="381000"/>
            </a:xfrm>
            <a:prstGeom prst="rect">
              <a:avLst/>
            </a:prstGeom>
          </p:spPr>
        </p:pic>
      </p:grpSp>
      <p:sp>
        <p:nvSpPr>
          <p:cNvPr id="187" name="Shape 536">
            <a:extLst>
              <a:ext uri="{FF2B5EF4-FFF2-40B4-BE49-F238E27FC236}">
                <a16:creationId xmlns:a16="http://schemas.microsoft.com/office/drawing/2014/main" id="{7E685C06-B4C9-3C4E-8E66-1D755B44D3C6}"/>
              </a:ext>
            </a:extLst>
          </p:cNvPr>
          <p:cNvSpPr/>
          <p:nvPr/>
        </p:nvSpPr>
        <p:spPr>
          <a:xfrm>
            <a:off x="8015246" y="3352800"/>
            <a:ext cx="1709677"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Prioritizes list of problems for resolution.</a:t>
            </a:r>
          </a:p>
        </p:txBody>
      </p:sp>
      <p:grpSp>
        <p:nvGrpSpPr>
          <p:cNvPr id="189" name="Group 188">
            <a:extLst>
              <a:ext uri="{FF2B5EF4-FFF2-40B4-BE49-F238E27FC236}">
                <a16:creationId xmlns:a16="http://schemas.microsoft.com/office/drawing/2014/main" id="{51F10E8A-D522-E64D-A85D-55C7B6E337D7}"/>
              </a:ext>
            </a:extLst>
          </p:cNvPr>
          <p:cNvGrpSpPr/>
          <p:nvPr/>
        </p:nvGrpSpPr>
        <p:grpSpPr>
          <a:xfrm>
            <a:off x="7194664" y="3365029"/>
            <a:ext cx="827151" cy="830344"/>
            <a:chOff x="2551105" y="6425242"/>
            <a:chExt cx="827151" cy="830344"/>
          </a:xfrm>
        </p:grpSpPr>
        <p:sp>
          <p:nvSpPr>
            <p:cNvPr id="191" name="Shape 529">
              <a:extLst>
                <a:ext uri="{FF2B5EF4-FFF2-40B4-BE49-F238E27FC236}">
                  <a16:creationId xmlns:a16="http://schemas.microsoft.com/office/drawing/2014/main" id="{98416EBD-1D3F-8444-86FF-541542DECFBF}"/>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9697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92" name="Shape 530">
              <a:extLst>
                <a:ext uri="{FF2B5EF4-FFF2-40B4-BE49-F238E27FC236}">
                  <a16:creationId xmlns:a16="http://schemas.microsoft.com/office/drawing/2014/main" id="{FE3BBB39-0C9E-9342-94C3-CE5B3FBA9027}"/>
                </a:ext>
              </a:extLst>
            </p:cNvPr>
            <p:cNvSpPr/>
            <p:nvPr/>
          </p:nvSpPr>
          <p:spPr>
            <a:xfrm>
              <a:off x="2551105" y="7132475"/>
              <a:ext cx="827151"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PRIORITIZATION</a:t>
              </a:r>
            </a:p>
          </p:txBody>
        </p:sp>
      </p:grpSp>
      <p:pic>
        <p:nvPicPr>
          <p:cNvPr id="27" name="Picture 26">
            <a:extLst>
              <a:ext uri="{FF2B5EF4-FFF2-40B4-BE49-F238E27FC236}">
                <a16:creationId xmlns:a16="http://schemas.microsoft.com/office/drawing/2014/main" id="{573B75A3-47C0-A04D-95AE-8E552011764E}"/>
              </a:ext>
            </a:extLst>
          </p:cNvPr>
          <p:cNvPicPr>
            <a:picLocks noChangeAspect="1"/>
          </p:cNvPicPr>
          <p:nvPr/>
        </p:nvPicPr>
        <p:blipFill>
          <a:blip r:embed="rId13"/>
          <a:stretch>
            <a:fillRect/>
          </a:stretch>
        </p:blipFill>
        <p:spPr>
          <a:xfrm>
            <a:off x="7430783" y="3536823"/>
            <a:ext cx="317500" cy="368300"/>
          </a:xfrm>
          <a:prstGeom prst="rect">
            <a:avLst/>
          </a:prstGeom>
        </p:spPr>
      </p:pic>
    </p:spTree>
    <p:extLst>
      <p:ext uri="{BB962C8B-B14F-4D97-AF65-F5344CB8AC3E}">
        <p14:creationId xmlns:p14="http://schemas.microsoft.com/office/powerpoint/2010/main" val="1756986594"/>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34" name="Shape 534"/>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144" y="3414227"/>
            <a:ext cx="463296" cy="475488"/>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5119" y="3095547"/>
            <a:ext cx="463296" cy="475488"/>
          </a:xfrm>
          <a:prstGeom prst="rect">
            <a:avLst/>
          </a:prstGeom>
        </p:spPr>
      </p:pic>
      <p:sp>
        <p:nvSpPr>
          <p:cNvPr id="120" name="Shape 533"/>
          <p:cNvSpPr/>
          <p:nvPr/>
        </p:nvSpPr>
        <p:spPr>
          <a:xfrm>
            <a:off x="369887" y="906462"/>
            <a:ext cx="5685208" cy="471924"/>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Digital Business Automation Icons</a:t>
            </a:r>
            <a:endParaRPr sz="2400" dirty="0"/>
          </a:p>
        </p:txBody>
      </p:sp>
      <p:sp>
        <p:nvSpPr>
          <p:cNvPr id="154" name="Shape 536"/>
          <p:cNvSpPr/>
          <p:nvPr/>
        </p:nvSpPr>
        <p:spPr>
          <a:xfrm>
            <a:off x="1396447" y="2129768"/>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Supports a governed change process for business workflows, including authoring, testing, and deployment activities. </a:t>
            </a:r>
          </a:p>
        </p:txBody>
      </p:sp>
      <p:sp>
        <p:nvSpPr>
          <p:cNvPr id="155" name="Shape 536"/>
          <p:cNvSpPr/>
          <p:nvPr/>
        </p:nvSpPr>
        <p:spPr>
          <a:xfrm>
            <a:off x="1396447" y="3352970"/>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The process of sharing content to an external entity for review, comments, and updates. The entity can also upload content. </a:t>
            </a:r>
          </a:p>
        </p:txBody>
      </p:sp>
      <p:sp>
        <p:nvSpPr>
          <p:cNvPr id="109" name="Shape 536">
            <a:extLst>
              <a:ext uri="{FF2B5EF4-FFF2-40B4-BE49-F238E27FC236}">
                <a16:creationId xmlns:a16="http://schemas.microsoft.com/office/drawing/2014/main" id="{C03E9D5B-2858-4942-9EEE-4140D9AC5811}"/>
              </a:ext>
            </a:extLst>
          </p:cNvPr>
          <p:cNvSpPr/>
          <p:nvPr/>
        </p:nvSpPr>
        <p:spPr>
          <a:xfrm>
            <a:off x="1396447" y="4838700"/>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Any content that exists in the form of paper or digital documents. </a:t>
            </a:r>
          </a:p>
        </p:txBody>
      </p:sp>
      <p:sp>
        <p:nvSpPr>
          <p:cNvPr id="118" name="Shape 536">
            <a:extLst>
              <a:ext uri="{FF2B5EF4-FFF2-40B4-BE49-F238E27FC236}">
                <a16:creationId xmlns:a16="http://schemas.microsoft.com/office/drawing/2014/main" id="{E279D786-AE8D-F046-903A-C84DCADDACE8}"/>
              </a:ext>
            </a:extLst>
          </p:cNvPr>
          <p:cNvSpPr/>
          <p:nvPr/>
        </p:nvSpPr>
        <p:spPr>
          <a:xfrm>
            <a:off x="4894454" y="2024127"/>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Enables users to access, manage, and use enterprise content from nearly any device, at any time, and from anywhere across the enterprise. </a:t>
            </a:r>
          </a:p>
        </p:txBody>
      </p:sp>
      <p:sp>
        <p:nvSpPr>
          <p:cNvPr id="144" name="Shape 536">
            <a:extLst>
              <a:ext uri="{FF2B5EF4-FFF2-40B4-BE49-F238E27FC236}">
                <a16:creationId xmlns:a16="http://schemas.microsoft.com/office/drawing/2014/main" id="{A87DA716-3DFE-534F-9ADB-34B639C56715}"/>
              </a:ext>
            </a:extLst>
          </p:cNvPr>
          <p:cNvSpPr/>
          <p:nvPr/>
        </p:nvSpPr>
        <p:spPr>
          <a:xfrm>
            <a:off x="1396447" y="6134100"/>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Uses business decisions to support routing or calculations within a business process. </a:t>
            </a:r>
          </a:p>
        </p:txBody>
      </p:sp>
      <p:sp>
        <p:nvSpPr>
          <p:cNvPr id="153" name="Shape 536">
            <a:extLst>
              <a:ext uri="{FF2B5EF4-FFF2-40B4-BE49-F238E27FC236}">
                <a16:creationId xmlns:a16="http://schemas.microsoft.com/office/drawing/2014/main" id="{14910587-8E10-E84B-BAEF-7A6A5471E79C}"/>
              </a:ext>
            </a:extLst>
          </p:cNvPr>
          <p:cNvSpPr/>
          <p:nvPr/>
        </p:nvSpPr>
        <p:spPr>
          <a:xfrm>
            <a:off x="4894454" y="3352800"/>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Capability to capture documents and information from various input sources. </a:t>
            </a:r>
          </a:p>
        </p:txBody>
      </p:sp>
      <p:sp>
        <p:nvSpPr>
          <p:cNvPr id="159" name="Shape 536">
            <a:extLst>
              <a:ext uri="{FF2B5EF4-FFF2-40B4-BE49-F238E27FC236}">
                <a16:creationId xmlns:a16="http://schemas.microsoft.com/office/drawing/2014/main" id="{8A5A6E68-E9AC-A14A-85C4-81BD99EC07D0}"/>
              </a:ext>
            </a:extLst>
          </p:cNvPr>
          <p:cNvSpPr/>
          <p:nvPr/>
        </p:nvSpPr>
        <p:spPr>
          <a:xfrm>
            <a:off x="4894454" y="4838700"/>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the application interfaces, APIs, and web services to access the capture functional components. </a:t>
            </a:r>
          </a:p>
        </p:txBody>
      </p:sp>
      <p:sp>
        <p:nvSpPr>
          <p:cNvPr id="176" name="Shape 536">
            <a:extLst>
              <a:ext uri="{FF2B5EF4-FFF2-40B4-BE49-F238E27FC236}">
                <a16:creationId xmlns:a16="http://schemas.microsoft.com/office/drawing/2014/main" id="{4D318A70-6215-3F47-B04A-F68BC0CD3ADA}"/>
              </a:ext>
            </a:extLst>
          </p:cNvPr>
          <p:cNvSpPr/>
          <p:nvPr/>
        </p:nvSpPr>
        <p:spPr>
          <a:xfrm>
            <a:off x="4894454" y="6134100"/>
            <a:ext cx="1709677" cy="1025922"/>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User process that determines whether captured data complies with the data integrity rules defined by the capture process or application. </a:t>
            </a:r>
          </a:p>
        </p:txBody>
      </p:sp>
      <p:sp>
        <p:nvSpPr>
          <p:cNvPr id="186" name="Shape 536">
            <a:extLst>
              <a:ext uri="{FF2B5EF4-FFF2-40B4-BE49-F238E27FC236}">
                <a16:creationId xmlns:a16="http://schemas.microsoft.com/office/drawing/2014/main" id="{4F7DFDB8-C9A9-F843-B16C-A6E3BAC32F2C}"/>
              </a:ext>
            </a:extLst>
          </p:cNvPr>
          <p:cNvSpPr/>
          <p:nvPr/>
        </p:nvSpPr>
        <p:spPr>
          <a:xfrm>
            <a:off x="8066545" y="2072127"/>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The process or step in the capture workflow in which specified fields from the document are converted into character-based data. </a:t>
            </a:r>
          </a:p>
        </p:txBody>
      </p:sp>
      <p:sp>
        <p:nvSpPr>
          <p:cNvPr id="187" name="Shape 536">
            <a:extLst>
              <a:ext uri="{FF2B5EF4-FFF2-40B4-BE49-F238E27FC236}">
                <a16:creationId xmlns:a16="http://schemas.microsoft.com/office/drawing/2014/main" id="{7E685C06-B4C9-3C4E-8E66-1D755B44D3C6}"/>
              </a:ext>
            </a:extLst>
          </p:cNvPr>
          <p:cNvSpPr/>
          <p:nvPr/>
        </p:nvSpPr>
        <p:spPr>
          <a:xfrm>
            <a:off x="8066545" y="3352800"/>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Methods for page identification, which is also known as document classification. </a:t>
            </a:r>
          </a:p>
        </p:txBody>
      </p:sp>
      <p:grpSp>
        <p:nvGrpSpPr>
          <p:cNvPr id="4" name="Group 3">
            <a:extLst>
              <a:ext uri="{FF2B5EF4-FFF2-40B4-BE49-F238E27FC236}">
                <a16:creationId xmlns:a16="http://schemas.microsoft.com/office/drawing/2014/main" id="{79E2D795-E57E-F94A-A519-04C94B31DA1B}"/>
              </a:ext>
            </a:extLst>
          </p:cNvPr>
          <p:cNvGrpSpPr/>
          <p:nvPr/>
        </p:nvGrpSpPr>
        <p:grpSpPr>
          <a:xfrm>
            <a:off x="597774" y="2110512"/>
            <a:ext cx="707233" cy="971177"/>
            <a:chOff x="597774" y="2110512"/>
            <a:chExt cx="707233" cy="971177"/>
          </a:xfrm>
        </p:grpSpPr>
        <p:grpSp>
          <p:nvGrpSpPr>
            <p:cNvPr id="9" name="Group 8"/>
            <p:cNvGrpSpPr/>
            <p:nvPr/>
          </p:nvGrpSpPr>
          <p:grpSpPr>
            <a:xfrm>
              <a:off x="597774" y="2110512"/>
              <a:ext cx="707233" cy="971177"/>
              <a:chOff x="1549459" y="5015443"/>
              <a:chExt cx="707233" cy="971177"/>
            </a:xfrm>
          </p:grpSpPr>
          <p:sp>
            <p:nvSpPr>
              <p:cNvPr id="66" name="Shape 529"/>
              <p:cNvSpPr/>
              <p:nvPr/>
            </p:nvSpPr>
            <p:spPr>
              <a:xfrm>
                <a:off x="1549459" y="5015443"/>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7" name="Shape 530"/>
              <p:cNvSpPr/>
              <p:nvPr/>
            </p:nvSpPr>
            <p:spPr>
              <a:xfrm>
                <a:off x="1594799" y="5740399"/>
                <a:ext cx="620362"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PROCESS </a:t>
                </a:r>
              </a:p>
              <a:p>
                <a:pPr lvl="0">
                  <a:defRPr sz="1800" b="0">
                    <a:solidFill>
                      <a:srgbClr val="000000"/>
                    </a:solidFill>
                  </a:defRPr>
                </a:pPr>
                <a:r>
                  <a:rPr lang="en-US" sz="800" b="1" dirty="0">
                    <a:solidFill>
                      <a:srgbClr val="4277BB"/>
                    </a:solidFill>
                  </a:rPr>
                  <a:t>AUTHORING</a:t>
                </a:r>
                <a:endParaRPr sz="800" b="1" dirty="0">
                  <a:solidFill>
                    <a:srgbClr val="4277BB"/>
                  </a:solidFill>
                </a:endParaRPr>
              </a:p>
            </p:txBody>
          </p:sp>
        </p:grpSp>
        <p:pic>
          <p:nvPicPr>
            <p:cNvPr id="2" name="Picture 1">
              <a:extLst>
                <a:ext uri="{FF2B5EF4-FFF2-40B4-BE49-F238E27FC236}">
                  <a16:creationId xmlns:a16="http://schemas.microsoft.com/office/drawing/2014/main" id="{2D7931EB-DB56-6D40-8C19-BD9F7A5E6083}"/>
                </a:ext>
              </a:extLst>
            </p:cNvPr>
            <p:cNvPicPr>
              <a:picLocks noChangeAspect="1"/>
            </p:cNvPicPr>
            <p:nvPr/>
          </p:nvPicPr>
          <p:blipFill>
            <a:blip r:embed="rId4"/>
            <a:stretch>
              <a:fillRect/>
            </a:stretch>
          </p:blipFill>
          <p:spPr>
            <a:xfrm>
              <a:off x="718975" y="2274124"/>
              <a:ext cx="447351" cy="416850"/>
            </a:xfrm>
            <a:prstGeom prst="rect">
              <a:avLst/>
            </a:prstGeom>
          </p:spPr>
        </p:pic>
      </p:grpSp>
      <p:grpSp>
        <p:nvGrpSpPr>
          <p:cNvPr id="6" name="Group 5">
            <a:extLst>
              <a:ext uri="{FF2B5EF4-FFF2-40B4-BE49-F238E27FC236}">
                <a16:creationId xmlns:a16="http://schemas.microsoft.com/office/drawing/2014/main" id="{C1410C88-2AFC-AF41-AEA1-BF66ED17FD73}"/>
              </a:ext>
            </a:extLst>
          </p:cNvPr>
          <p:cNvGrpSpPr/>
          <p:nvPr/>
        </p:nvGrpSpPr>
        <p:grpSpPr>
          <a:xfrm>
            <a:off x="498315" y="3376592"/>
            <a:ext cx="899285" cy="953454"/>
            <a:chOff x="498315" y="3376592"/>
            <a:chExt cx="899285" cy="953454"/>
          </a:xfrm>
        </p:grpSpPr>
        <p:grpSp>
          <p:nvGrpSpPr>
            <p:cNvPr id="12" name="Group 11"/>
            <p:cNvGrpSpPr/>
            <p:nvPr/>
          </p:nvGrpSpPr>
          <p:grpSpPr>
            <a:xfrm>
              <a:off x="498315" y="3376592"/>
              <a:ext cx="899285" cy="953454"/>
              <a:chOff x="1400024" y="6410354"/>
              <a:chExt cx="899285" cy="953454"/>
            </a:xfrm>
          </p:grpSpPr>
          <p:sp>
            <p:nvSpPr>
              <p:cNvPr id="70" name="Shape 529"/>
              <p:cNvSpPr/>
              <p:nvPr/>
            </p:nvSpPr>
            <p:spPr>
              <a:xfrm>
                <a:off x="1480404" y="6410354"/>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1" name="Shape 530"/>
              <p:cNvSpPr/>
              <p:nvPr/>
            </p:nvSpPr>
            <p:spPr>
              <a:xfrm>
                <a:off x="1400024" y="7117587"/>
                <a:ext cx="89928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EXTERNAL </a:t>
                </a:r>
              </a:p>
              <a:p>
                <a:pPr lvl="0">
                  <a:defRPr sz="1800" b="0">
                    <a:solidFill>
                      <a:srgbClr val="000000"/>
                    </a:solidFill>
                  </a:defRPr>
                </a:pPr>
                <a:r>
                  <a:rPr lang="en-US" sz="800" b="1" dirty="0">
                    <a:solidFill>
                      <a:srgbClr val="4277BB"/>
                    </a:solidFill>
                  </a:rPr>
                  <a:t>COLLABORATION</a:t>
                </a:r>
                <a:endParaRPr sz="800" b="1" dirty="0">
                  <a:solidFill>
                    <a:srgbClr val="4277BB"/>
                  </a:solidFill>
                </a:endParaRPr>
              </a:p>
            </p:txBody>
          </p:sp>
        </p:grpSp>
        <p:pic>
          <p:nvPicPr>
            <p:cNvPr id="3" name="Picture 2">
              <a:extLst>
                <a:ext uri="{FF2B5EF4-FFF2-40B4-BE49-F238E27FC236}">
                  <a16:creationId xmlns:a16="http://schemas.microsoft.com/office/drawing/2014/main" id="{50C81D7F-9E75-9B47-BA95-FFF0587A3D69}"/>
                </a:ext>
              </a:extLst>
            </p:cNvPr>
            <p:cNvPicPr>
              <a:picLocks noChangeAspect="1"/>
            </p:cNvPicPr>
            <p:nvPr/>
          </p:nvPicPr>
          <p:blipFill>
            <a:blip r:embed="rId5"/>
            <a:stretch>
              <a:fillRect/>
            </a:stretch>
          </p:blipFill>
          <p:spPr>
            <a:xfrm>
              <a:off x="699536" y="3491329"/>
              <a:ext cx="476120" cy="457075"/>
            </a:xfrm>
            <a:prstGeom prst="rect">
              <a:avLst/>
            </a:prstGeom>
          </p:spPr>
        </p:pic>
      </p:grpSp>
      <p:grpSp>
        <p:nvGrpSpPr>
          <p:cNvPr id="10" name="Group 9">
            <a:extLst>
              <a:ext uri="{FF2B5EF4-FFF2-40B4-BE49-F238E27FC236}">
                <a16:creationId xmlns:a16="http://schemas.microsoft.com/office/drawing/2014/main" id="{8AE3986D-FD54-1845-A392-0A53F8BF7FFD}"/>
              </a:ext>
            </a:extLst>
          </p:cNvPr>
          <p:cNvGrpSpPr/>
          <p:nvPr/>
        </p:nvGrpSpPr>
        <p:grpSpPr>
          <a:xfrm>
            <a:off x="477671" y="4762500"/>
            <a:ext cx="924933" cy="953454"/>
            <a:chOff x="477671" y="4762500"/>
            <a:chExt cx="924933" cy="953454"/>
          </a:xfrm>
        </p:grpSpPr>
        <p:grpSp>
          <p:nvGrpSpPr>
            <p:cNvPr id="104" name="Group 103">
              <a:extLst>
                <a:ext uri="{FF2B5EF4-FFF2-40B4-BE49-F238E27FC236}">
                  <a16:creationId xmlns:a16="http://schemas.microsoft.com/office/drawing/2014/main" id="{B9DFE85A-6538-C54A-9F20-56DB6F54451D}"/>
                </a:ext>
              </a:extLst>
            </p:cNvPr>
            <p:cNvGrpSpPr/>
            <p:nvPr/>
          </p:nvGrpSpPr>
          <p:grpSpPr>
            <a:xfrm>
              <a:off x="477671" y="4762500"/>
              <a:ext cx="924933" cy="953454"/>
              <a:chOff x="8831949" y="6136083"/>
              <a:chExt cx="924933" cy="953454"/>
            </a:xfrm>
          </p:grpSpPr>
          <p:sp>
            <p:nvSpPr>
              <p:cNvPr id="106" name="Shape 529">
                <a:extLst>
                  <a:ext uri="{FF2B5EF4-FFF2-40B4-BE49-F238E27FC236}">
                    <a16:creationId xmlns:a16="http://schemas.microsoft.com/office/drawing/2014/main" id="{33F458F8-9C56-6445-B363-51552D2FFF2B}"/>
                  </a:ext>
                </a:extLst>
              </p:cNvPr>
              <p:cNvSpPr/>
              <p:nvPr/>
            </p:nvSpPr>
            <p:spPr>
              <a:xfrm>
                <a:off x="8925155" y="6136083"/>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08" name="Shape 530">
                <a:extLst>
                  <a:ext uri="{FF2B5EF4-FFF2-40B4-BE49-F238E27FC236}">
                    <a16:creationId xmlns:a16="http://schemas.microsoft.com/office/drawing/2014/main" id="{44B5D55D-4111-3B4B-A104-60A3263509FB}"/>
                  </a:ext>
                </a:extLst>
              </p:cNvPr>
              <p:cNvSpPr/>
              <p:nvPr/>
            </p:nvSpPr>
            <p:spPr>
              <a:xfrm>
                <a:off x="8831949" y="6843316"/>
                <a:ext cx="92493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PAPER &amp; DIGITAL </a:t>
                </a:r>
              </a:p>
              <a:p>
                <a:pPr lvl="0">
                  <a:defRPr sz="1800" b="0">
                    <a:solidFill>
                      <a:srgbClr val="000000"/>
                    </a:solidFill>
                  </a:defRPr>
                </a:pPr>
                <a:r>
                  <a:rPr lang="en-US" sz="800" b="1" dirty="0">
                    <a:solidFill>
                      <a:srgbClr val="4277BB"/>
                    </a:solidFill>
                  </a:rPr>
                  <a:t>CONTENT</a:t>
                </a:r>
                <a:endParaRPr sz="800" b="1" dirty="0">
                  <a:solidFill>
                    <a:srgbClr val="4277BB"/>
                  </a:solidFill>
                </a:endParaRPr>
              </a:p>
            </p:txBody>
          </p:sp>
        </p:grpSp>
        <p:pic>
          <p:nvPicPr>
            <p:cNvPr id="8" name="Picture 7">
              <a:extLst>
                <a:ext uri="{FF2B5EF4-FFF2-40B4-BE49-F238E27FC236}">
                  <a16:creationId xmlns:a16="http://schemas.microsoft.com/office/drawing/2014/main" id="{F5F68FB5-AB32-4A40-A253-95384F04DDFA}"/>
                </a:ext>
              </a:extLst>
            </p:cNvPr>
            <p:cNvPicPr>
              <a:picLocks noChangeAspect="1"/>
            </p:cNvPicPr>
            <p:nvPr/>
          </p:nvPicPr>
          <p:blipFill>
            <a:blip r:embed="rId6"/>
            <a:stretch>
              <a:fillRect/>
            </a:stretch>
          </p:blipFill>
          <p:spPr>
            <a:xfrm>
              <a:off x="760834" y="4857362"/>
              <a:ext cx="347824" cy="474306"/>
            </a:xfrm>
            <a:prstGeom prst="rect">
              <a:avLst/>
            </a:prstGeom>
          </p:spPr>
        </p:pic>
      </p:grpSp>
      <p:grpSp>
        <p:nvGrpSpPr>
          <p:cNvPr id="16" name="Group 15">
            <a:extLst>
              <a:ext uri="{FF2B5EF4-FFF2-40B4-BE49-F238E27FC236}">
                <a16:creationId xmlns:a16="http://schemas.microsoft.com/office/drawing/2014/main" id="{99FFD7B4-6B8B-9644-B50C-5A1B32CEC0B8}"/>
              </a:ext>
            </a:extLst>
          </p:cNvPr>
          <p:cNvGrpSpPr/>
          <p:nvPr/>
        </p:nvGrpSpPr>
        <p:grpSpPr>
          <a:xfrm>
            <a:off x="547769" y="6134100"/>
            <a:ext cx="707233" cy="830344"/>
            <a:chOff x="547769" y="6134100"/>
            <a:chExt cx="707233" cy="830344"/>
          </a:xfrm>
        </p:grpSpPr>
        <p:grpSp>
          <p:nvGrpSpPr>
            <p:cNvPr id="133" name="Group 132">
              <a:extLst>
                <a:ext uri="{FF2B5EF4-FFF2-40B4-BE49-F238E27FC236}">
                  <a16:creationId xmlns:a16="http://schemas.microsoft.com/office/drawing/2014/main" id="{8E4D76BE-711F-D74D-AAD4-746173DC05DA}"/>
                </a:ext>
              </a:extLst>
            </p:cNvPr>
            <p:cNvGrpSpPr/>
            <p:nvPr/>
          </p:nvGrpSpPr>
          <p:grpSpPr>
            <a:xfrm>
              <a:off x="547769" y="6134100"/>
              <a:ext cx="707233" cy="830344"/>
              <a:chOff x="5120580" y="5020650"/>
              <a:chExt cx="707233" cy="830344"/>
            </a:xfrm>
          </p:grpSpPr>
          <p:sp>
            <p:nvSpPr>
              <p:cNvPr id="142" name="Shape 529">
                <a:extLst>
                  <a:ext uri="{FF2B5EF4-FFF2-40B4-BE49-F238E27FC236}">
                    <a16:creationId xmlns:a16="http://schemas.microsoft.com/office/drawing/2014/main" id="{FF17B1D2-757B-0B4A-8D83-8F534D7707A7}"/>
                  </a:ext>
                </a:extLst>
              </p:cNvPr>
              <p:cNvSpPr/>
              <p:nvPr/>
            </p:nvSpPr>
            <p:spPr>
              <a:xfrm>
                <a:off x="5120580" y="5020650"/>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43" name="Shape 530">
                <a:extLst>
                  <a:ext uri="{FF2B5EF4-FFF2-40B4-BE49-F238E27FC236}">
                    <a16:creationId xmlns:a16="http://schemas.microsoft.com/office/drawing/2014/main" id="{FA542BD0-AD3B-774B-B22D-9755C350E838}"/>
                  </a:ext>
                </a:extLst>
              </p:cNvPr>
              <p:cNvSpPr/>
              <p:nvPr/>
            </p:nvSpPr>
            <p:spPr>
              <a:xfrm>
                <a:off x="5177255" y="5727883"/>
                <a:ext cx="625171"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WORKFLOW</a:t>
                </a:r>
                <a:endParaRPr sz="800" b="1" dirty="0">
                  <a:solidFill>
                    <a:srgbClr val="4277BB"/>
                  </a:solidFill>
                </a:endParaRPr>
              </a:p>
            </p:txBody>
          </p:sp>
        </p:grpSp>
        <p:pic>
          <p:nvPicPr>
            <p:cNvPr id="11" name="Picture 10">
              <a:extLst>
                <a:ext uri="{FF2B5EF4-FFF2-40B4-BE49-F238E27FC236}">
                  <a16:creationId xmlns:a16="http://schemas.microsoft.com/office/drawing/2014/main" id="{D007FBE6-6835-8548-9DD4-84A6C47115F3}"/>
                </a:ext>
              </a:extLst>
            </p:cNvPr>
            <p:cNvPicPr>
              <a:picLocks noChangeAspect="1"/>
            </p:cNvPicPr>
            <p:nvPr/>
          </p:nvPicPr>
          <p:blipFill>
            <a:blip r:embed="rId7"/>
            <a:stretch>
              <a:fillRect/>
            </a:stretch>
          </p:blipFill>
          <p:spPr>
            <a:xfrm>
              <a:off x="667139" y="6270172"/>
              <a:ext cx="457200" cy="457200"/>
            </a:xfrm>
            <a:prstGeom prst="rect">
              <a:avLst/>
            </a:prstGeom>
          </p:spPr>
        </p:pic>
      </p:grpSp>
      <p:grpSp>
        <p:nvGrpSpPr>
          <p:cNvPr id="23" name="Group 22">
            <a:extLst>
              <a:ext uri="{FF2B5EF4-FFF2-40B4-BE49-F238E27FC236}">
                <a16:creationId xmlns:a16="http://schemas.microsoft.com/office/drawing/2014/main" id="{93497D30-8B18-4B49-B190-102E43C9CB7D}"/>
              </a:ext>
            </a:extLst>
          </p:cNvPr>
          <p:cNvGrpSpPr/>
          <p:nvPr/>
        </p:nvGrpSpPr>
        <p:grpSpPr>
          <a:xfrm>
            <a:off x="4080138" y="2118120"/>
            <a:ext cx="707233" cy="953454"/>
            <a:chOff x="4080138" y="2118120"/>
            <a:chExt cx="707233" cy="953454"/>
          </a:xfrm>
        </p:grpSpPr>
        <p:grpSp>
          <p:nvGrpSpPr>
            <p:cNvPr id="114" name="Group 113">
              <a:extLst>
                <a:ext uri="{FF2B5EF4-FFF2-40B4-BE49-F238E27FC236}">
                  <a16:creationId xmlns:a16="http://schemas.microsoft.com/office/drawing/2014/main" id="{F3117930-4B44-3445-9491-1325467B27BB}"/>
                </a:ext>
              </a:extLst>
            </p:cNvPr>
            <p:cNvGrpSpPr/>
            <p:nvPr/>
          </p:nvGrpSpPr>
          <p:grpSpPr>
            <a:xfrm>
              <a:off x="4080138" y="2118120"/>
              <a:ext cx="707233" cy="953454"/>
              <a:chOff x="2595416" y="6425242"/>
              <a:chExt cx="707233" cy="953454"/>
            </a:xfrm>
          </p:grpSpPr>
          <p:sp>
            <p:nvSpPr>
              <p:cNvPr id="115" name="Shape 529">
                <a:extLst>
                  <a:ext uri="{FF2B5EF4-FFF2-40B4-BE49-F238E27FC236}">
                    <a16:creationId xmlns:a16="http://schemas.microsoft.com/office/drawing/2014/main" id="{F799A1D9-3DA7-9247-B15F-1EFEF0A6D17C}"/>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17" name="Shape 530">
                <a:extLst>
                  <a:ext uri="{FF2B5EF4-FFF2-40B4-BE49-F238E27FC236}">
                    <a16:creationId xmlns:a16="http://schemas.microsoft.com/office/drawing/2014/main" id="{84416A0B-BCEF-5B4B-94AA-92918375CC41}"/>
                  </a:ext>
                </a:extLst>
              </p:cNvPr>
              <p:cNvSpPr/>
              <p:nvPr/>
            </p:nvSpPr>
            <p:spPr>
              <a:xfrm>
                <a:off x="2671329" y="7132475"/>
                <a:ext cx="58669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USER </a:t>
                </a:r>
              </a:p>
              <a:p>
                <a:pPr lvl="0">
                  <a:defRPr sz="1800" b="0">
                    <a:solidFill>
                      <a:srgbClr val="000000"/>
                    </a:solidFill>
                  </a:defRPr>
                </a:pPr>
                <a:r>
                  <a:rPr lang="en-US" sz="800" b="1" dirty="0">
                    <a:solidFill>
                      <a:srgbClr val="4277BB"/>
                    </a:solidFill>
                  </a:rPr>
                  <a:t>INTERFACE</a:t>
                </a:r>
                <a:endParaRPr sz="800" b="1" dirty="0">
                  <a:solidFill>
                    <a:srgbClr val="4277BB"/>
                  </a:solidFill>
                </a:endParaRPr>
              </a:p>
            </p:txBody>
          </p:sp>
        </p:grpSp>
        <p:pic>
          <p:nvPicPr>
            <p:cNvPr id="21" name="Picture 20">
              <a:extLst>
                <a:ext uri="{FF2B5EF4-FFF2-40B4-BE49-F238E27FC236}">
                  <a16:creationId xmlns:a16="http://schemas.microsoft.com/office/drawing/2014/main" id="{CAC615E5-A183-2E4B-A3C5-432D4342F530}"/>
                </a:ext>
              </a:extLst>
            </p:cNvPr>
            <p:cNvPicPr>
              <a:picLocks noChangeAspect="1"/>
            </p:cNvPicPr>
            <p:nvPr/>
          </p:nvPicPr>
          <p:blipFill>
            <a:blip r:embed="rId8"/>
            <a:stretch>
              <a:fillRect/>
            </a:stretch>
          </p:blipFill>
          <p:spPr>
            <a:xfrm>
              <a:off x="4253074" y="2212993"/>
              <a:ext cx="421563" cy="512712"/>
            </a:xfrm>
            <a:prstGeom prst="rect">
              <a:avLst/>
            </a:prstGeom>
          </p:spPr>
        </p:pic>
      </p:grpSp>
      <p:grpSp>
        <p:nvGrpSpPr>
          <p:cNvPr id="29" name="Group 28">
            <a:extLst>
              <a:ext uri="{FF2B5EF4-FFF2-40B4-BE49-F238E27FC236}">
                <a16:creationId xmlns:a16="http://schemas.microsoft.com/office/drawing/2014/main" id="{D4760588-ED13-5842-9B26-D167D781E391}"/>
              </a:ext>
            </a:extLst>
          </p:cNvPr>
          <p:cNvGrpSpPr/>
          <p:nvPr/>
        </p:nvGrpSpPr>
        <p:grpSpPr>
          <a:xfrm>
            <a:off x="4028618" y="3383501"/>
            <a:ext cx="841577" cy="953454"/>
            <a:chOff x="4028618" y="3383501"/>
            <a:chExt cx="841577" cy="953454"/>
          </a:xfrm>
        </p:grpSpPr>
        <p:grpSp>
          <p:nvGrpSpPr>
            <p:cNvPr id="145" name="Group 144">
              <a:extLst>
                <a:ext uri="{FF2B5EF4-FFF2-40B4-BE49-F238E27FC236}">
                  <a16:creationId xmlns:a16="http://schemas.microsoft.com/office/drawing/2014/main" id="{466DAED3-48A5-E742-B442-0041EF17A1A7}"/>
                </a:ext>
              </a:extLst>
            </p:cNvPr>
            <p:cNvGrpSpPr/>
            <p:nvPr/>
          </p:nvGrpSpPr>
          <p:grpSpPr>
            <a:xfrm>
              <a:off x="4028618" y="3383501"/>
              <a:ext cx="841577" cy="953454"/>
              <a:chOff x="2543896" y="6425242"/>
              <a:chExt cx="841577" cy="953454"/>
            </a:xfrm>
          </p:grpSpPr>
          <p:sp>
            <p:nvSpPr>
              <p:cNvPr id="150" name="Shape 529">
                <a:extLst>
                  <a:ext uri="{FF2B5EF4-FFF2-40B4-BE49-F238E27FC236}">
                    <a16:creationId xmlns:a16="http://schemas.microsoft.com/office/drawing/2014/main" id="{FCA31605-DE75-4D43-8731-200E27C2CCFF}"/>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52" name="Shape 530">
                <a:extLst>
                  <a:ext uri="{FF2B5EF4-FFF2-40B4-BE49-F238E27FC236}">
                    <a16:creationId xmlns:a16="http://schemas.microsoft.com/office/drawing/2014/main" id="{5EE56FF9-F5DA-874E-B411-75EE18CF7CCD}"/>
                  </a:ext>
                </a:extLst>
              </p:cNvPr>
              <p:cNvSpPr/>
              <p:nvPr/>
            </p:nvSpPr>
            <p:spPr>
              <a:xfrm>
                <a:off x="2543896" y="7132475"/>
                <a:ext cx="84157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MULTICHANNEL </a:t>
                </a:r>
              </a:p>
              <a:p>
                <a:pPr lvl="0">
                  <a:defRPr sz="1800" b="0">
                    <a:solidFill>
                      <a:srgbClr val="000000"/>
                    </a:solidFill>
                  </a:defRPr>
                </a:pPr>
                <a:r>
                  <a:rPr lang="en-US" sz="800" b="1" dirty="0">
                    <a:solidFill>
                      <a:srgbClr val="4277BB"/>
                    </a:solidFill>
                  </a:rPr>
                  <a:t>CAPTURE</a:t>
                </a:r>
              </a:p>
            </p:txBody>
          </p:sp>
        </p:grpSp>
        <p:pic>
          <p:nvPicPr>
            <p:cNvPr id="28" name="Picture 27">
              <a:extLst>
                <a:ext uri="{FF2B5EF4-FFF2-40B4-BE49-F238E27FC236}">
                  <a16:creationId xmlns:a16="http://schemas.microsoft.com/office/drawing/2014/main" id="{016CD85F-9910-B544-9D41-BB8313B844A6}"/>
                </a:ext>
              </a:extLst>
            </p:cNvPr>
            <p:cNvPicPr>
              <a:picLocks noChangeAspect="1"/>
            </p:cNvPicPr>
            <p:nvPr/>
          </p:nvPicPr>
          <p:blipFill>
            <a:blip r:embed="rId9"/>
            <a:stretch>
              <a:fillRect/>
            </a:stretch>
          </p:blipFill>
          <p:spPr>
            <a:xfrm>
              <a:off x="4195987" y="3462996"/>
              <a:ext cx="515161" cy="549505"/>
            </a:xfrm>
            <a:prstGeom prst="rect">
              <a:avLst/>
            </a:prstGeom>
          </p:spPr>
        </p:pic>
      </p:grpSp>
      <p:grpSp>
        <p:nvGrpSpPr>
          <p:cNvPr id="31" name="Group 30">
            <a:extLst>
              <a:ext uri="{FF2B5EF4-FFF2-40B4-BE49-F238E27FC236}">
                <a16:creationId xmlns:a16="http://schemas.microsoft.com/office/drawing/2014/main" id="{80B103B5-B379-0F4F-B649-22E36F585D6B}"/>
              </a:ext>
            </a:extLst>
          </p:cNvPr>
          <p:cNvGrpSpPr/>
          <p:nvPr/>
        </p:nvGrpSpPr>
        <p:grpSpPr>
          <a:xfrm>
            <a:off x="4080138" y="4846360"/>
            <a:ext cx="707233" cy="953454"/>
            <a:chOff x="4080138" y="4796665"/>
            <a:chExt cx="707233" cy="953454"/>
          </a:xfrm>
        </p:grpSpPr>
        <p:grpSp>
          <p:nvGrpSpPr>
            <p:cNvPr id="165" name="Group 164">
              <a:extLst>
                <a:ext uri="{FF2B5EF4-FFF2-40B4-BE49-F238E27FC236}">
                  <a16:creationId xmlns:a16="http://schemas.microsoft.com/office/drawing/2014/main" id="{8789DF56-55C1-FE44-BA76-615AF78BBCAA}"/>
                </a:ext>
              </a:extLst>
            </p:cNvPr>
            <p:cNvGrpSpPr/>
            <p:nvPr/>
          </p:nvGrpSpPr>
          <p:grpSpPr>
            <a:xfrm>
              <a:off x="4080138" y="4796665"/>
              <a:ext cx="707233" cy="953454"/>
              <a:chOff x="2595416" y="6425242"/>
              <a:chExt cx="707233" cy="953454"/>
            </a:xfrm>
          </p:grpSpPr>
          <p:sp>
            <p:nvSpPr>
              <p:cNvPr id="171" name="Shape 529">
                <a:extLst>
                  <a:ext uri="{FF2B5EF4-FFF2-40B4-BE49-F238E27FC236}">
                    <a16:creationId xmlns:a16="http://schemas.microsoft.com/office/drawing/2014/main" id="{5FE4924B-3C34-C144-8BD1-02163B72C223}"/>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75" name="Shape 530">
                <a:extLst>
                  <a:ext uri="{FF2B5EF4-FFF2-40B4-BE49-F238E27FC236}">
                    <a16:creationId xmlns:a16="http://schemas.microsoft.com/office/drawing/2014/main" id="{14AB8325-1F4F-4D47-B943-5038E6CAFF3D}"/>
                  </a:ext>
                </a:extLst>
              </p:cNvPr>
              <p:cNvSpPr/>
              <p:nvPr/>
            </p:nvSpPr>
            <p:spPr>
              <a:xfrm>
                <a:off x="2702597" y="7132475"/>
                <a:ext cx="52418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CAPTURE </a:t>
                </a:r>
              </a:p>
              <a:p>
                <a:pPr lvl="0">
                  <a:defRPr sz="1800" b="0">
                    <a:solidFill>
                      <a:srgbClr val="000000"/>
                    </a:solidFill>
                  </a:defRPr>
                </a:pPr>
                <a:r>
                  <a:rPr lang="en-US" sz="800" b="1" dirty="0">
                    <a:solidFill>
                      <a:srgbClr val="4277BB"/>
                    </a:solidFill>
                  </a:rPr>
                  <a:t>SERVICES</a:t>
                </a:r>
              </a:p>
            </p:txBody>
          </p:sp>
        </p:grpSp>
        <p:pic>
          <p:nvPicPr>
            <p:cNvPr id="30" name="Picture 29">
              <a:extLst>
                <a:ext uri="{FF2B5EF4-FFF2-40B4-BE49-F238E27FC236}">
                  <a16:creationId xmlns:a16="http://schemas.microsoft.com/office/drawing/2014/main" id="{9D4C6F6A-A2F9-BF4B-961D-DD37B8517AFA}"/>
                </a:ext>
              </a:extLst>
            </p:cNvPr>
            <p:cNvPicPr>
              <a:picLocks noChangeAspect="1"/>
            </p:cNvPicPr>
            <p:nvPr/>
          </p:nvPicPr>
          <p:blipFill>
            <a:blip r:embed="rId10"/>
            <a:stretch>
              <a:fillRect/>
            </a:stretch>
          </p:blipFill>
          <p:spPr>
            <a:xfrm>
              <a:off x="4192555" y="4973216"/>
              <a:ext cx="492420" cy="379574"/>
            </a:xfrm>
            <a:prstGeom prst="rect">
              <a:avLst/>
            </a:prstGeom>
          </p:spPr>
        </p:pic>
      </p:grpSp>
      <p:grpSp>
        <p:nvGrpSpPr>
          <p:cNvPr id="34" name="Group 33">
            <a:extLst>
              <a:ext uri="{FF2B5EF4-FFF2-40B4-BE49-F238E27FC236}">
                <a16:creationId xmlns:a16="http://schemas.microsoft.com/office/drawing/2014/main" id="{49B1ECAE-9014-284C-9BE0-6D15A655640F}"/>
              </a:ext>
            </a:extLst>
          </p:cNvPr>
          <p:cNvGrpSpPr/>
          <p:nvPr/>
        </p:nvGrpSpPr>
        <p:grpSpPr>
          <a:xfrm>
            <a:off x="4080138" y="6145174"/>
            <a:ext cx="707233" cy="830344"/>
            <a:chOff x="4080138" y="6145174"/>
            <a:chExt cx="707233" cy="830344"/>
          </a:xfrm>
        </p:grpSpPr>
        <p:sp>
          <p:nvSpPr>
            <p:cNvPr id="180" name="Shape 529">
              <a:extLst>
                <a:ext uri="{FF2B5EF4-FFF2-40B4-BE49-F238E27FC236}">
                  <a16:creationId xmlns:a16="http://schemas.microsoft.com/office/drawing/2014/main" id="{3622A468-5199-A944-A772-17BF663EB658}"/>
                </a:ext>
              </a:extLst>
            </p:cNvPr>
            <p:cNvSpPr/>
            <p:nvPr/>
          </p:nvSpPr>
          <p:spPr>
            <a:xfrm>
              <a:off x="4080138" y="6145174"/>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81" name="Shape 530">
              <a:extLst>
                <a:ext uri="{FF2B5EF4-FFF2-40B4-BE49-F238E27FC236}">
                  <a16:creationId xmlns:a16="http://schemas.microsoft.com/office/drawing/2014/main" id="{E9F0F717-AEC4-3642-B709-238FDFF4097E}"/>
                </a:ext>
              </a:extLst>
            </p:cNvPr>
            <p:cNvSpPr/>
            <p:nvPr/>
          </p:nvSpPr>
          <p:spPr>
            <a:xfrm>
              <a:off x="4136022" y="6852407"/>
              <a:ext cx="626775"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VALIDATION</a:t>
              </a:r>
            </a:p>
          </p:txBody>
        </p:sp>
        <p:pic>
          <p:nvPicPr>
            <p:cNvPr id="32" name="Picture 31">
              <a:extLst>
                <a:ext uri="{FF2B5EF4-FFF2-40B4-BE49-F238E27FC236}">
                  <a16:creationId xmlns:a16="http://schemas.microsoft.com/office/drawing/2014/main" id="{604CA65D-E999-5D4E-B20E-9061076E5C23}"/>
                </a:ext>
              </a:extLst>
            </p:cNvPr>
            <p:cNvPicPr>
              <a:picLocks noChangeAspect="1"/>
            </p:cNvPicPr>
            <p:nvPr/>
          </p:nvPicPr>
          <p:blipFill>
            <a:blip r:embed="rId11"/>
            <a:stretch>
              <a:fillRect/>
            </a:stretch>
          </p:blipFill>
          <p:spPr>
            <a:xfrm>
              <a:off x="4230265" y="6282740"/>
              <a:ext cx="425710" cy="406790"/>
            </a:xfrm>
            <a:prstGeom prst="rect">
              <a:avLst/>
            </a:prstGeom>
          </p:spPr>
        </p:pic>
      </p:grpSp>
      <p:grpSp>
        <p:nvGrpSpPr>
          <p:cNvPr id="36" name="Group 35">
            <a:extLst>
              <a:ext uri="{FF2B5EF4-FFF2-40B4-BE49-F238E27FC236}">
                <a16:creationId xmlns:a16="http://schemas.microsoft.com/office/drawing/2014/main" id="{91924427-8E70-1047-9029-319BE0D5AB5A}"/>
              </a:ext>
            </a:extLst>
          </p:cNvPr>
          <p:cNvGrpSpPr/>
          <p:nvPr/>
        </p:nvGrpSpPr>
        <p:grpSpPr>
          <a:xfrm>
            <a:off x="7238975" y="2118120"/>
            <a:ext cx="707233" cy="953454"/>
            <a:chOff x="7238975" y="2118120"/>
            <a:chExt cx="707233" cy="953454"/>
          </a:xfrm>
        </p:grpSpPr>
        <p:grpSp>
          <p:nvGrpSpPr>
            <p:cNvPr id="182" name="Group 181">
              <a:extLst>
                <a:ext uri="{FF2B5EF4-FFF2-40B4-BE49-F238E27FC236}">
                  <a16:creationId xmlns:a16="http://schemas.microsoft.com/office/drawing/2014/main" id="{FA1C6E57-9685-5A43-A19F-916E62D94930}"/>
                </a:ext>
              </a:extLst>
            </p:cNvPr>
            <p:cNvGrpSpPr/>
            <p:nvPr/>
          </p:nvGrpSpPr>
          <p:grpSpPr>
            <a:xfrm>
              <a:off x="7238975" y="2118120"/>
              <a:ext cx="707233" cy="953454"/>
              <a:chOff x="2595416" y="6425242"/>
              <a:chExt cx="707233" cy="953454"/>
            </a:xfrm>
          </p:grpSpPr>
          <p:sp>
            <p:nvSpPr>
              <p:cNvPr id="183" name="Shape 529">
                <a:extLst>
                  <a:ext uri="{FF2B5EF4-FFF2-40B4-BE49-F238E27FC236}">
                    <a16:creationId xmlns:a16="http://schemas.microsoft.com/office/drawing/2014/main" id="{615C05E5-EF02-2944-9072-EBE0D214C9D9}"/>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85" name="Shape 530">
                <a:extLst>
                  <a:ext uri="{FF2B5EF4-FFF2-40B4-BE49-F238E27FC236}">
                    <a16:creationId xmlns:a16="http://schemas.microsoft.com/office/drawing/2014/main" id="{2B371AC9-2B9C-1A41-A32C-D17D6EC7B346}"/>
                  </a:ext>
                </a:extLst>
              </p:cNvPr>
              <p:cNvSpPr/>
              <p:nvPr/>
            </p:nvSpPr>
            <p:spPr>
              <a:xfrm>
                <a:off x="2631254" y="7132475"/>
                <a:ext cx="66684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DATA </a:t>
                </a:r>
              </a:p>
              <a:p>
                <a:pPr lvl="0">
                  <a:defRPr sz="1800" b="0">
                    <a:solidFill>
                      <a:srgbClr val="000000"/>
                    </a:solidFill>
                  </a:defRPr>
                </a:pPr>
                <a:r>
                  <a:rPr lang="en-US" sz="800" b="1" dirty="0">
                    <a:solidFill>
                      <a:srgbClr val="4277BB"/>
                    </a:solidFill>
                  </a:rPr>
                  <a:t>EXTRACTION</a:t>
                </a:r>
              </a:p>
            </p:txBody>
          </p:sp>
        </p:grpSp>
        <p:pic>
          <p:nvPicPr>
            <p:cNvPr id="35" name="Picture 34">
              <a:extLst>
                <a:ext uri="{FF2B5EF4-FFF2-40B4-BE49-F238E27FC236}">
                  <a16:creationId xmlns:a16="http://schemas.microsoft.com/office/drawing/2014/main" id="{60CF0F3D-50FD-C94B-AAD5-4F86084FC1E9}"/>
                </a:ext>
              </a:extLst>
            </p:cNvPr>
            <p:cNvPicPr>
              <a:picLocks noChangeAspect="1"/>
            </p:cNvPicPr>
            <p:nvPr/>
          </p:nvPicPr>
          <p:blipFill>
            <a:blip r:embed="rId12"/>
            <a:stretch>
              <a:fillRect/>
            </a:stretch>
          </p:blipFill>
          <p:spPr>
            <a:xfrm>
              <a:off x="7393344" y="2283823"/>
              <a:ext cx="444370" cy="385121"/>
            </a:xfrm>
            <a:prstGeom prst="rect">
              <a:avLst/>
            </a:prstGeom>
          </p:spPr>
        </p:pic>
      </p:grpSp>
      <p:grpSp>
        <p:nvGrpSpPr>
          <p:cNvPr id="38" name="Group 37">
            <a:extLst>
              <a:ext uri="{FF2B5EF4-FFF2-40B4-BE49-F238E27FC236}">
                <a16:creationId xmlns:a16="http://schemas.microsoft.com/office/drawing/2014/main" id="{DB6D752C-81F7-EE4B-857C-198B136D75D1}"/>
              </a:ext>
            </a:extLst>
          </p:cNvPr>
          <p:cNvGrpSpPr/>
          <p:nvPr/>
        </p:nvGrpSpPr>
        <p:grpSpPr>
          <a:xfrm>
            <a:off x="7231536" y="3365029"/>
            <a:ext cx="753411" cy="953454"/>
            <a:chOff x="7231536" y="3365029"/>
            <a:chExt cx="753411" cy="953454"/>
          </a:xfrm>
        </p:grpSpPr>
        <p:grpSp>
          <p:nvGrpSpPr>
            <p:cNvPr id="189" name="Group 188">
              <a:extLst>
                <a:ext uri="{FF2B5EF4-FFF2-40B4-BE49-F238E27FC236}">
                  <a16:creationId xmlns:a16="http://schemas.microsoft.com/office/drawing/2014/main" id="{51F10E8A-D522-E64D-A85D-55C7B6E337D7}"/>
                </a:ext>
              </a:extLst>
            </p:cNvPr>
            <p:cNvGrpSpPr/>
            <p:nvPr/>
          </p:nvGrpSpPr>
          <p:grpSpPr>
            <a:xfrm>
              <a:off x="7231536" y="3365029"/>
              <a:ext cx="753411" cy="953454"/>
              <a:chOff x="2587977" y="6425242"/>
              <a:chExt cx="753411" cy="953454"/>
            </a:xfrm>
          </p:grpSpPr>
          <p:sp>
            <p:nvSpPr>
              <p:cNvPr id="191" name="Shape 529">
                <a:extLst>
                  <a:ext uri="{FF2B5EF4-FFF2-40B4-BE49-F238E27FC236}">
                    <a16:creationId xmlns:a16="http://schemas.microsoft.com/office/drawing/2014/main" id="{98416EBD-1D3F-8444-86FF-541542DECFBF}"/>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92" name="Shape 530">
                <a:extLst>
                  <a:ext uri="{FF2B5EF4-FFF2-40B4-BE49-F238E27FC236}">
                    <a16:creationId xmlns:a16="http://schemas.microsoft.com/office/drawing/2014/main" id="{FE3BBB39-0C9E-9342-94C3-CE5B3FBA9027}"/>
                  </a:ext>
                </a:extLst>
              </p:cNvPr>
              <p:cNvSpPr/>
              <p:nvPr/>
            </p:nvSpPr>
            <p:spPr>
              <a:xfrm>
                <a:off x="2587977" y="7132475"/>
                <a:ext cx="75341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DOCUMENT</a:t>
                </a:r>
              </a:p>
              <a:p>
                <a:pPr lvl="0">
                  <a:defRPr sz="1800" b="0">
                    <a:solidFill>
                      <a:srgbClr val="000000"/>
                    </a:solidFill>
                  </a:defRPr>
                </a:pPr>
                <a:r>
                  <a:rPr lang="en-US" sz="800" b="1" dirty="0">
                    <a:solidFill>
                      <a:srgbClr val="4277BB"/>
                    </a:solidFill>
                  </a:rPr>
                  <a:t> RECOGNITION</a:t>
                </a:r>
              </a:p>
            </p:txBody>
          </p:sp>
        </p:grpSp>
        <p:pic>
          <p:nvPicPr>
            <p:cNvPr id="37" name="Picture 36">
              <a:extLst>
                <a:ext uri="{FF2B5EF4-FFF2-40B4-BE49-F238E27FC236}">
                  <a16:creationId xmlns:a16="http://schemas.microsoft.com/office/drawing/2014/main" id="{2B07AE79-C121-F04E-940B-F2684DED7144}"/>
                </a:ext>
              </a:extLst>
            </p:cNvPr>
            <p:cNvPicPr>
              <a:picLocks noChangeAspect="1"/>
            </p:cNvPicPr>
            <p:nvPr/>
          </p:nvPicPr>
          <p:blipFill>
            <a:blip r:embed="rId13"/>
            <a:stretch>
              <a:fillRect/>
            </a:stretch>
          </p:blipFill>
          <p:spPr>
            <a:xfrm>
              <a:off x="7368721" y="3502349"/>
              <a:ext cx="546100" cy="431800"/>
            </a:xfrm>
            <a:prstGeom prst="rect">
              <a:avLst/>
            </a:prstGeom>
          </p:spPr>
        </p:pic>
      </p:grpSp>
      <p:sp>
        <p:nvSpPr>
          <p:cNvPr id="84" name="Shape 536">
            <a:extLst>
              <a:ext uri="{FF2B5EF4-FFF2-40B4-BE49-F238E27FC236}">
                <a16:creationId xmlns:a16="http://schemas.microsoft.com/office/drawing/2014/main" id="{0E2CE898-F660-A349-BA09-0F2244598C08}"/>
              </a:ext>
            </a:extLst>
          </p:cNvPr>
          <p:cNvSpPr/>
          <p:nvPr/>
        </p:nvSpPr>
        <p:spPr>
          <a:xfrm>
            <a:off x="8066545" y="4844514"/>
            <a:ext cx="1709677"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Supports the design, development, testing, and administration of the capture application in which documents are classified and data extraction rules are applied. </a:t>
            </a:r>
          </a:p>
        </p:txBody>
      </p:sp>
      <p:grpSp>
        <p:nvGrpSpPr>
          <p:cNvPr id="40" name="Group 39">
            <a:extLst>
              <a:ext uri="{FF2B5EF4-FFF2-40B4-BE49-F238E27FC236}">
                <a16:creationId xmlns:a16="http://schemas.microsoft.com/office/drawing/2014/main" id="{04F60374-76DF-6B4F-8942-9B9D3BE932B3}"/>
              </a:ext>
            </a:extLst>
          </p:cNvPr>
          <p:cNvGrpSpPr/>
          <p:nvPr/>
        </p:nvGrpSpPr>
        <p:grpSpPr>
          <a:xfrm>
            <a:off x="7238975" y="4844013"/>
            <a:ext cx="707233" cy="953454"/>
            <a:chOff x="7238975" y="4844013"/>
            <a:chExt cx="707233" cy="953454"/>
          </a:xfrm>
        </p:grpSpPr>
        <p:grpSp>
          <p:nvGrpSpPr>
            <p:cNvPr id="86" name="Group 85">
              <a:extLst>
                <a:ext uri="{FF2B5EF4-FFF2-40B4-BE49-F238E27FC236}">
                  <a16:creationId xmlns:a16="http://schemas.microsoft.com/office/drawing/2014/main" id="{535FACD7-E03E-0D45-99CE-C38D650152FB}"/>
                </a:ext>
              </a:extLst>
            </p:cNvPr>
            <p:cNvGrpSpPr/>
            <p:nvPr/>
          </p:nvGrpSpPr>
          <p:grpSpPr>
            <a:xfrm>
              <a:off x="7238975" y="4844013"/>
              <a:ext cx="707233" cy="953454"/>
              <a:chOff x="2595416" y="6425242"/>
              <a:chExt cx="707233" cy="953454"/>
            </a:xfrm>
          </p:grpSpPr>
          <p:sp>
            <p:nvSpPr>
              <p:cNvPr id="88" name="Shape 529">
                <a:extLst>
                  <a:ext uri="{FF2B5EF4-FFF2-40B4-BE49-F238E27FC236}">
                    <a16:creationId xmlns:a16="http://schemas.microsoft.com/office/drawing/2014/main" id="{6F99BA8D-43DF-5F40-9F88-BA5CF213D3BE}"/>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9" name="Shape 530">
                <a:extLst>
                  <a:ext uri="{FF2B5EF4-FFF2-40B4-BE49-F238E27FC236}">
                    <a16:creationId xmlns:a16="http://schemas.microsoft.com/office/drawing/2014/main" id="{37AC5BD3-1425-CB4F-9A78-45D7801F66C3}"/>
                  </a:ext>
                </a:extLst>
              </p:cNvPr>
              <p:cNvSpPr/>
              <p:nvPr/>
            </p:nvSpPr>
            <p:spPr>
              <a:xfrm>
                <a:off x="2753088" y="7132475"/>
                <a:ext cx="42319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DESIGN </a:t>
                </a:r>
              </a:p>
              <a:p>
                <a:pPr lvl="0">
                  <a:defRPr sz="1800" b="0">
                    <a:solidFill>
                      <a:srgbClr val="000000"/>
                    </a:solidFill>
                  </a:defRPr>
                </a:pPr>
                <a:r>
                  <a:rPr lang="en-US" sz="800" b="1" dirty="0">
                    <a:solidFill>
                      <a:srgbClr val="4277BB"/>
                    </a:solidFill>
                  </a:rPr>
                  <a:t>STUDIO</a:t>
                </a:r>
              </a:p>
            </p:txBody>
          </p:sp>
        </p:grpSp>
        <p:pic>
          <p:nvPicPr>
            <p:cNvPr id="39" name="Picture 38">
              <a:extLst>
                <a:ext uri="{FF2B5EF4-FFF2-40B4-BE49-F238E27FC236}">
                  <a16:creationId xmlns:a16="http://schemas.microsoft.com/office/drawing/2014/main" id="{0FEEA4E6-34D8-8444-AED5-5232D30B2937}"/>
                </a:ext>
              </a:extLst>
            </p:cNvPr>
            <p:cNvPicPr>
              <a:picLocks noChangeAspect="1"/>
            </p:cNvPicPr>
            <p:nvPr/>
          </p:nvPicPr>
          <p:blipFill>
            <a:blip r:embed="rId14"/>
            <a:stretch>
              <a:fillRect/>
            </a:stretch>
          </p:blipFill>
          <p:spPr>
            <a:xfrm>
              <a:off x="7360718" y="4972792"/>
              <a:ext cx="457118" cy="457118"/>
            </a:xfrm>
            <a:prstGeom prst="rect">
              <a:avLst/>
            </a:prstGeom>
          </p:spPr>
        </p:pic>
      </p:grpSp>
      <p:sp>
        <p:nvSpPr>
          <p:cNvPr id="92" name="Shape 536">
            <a:extLst>
              <a:ext uri="{FF2B5EF4-FFF2-40B4-BE49-F238E27FC236}">
                <a16:creationId xmlns:a16="http://schemas.microsoft.com/office/drawing/2014/main" id="{AD89D0E1-9846-A246-A466-7C4CC1811249}"/>
              </a:ext>
            </a:extLst>
          </p:cNvPr>
          <p:cNvSpPr/>
          <p:nvPr/>
        </p:nvSpPr>
        <p:spPr>
          <a:xfrm>
            <a:off x="8066545" y="6134100"/>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 background processing engine to monitor the job queue and start the designated background tasks automatically, where batches are pending. </a:t>
            </a:r>
          </a:p>
        </p:txBody>
      </p:sp>
      <p:grpSp>
        <p:nvGrpSpPr>
          <p:cNvPr id="42" name="Group 41">
            <a:extLst>
              <a:ext uri="{FF2B5EF4-FFF2-40B4-BE49-F238E27FC236}">
                <a16:creationId xmlns:a16="http://schemas.microsoft.com/office/drawing/2014/main" id="{3A10F5E7-D637-E946-B4FE-066CDEFCF5D6}"/>
              </a:ext>
            </a:extLst>
          </p:cNvPr>
          <p:cNvGrpSpPr/>
          <p:nvPr/>
        </p:nvGrpSpPr>
        <p:grpSpPr>
          <a:xfrm>
            <a:off x="7238975" y="6139413"/>
            <a:ext cx="707233" cy="953454"/>
            <a:chOff x="7238975" y="6139413"/>
            <a:chExt cx="707233" cy="953454"/>
          </a:xfrm>
        </p:grpSpPr>
        <p:grpSp>
          <p:nvGrpSpPr>
            <p:cNvPr id="94" name="Group 93">
              <a:extLst>
                <a:ext uri="{FF2B5EF4-FFF2-40B4-BE49-F238E27FC236}">
                  <a16:creationId xmlns:a16="http://schemas.microsoft.com/office/drawing/2014/main" id="{22348B4A-6F13-B648-8962-C37A37813BD8}"/>
                </a:ext>
              </a:extLst>
            </p:cNvPr>
            <p:cNvGrpSpPr/>
            <p:nvPr/>
          </p:nvGrpSpPr>
          <p:grpSpPr>
            <a:xfrm>
              <a:off x="7238975" y="6139413"/>
              <a:ext cx="707233" cy="953454"/>
              <a:chOff x="2595416" y="6425242"/>
              <a:chExt cx="707233" cy="953454"/>
            </a:xfrm>
          </p:grpSpPr>
          <p:sp>
            <p:nvSpPr>
              <p:cNvPr id="96" name="Shape 529">
                <a:extLst>
                  <a:ext uri="{FF2B5EF4-FFF2-40B4-BE49-F238E27FC236}">
                    <a16:creationId xmlns:a16="http://schemas.microsoft.com/office/drawing/2014/main" id="{66A5C630-0D98-CB40-AE24-0358EA089337}"/>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7" name="Shape 530">
                <a:extLst>
                  <a:ext uri="{FF2B5EF4-FFF2-40B4-BE49-F238E27FC236}">
                    <a16:creationId xmlns:a16="http://schemas.microsoft.com/office/drawing/2014/main" id="{D285E379-84F4-7649-900E-18A0AB502CFD}"/>
                  </a:ext>
                </a:extLst>
              </p:cNvPr>
              <p:cNvSpPr/>
              <p:nvPr/>
            </p:nvSpPr>
            <p:spPr>
              <a:xfrm>
                <a:off x="2702597" y="7132475"/>
                <a:ext cx="52418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CAPTURE </a:t>
                </a:r>
              </a:p>
              <a:p>
                <a:pPr lvl="0">
                  <a:defRPr sz="1800" b="0">
                    <a:solidFill>
                      <a:srgbClr val="000000"/>
                    </a:solidFill>
                  </a:defRPr>
                </a:pPr>
                <a:r>
                  <a:rPr lang="en-US" sz="800" b="1" dirty="0">
                    <a:solidFill>
                      <a:srgbClr val="4277BB"/>
                    </a:solidFill>
                  </a:rPr>
                  <a:t>RULES</a:t>
                </a:r>
              </a:p>
            </p:txBody>
          </p:sp>
        </p:grpSp>
        <p:pic>
          <p:nvPicPr>
            <p:cNvPr id="41" name="Picture 40">
              <a:extLst>
                <a:ext uri="{FF2B5EF4-FFF2-40B4-BE49-F238E27FC236}">
                  <a16:creationId xmlns:a16="http://schemas.microsoft.com/office/drawing/2014/main" id="{C849D6F0-1060-B649-A554-F585F1C15013}"/>
                </a:ext>
              </a:extLst>
            </p:cNvPr>
            <p:cNvPicPr>
              <a:picLocks noChangeAspect="1"/>
            </p:cNvPicPr>
            <p:nvPr/>
          </p:nvPicPr>
          <p:blipFill>
            <a:blip r:embed="rId15"/>
            <a:stretch>
              <a:fillRect/>
            </a:stretch>
          </p:blipFill>
          <p:spPr>
            <a:xfrm>
              <a:off x="7416249" y="6271592"/>
              <a:ext cx="408808" cy="457476"/>
            </a:xfrm>
            <a:prstGeom prst="rect">
              <a:avLst/>
            </a:prstGeom>
          </p:spPr>
        </p:pic>
      </p:grpSp>
    </p:spTree>
    <p:extLst>
      <p:ext uri="{BB962C8B-B14F-4D97-AF65-F5344CB8AC3E}">
        <p14:creationId xmlns:p14="http://schemas.microsoft.com/office/powerpoint/2010/main" val="1545972092"/>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34" name="Shape 534"/>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144" y="3414227"/>
            <a:ext cx="463296" cy="475488"/>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5119" y="3095547"/>
            <a:ext cx="463296" cy="475488"/>
          </a:xfrm>
          <a:prstGeom prst="rect">
            <a:avLst/>
          </a:prstGeom>
        </p:spPr>
      </p:pic>
      <p:sp>
        <p:nvSpPr>
          <p:cNvPr id="120" name="Shape 533"/>
          <p:cNvSpPr/>
          <p:nvPr/>
        </p:nvSpPr>
        <p:spPr>
          <a:xfrm>
            <a:off x="369886" y="906462"/>
            <a:ext cx="6537809" cy="471924"/>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Digital Business Automation </a:t>
            </a:r>
            <a:r>
              <a:rPr sz="2400" dirty="0"/>
              <a:t>Icons</a:t>
            </a:r>
            <a:r>
              <a:rPr lang="en-US" sz="2400" dirty="0"/>
              <a:t> (continued)</a:t>
            </a:r>
            <a:endParaRPr sz="2400" dirty="0"/>
          </a:p>
        </p:txBody>
      </p:sp>
      <p:sp>
        <p:nvSpPr>
          <p:cNvPr id="154" name="Shape 536"/>
          <p:cNvSpPr/>
          <p:nvPr/>
        </p:nvSpPr>
        <p:spPr>
          <a:xfrm>
            <a:off x="1533607" y="2111480"/>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the capability to define and run test suites that are collections of test scenarios to validate the implementation of decision operations.</a:t>
            </a:r>
          </a:p>
        </p:txBody>
      </p:sp>
      <p:sp>
        <p:nvSpPr>
          <p:cNvPr id="155" name="Shape 536"/>
          <p:cNvSpPr/>
          <p:nvPr/>
        </p:nvSpPr>
        <p:spPr>
          <a:xfrm>
            <a:off x="1533607" y="3243242"/>
            <a:ext cx="1709677" cy="133369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the capability to evaluate a decision operation against user-defined metrics on a number of scenario in order to compute key performance indicators KPIs)</a:t>
            </a:r>
          </a:p>
        </p:txBody>
      </p:sp>
      <p:sp>
        <p:nvSpPr>
          <p:cNvPr id="109" name="Shape 536">
            <a:extLst>
              <a:ext uri="{FF2B5EF4-FFF2-40B4-BE49-F238E27FC236}">
                <a16:creationId xmlns:a16="http://schemas.microsoft.com/office/drawing/2014/main" id="{C03E9D5B-2858-4942-9EEE-4140D9AC5811}"/>
              </a:ext>
            </a:extLst>
          </p:cNvPr>
          <p:cNvSpPr/>
          <p:nvPr/>
        </p:nvSpPr>
        <p:spPr>
          <a:xfrm>
            <a:off x="1533607" y="4838700"/>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Supports a governed change process for business decisions, including authoring, testing, and deployment activities. </a:t>
            </a:r>
          </a:p>
        </p:txBody>
      </p:sp>
      <p:sp>
        <p:nvSpPr>
          <p:cNvPr id="118" name="Shape 536">
            <a:extLst>
              <a:ext uri="{FF2B5EF4-FFF2-40B4-BE49-F238E27FC236}">
                <a16:creationId xmlns:a16="http://schemas.microsoft.com/office/drawing/2014/main" id="{E279D786-AE8D-F046-903A-C84DCADDACE8}"/>
              </a:ext>
            </a:extLst>
          </p:cNvPr>
          <p:cNvSpPr/>
          <p:nvPr/>
        </p:nvSpPr>
        <p:spPr>
          <a:xfrm>
            <a:off x="4895249" y="2024127"/>
            <a:ext cx="1709677" cy="133369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Supports the design and instrumentation of the object model where the business rules are applied, the definition of the decision operation, and the orchestration of the rule execution. </a:t>
            </a:r>
          </a:p>
        </p:txBody>
      </p:sp>
      <p:sp>
        <p:nvSpPr>
          <p:cNvPr id="144" name="Shape 536">
            <a:extLst>
              <a:ext uri="{FF2B5EF4-FFF2-40B4-BE49-F238E27FC236}">
                <a16:creationId xmlns:a16="http://schemas.microsoft.com/office/drawing/2014/main" id="{A87DA716-3DFE-534F-9ADB-34B639C56715}"/>
              </a:ext>
            </a:extLst>
          </p:cNvPr>
          <p:cNvSpPr/>
          <p:nvPr/>
        </p:nvSpPr>
        <p:spPr>
          <a:xfrm>
            <a:off x="1533607" y="6174974"/>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Centralized repository where business rule artifacts are organized into manageable, versioned decision service projects and persisted in a database. </a:t>
            </a:r>
          </a:p>
        </p:txBody>
      </p:sp>
      <p:sp>
        <p:nvSpPr>
          <p:cNvPr id="153" name="Shape 536">
            <a:extLst>
              <a:ext uri="{FF2B5EF4-FFF2-40B4-BE49-F238E27FC236}">
                <a16:creationId xmlns:a16="http://schemas.microsoft.com/office/drawing/2014/main" id="{14910587-8E10-E84B-BAEF-7A6A5471E79C}"/>
              </a:ext>
            </a:extLst>
          </p:cNvPr>
          <p:cNvSpPr/>
          <p:nvPr/>
        </p:nvSpPr>
        <p:spPr>
          <a:xfrm>
            <a:off x="4895249" y="3486213"/>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Automates decisions by capturing and executing business rules or complex event processing. </a:t>
            </a:r>
          </a:p>
        </p:txBody>
      </p:sp>
      <p:sp>
        <p:nvSpPr>
          <p:cNvPr id="159" name="Shape 536">
            <a:extLst>
              <a:ext uri="{FF2B5EF4-FFF2-40B4-BE49-F238E27FC236}">
                <a16:creationId xmlns:a16="http://schemas.microsoft.com/office/drawing/2014/main" id="{8A5A6E68-E9AC-A14A-85C4-81BD99EC07D0}"/>
              </a:ext>
            </a:extLst>
          </p:cNvPr>
          <p:cNvSpPr/>
          <p:nvPr/>
        </p:nvSpPr>
        <p:spPr>
          <a:xfrm>
            <a:off x="4895249" y="4838700"/>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Enables you to model, automate, change, monitor, and optimize core business processes to improve consistency across tasks and processes.</a:t>
            </a:r>
          </a:p>
        </p:txBody>
      </p:sp>
      <p:sp>
        <p:nvSpPr>
          <p:cNvPr id="176" name="Shape 536">
            <a:extLst>
              <a:ext uri="{FF2B5EF4-FFF2-40B4-BE49-F238E27FC236}">
                <a16:creationId xmlns:a16="http://schemas.microsoft.com/office/drawing/2014/main" id="{4D318A70-6215-3F47-B04A-F68BC0CD3ADA}"/>
              </a:ext>
            </a:extLst>
          </p:cNvPr>
          <p:cNvSpPr/>
          <p:nvPr/>
        </p:nvSpPr>
        <p:spPr>
          <a:xfrm>
            <a:off x="4895249" y="6293606"/>
            <a:ext cx="1709677"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Automates highly repetitive tasks normally performed by humans with robotic software agents, allowing employees to focus on higher value knowledge work.</a:t>
            </a:r>
          </a:p>
        </p:txBody>
      </p:sp>
      <p:sp>
        <p:nvSpPr>
          <p:cNvPr id="186" name="Shape 536">
            <a:extLst>
              <a:ext uri="{FF2B5EF4-FFF2-40B4-BE49-F238E27FC236}">
                <a16:creationId xmlns:a16="http://schemas.microsoft.com/office/drawing/2014/main" id="{4F7DFDB8-C9A9-F843-B16C-A6E3BAC32F2C}"/>
              </a:ext>
            </a:extLst>
          </p:cNvPr>
          <p:cNvSpPr/>
          <p:nvPr/>
        </p:nvSpPr>
        <p:spPr>
          <a:xfrm>
            <a:off x="8088398" y="2057400"/>
            <a:ext cx="1709677"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The digital business automation (DBA) products all provide a model-driven approach with tools that allow both developers and users to interact on artifacts managed in repositories. </a:t>
            </a:r>
          </a:p>
        </p:txBody>
      </p:sp>
      <p:sp>
        <p:nvSpPr>
          <p:cNvPr id="187" name="Shape 536">
            <a:extLst>
              <a:ext uri="{FF2B5EF4-FFF2-40B4-BE49-F238E27FC236}">
                <a16:creationId xmlns:a16="http://schemas.microsoft.com/office/drawing/2014/main" id="{7E685C06-B4C9-3C4E-8E66-1D755B44D3C6}"/>
              </a:ext>
            </a:extLst>
          </p:cNvPr>
          <p:cNvSpPr/>
          <p:nvPr/>
        </p:nvSpPr>
        <p:spPr>
          <a:xfrm>
            <a:off x="8088398" y="3474016"/>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Extracts data from unstructured documents such as scanned forms, faxes, or images, usually by optical character recognition. </a:t>
            </a:r>
          </a:p>
        </p:txBody>
      </p:sp>
      <p:sp>
        <p:nvSpPr>
          <p:cNvPr id="84" name="Shape 536">
            <a:extLst>
              <a:ext uri="{FF2B5EF4-FFF2-40B4-BE49-F238E27FC236}">
                <a16:creationId xmlns:a16="http://schemas.microsoft.com/office/drawing/2014/main" id="{0E2CE898-F660-A349-BA09-0F2244598C08}"/>
              </a:ext>
            </a:extLst>
          </p:cNvPr>
          <p:cNvSpPr/>
          <p:nvPr/>
        </p:nvSpPr>
        <p:spPr>
          <a:xfrm>
            <a:off x="8088398" y="4840224"/>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Provides highly secure and compliant management of most types of content.</a:t>
            </a:r>
          </a:p>
        </p:txBody>
      </p:sp>
      <p:sp>
        <p:nvSpPr>
          <p:cNvPr id="92" name="Shape 536">
            <a:extLst>
              <a:ext uri="{FF2B5EF4-FFF2-40B4-BE49-F238E27FC236}">
                <a16:creationId xmlns:a16="http://schemas.microsoft.com/office/drawing/2014/main" id="{AD89D0E1-9846-A246-A466-7C4CC1811249}"/>
              </a:ext>
            </a:extLst>
          </p:cNvPr>
          <p:cNvSpPr/>
          <p:nvPr/>
        </p:nvSpPr>
        <p:spPr>
          <a:xfrm>
            <a:off x="8088398" y="6248400"/>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Automates repetitive tasks such as manual entries in user interfaces by using programmable robots, or robotic process automation</a:t>
            </a:r>
          </a:p>
        </p:txBody>
      </p:sp>
      <p:grpSp>
        <p:nvGrpSpPr>
          <p:cNvPr id="18" name="Group 17">
            <a:extLst>
              <a:ext uri="{FF2B5EF4-FFF2-40B4-BE49-F238E27FC236}">
                <a16:creationId xmlns:a16="http://schemas.microsoft.com/office/drawing/2014/main" id="{75646D44-40C4-2E49-834A-DA77661C817B}"/>
              </a:ext>
            </a:extLst>
          </p:cNvPr>
          <p:cNvGrpSpPr/>
          <p:nvPr/>
        </p:nvGrpSpPr>
        <p:grpSpPr>
          <a:xfrm>
            <a:off x="597774" y="2110512"/>
            <a:ext cx="707233" cy="971177"/>
            <a:chOff x="597774" y="2110512"/>
            <a:chExt cx="707233" cy="971177"/>
          </a:xfrm>
        </p:grpSpPr>
        <p:grpSp>
          <p:nvGrpSpPr>
            <p:cNvPr id="9" name="Group 8"/>
            <p:cNvGrpSpPr/>
            <p:nvPr/>
          </p:nvGrpSpPr>
          <p:grpSpPr>
            <a:xfrm>
              <a:off x="597774" y="2110512"/>
              <a:ext cx="707233" cy="971177"/>
              <a:chOff x="1549459" y="5015443"/>
              <a:chExt cx="707233" cy="971177"/>
            </a:xfrm>
          </p:grpSpPr>
          <p:sp>
            <p:nvSpPr>
              <p:cNvPr id="66" name="Shape 529"/>
              <p:cNvSpPr/>
              <p:nvPr/>
            </p:nvSpPr>
            <p:spPr>
              <a:xfrm>
                <a:off x="1549459" y="5015443"/>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7" name="Shape 530"/>
              <p:cNvSpPr/>
              <p:nvPr/>
            </p:nvSpPr>
            <p:spPr>
              <a:xfrm>
                <a:off x="1642090" y="5740399"/>
                <a:ext cx="52578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DECISION </a:t>
                </a:r>
              </a:p>
              <a:p>
                <a:pPr lvl="0">
                  <a:defRPr sz="1800" b="0">
                    <a:solidFill>
                      <a:srgbClr val="000000"/>
                    </a:solidFill>
                  </a:defRPr>
                </a:pPr>
                <a:r>
                  <a:rPr lang="en-US" sz="800" b="1" dirty="0">
                    <a:solidFill>
                      <a:srgbClr val="4277BB"/>
                    </a:solidFill>
                  </a:rPr>
                  <a:t>TESTING</a:t>
                </a:r>
                <a:endParaRPr sz="800" b="1" dirty="0">
                  <a:solidFill>
                    <a:srgbClr val="4277BB"/>
                  </a:solidFill>
                </a:endParaRPr>
              </a:p>
            </p:txBody>
          </p:sp>
        </p:grpSp>
        <p:pic>
          <p:nvPicPr>
            <p:cNvPr id="7" name="Picture 6">
              <a:extLst>
                <a:ext uri="{FF2B5EF4-FFF2-40B4-BE49-F238E27FC236}">
                  <a16:creationId xmlns:a16="http://schemas.microsoft.com/office/drawing/2014/main" id="{BCC0D157-7D6B-8749-97F4-D13CD475CAAF}"/>
                </a:ext>
              </a:extLst>
            </p:cNvPr>
            <p:cNvPicPr>
              <a:picLocks noChangeAspect="1"/>
            </p:cNvPicPr>
            <p:nvPr/>
          </p:nvPicPr>
          <p:blipFill>
            <a:blip r:embed="rId4"/>
            <a:stretch>
              <a:fillRect/>
            </a:stretch>
          </p:blipFill>
          <p:spPr>
            <a:xfrm>
              <a:off x="744331" y="2156790"/>
              <a:ext cx="471822" cy="536161"/>
            </a:xfrm>
            <a:prstGeom prst="rect">
              <a:avLst/>
            </a:prstGeom>
          </p:spPr>
        </p:pic>
      </p:grpSp>
      <p:grpSp>
        <p:nvGrpSpPr>
          <p:cNvPr id="17" name="Group 16">
            <a:extLst>
              <a:ext uri="{FF2B5EF4-FFF2-40B4-BE49-F238E27FC236}">
                <a16:creationId xmlns:a16="http://schemas.microsoft.com/office/drawing/2014/main" id="{FDA71D8C-1153-D54F-9DB8-C47F2799B02B}"/>
              </a:ext>
            </a:extLst>
          </p:cNvPr>
          <p:cNvGrpSpPr/>
          <p:nvPr/>
        </p:nvGrpSpPr>
        <p:grpSpPr>
          <a:xfrm>
            <a:off x="578695" y="3376592"/>
            <a:ext cx="707233" cy="953454"/>
            <a:chOff x="578695" y="3376592"/>
            <a:chExt cx="707233" cy="953454"/>
          </a:xfrm>
        </p:grpSpPr>
        <p:grpSp>
          <p:nvGrpSpPr>
            <p:cNvPr id="12" name="Group 11"/>
            <p:cNvGrpSpPr/>
            <p:nvPr/>
          </p:nvGrpSpPr>
          <p:grpSpPr>
            <a:xfrm>
              <a:off x="578695" y="3376592"/>
              <a:ext cx="707233" cy="953454"/>
              <a:chOff x="1480404" y="6410354"/>
              <a:chExt cx="707233" cy="953454"/>
            </a:xfrm>
          </p:grpSpPr>
          <p:sp>
            <p:nvSpPr>
              <p:cNvPr id="70" name="Shape 529"/>
              <p:cNvSpPr/>
              <p:nvPr/>
            </p:nvSpPr>
            <p:spPr>
              <a:xfrm>
                <a:off x="1480404" y="6410354"/>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1" name="Shape 530"/>
              <p:cNvSpPr/>
              <p:nvPr/>
            </p:nvSpPr>
            <p:spPr>
              <a:xfrm>
                <a:off x="1530671" y="7117587"/>
                <a:ext cx="63799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DECISION </a:t>
                </a:r>
              </a:p>
              <a:p>
                <a:pPr lvl="0">
                  <a:defRPr sz="1800" b="0">
                    <a:solidFill>
                      <a:srgbClr val="000000"/>
                    </a:solidFill>
                  </a:defRPr>
                </a:pPr>
                <a:r>
                  <a:rPr lang="en-US" sz="800" b="1" dirty="0">
                    <a:solidFill>
                      <a:srgbClr val="4277BB"/>
                    </a:solidFill>
                  </a:rPr>
                  <a:t>SIMULATION</a:t>
                </a:r>
                <a:endParaRPr sz="800" b="1" dirty="0">
                  <a:solidFill>
                    <a:srgbClr val="4277BB"/>
                  </a:solidFill>
                </a:endParaRPr>
              </a:p>
            </p:txBody>
          </p:sp>
        </p:grpSp>
        <p:pic>
          <p:nvPicPr>
            <p:cNvPr id="13" name="Picture 12">
              <a:extLst>
                <a:ext uri="{FF2B5EF4-FFF2-40B4-BE49-F238E27FC236}">
                  <a16:creationId xmlns:a16="http://schemas.microsoft.com/office/drawing/2014/main" id="{686B6F84-6276-C94D-A5C3-0DD1491757E6}"/>
                </a:ext>
              </a:extLst>
            </p:cNvPr>
            <p:cNvPicPr>
              <a:picLocks noChangeAspect="1"/>
            </p:cNvPicPr>
            <p:nvPr/>
          </p:nvPicPr>
          <p:blipFill>
            <a:blip r:embed="rId5"/>
            <a:stretch>
              <a:fillRect/>
            </a:stretch>
          </p:blipFill>
          <p:spPr>
            <a:xfrm>
              <a:off x="683040" y="3515691"/>
              <a:ext cx="482600" cy="482600"/>
            </a:xfrm>
            <a:prstGeom prst="rect">
              <a:avLst/>
            </a:prstGeom>
          </p:spPr>
        </p:pic>
      </p:grpSp>
      <p:grpSp>
        <p:nvGrpSpPr>
          <p:cNvPr id="15" name="Group 14">
            <a:extLst>
              <a:ext uri="{FF2B5EF4-FFF2-40B4-BE49-F238E27FC236}">
                <a16:creationId xmlns:a16="http://schemas.microsoft.com/office/drawing/2014/main" id="{29F6E3A0-6BD3-FA41-A87C-3B66483E277D}"/>
              </a:ext>
            </a:extLst>
          </p:cNvPr>
          <p:cNvGrpSpPr/>
          <p:nvPr/>
        </p:nvGrpSpPr>
        <p:grpSpPr>
          <a:xfrm>
            <a:off x="400732" y="4762500"/>
            <a:ext cx="1078820" cy="953454"/>
            <a:chOff x="400732" y="4762500"/>
            <a:chExt cx="1078820" cy="953454"/>
          </a:xfrm>
        </p:grpSpPr>
        <p:grpSp>
          <p:nvGrpSpPr>
            <p:cNvPr id="104" name="Group 103">
              <a:extLst>
                <a:ext uri="{FF2B5EF4-FFF2-40B4-BE49-F238E27FC236}">
                  <a16:creationId xmlns:a16="http://schemas.microsoft.com/office/drawing/2014/main" id="{B9DFE85A-6538-C54A-9F20-56DB6F54451D}"/>
                </a:ext>
              </a:extLst>
            </p:cNvPr>
            <p:cNvGrpSpPr/>
            <p:nvPr/>
          </p:nvGrpSpPr>
          <p:grpSpPr>
            <a:xfrm>
              <a:off x="400732" y="4762500"/>
              <a:ext cx="1078820" cy="953454"/>
              <a:chOff x="8755010" y="6136083"/>
              <a:chExt cx="1078820" cy="953454"/>
            </a:xfrm>
          </p:grpSpPr>
          <p:sp>
            <p:nvSpPr>
              <p:cNvPr id="106" name="Shape 529">
                <a:extLst>
                  <a:ext uri="{FF2B5EF4-FFF2-40B4-BE49-F238E27FC236}">
                    <a16:creationId xmlns:a16="http://schemas.microsoft.com/office/drawing/2014/main" id="{33F458F8-9C56-6445-B363-51552D2FFF2B}"/>
                  </a:ext>
                </a:extLst>
              </p:cNvPr>
              <p:cNvSpPr/>
              <p:nvPr/>
            </p:nvSpPr>
            <p:spPr>
              <a:xfrm>
                <a:off x="8925155" y="6136083"/>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08" name="Shape 530">
                <a:extLst>
                  <a:ext uri="{FF2B5EF4-FFF2-40B4-BE49-F238E27FC236}">
                    <a16:creationId xmlns:a16="http://schemas.microsoft.com/office/drawing/2014/main" id="{44B5D55D-4111-3B4B-A104-60A3263509FB}"/>
                  </a:ext>
                </a:extLst>
              </p:cNvPr>
              <p:cNvSpPr/>
              <p:nvPr/>
            </p:nvSpPr>
            <p:spPr>
              <a:xfrm>
                <a:off x="8755010" y="6843316"/>
                <a:ext cx="1078820"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DECISION MODELING</a:t>
                </a:r>
              </a:p>
              <a:p>
                <a:pPr lvl="0">
                  <a:defRPr sz="1800" b="0">
                    <a:solidFill>
                      <a:srgbClr val="000000"/>
                    </a:solidFill>
                  </a:defRPr>
                </a:pPr>
                <a:r>
                  <a:rPr lang="en-US" sz="800" b="1" dirty="0">
                    <a:solidFill>
                      <a:srgbClr val="4277BB"/>
                    </a:solidFill>
                  </a:rPr>
                  <a:t> &amp; MANAGEMENT</a:t>
                </a:r>
                <a:endParaRPr sz="800" b="1" dirty="0">
                  <a:solidFill>
                    <a:srgbClr val="4277BB"/>
                  </a:solidFill>
                </a:endParaRPr>
              </a:p>
            </p:txBody>
          </p:sp>
        </p:grpSp>
        <p:pic>
          <p:nvPicPr>
            <p:cNvPr id="14" name="Picture 13">
              <a:extLst>
                <a:ext uri="{FF2B5EF4-FFF2-40B4-BE49-F238E27FC236}">
                  <a16:creationId xmlns:a16="http://schemas.microsoft.com/office/drawing/2014/main" id="{C45A2208-EEE0-AC48-8503-1742A135BF96}"/>
                </a:ext>
              </a:extLst>
            </p:cNvPr>
            <p:cNvPicPr>
              <a:picLocks noChangeAspect="1"/>
            </p:cNvPicPr>
            <p:nvPr/>
          </p:nvPicPr>
          <p:blipFill>
            <a:blip r:embed="rId6"/>
            <a:stretch>
              <a:fillRect/>
            </a:stretch>
          </p:blipFill>
          <p:spPr>
            <a:xfrm>
              <a:off x="704574" y="4962110"/>
              <a:ext cx="448365" cy="336274"/>
            </a:xfrm>
            <a:prstGeom prst="rect">
              <a:avLst/>
            </a:prstGeom>
          </p:spPr>
        </p:pic>
      </p:grpSp>
      <p:grpSp>
        <p:nvGrpSpPr>
          <p:cNvPr id="20" name="Group 19">
            <a:extLst>
              <a:ext uri="{FF2B5EF4-FFF2-40B4-BE49-F238E27FC236}">
                <a16:creationId xmlns:a16="http://schemas.microsoft.com/office/drawing/2014/main" id="{EDAA3DF9-24C1-F64C-9FD9-53334EC09E80}"/>
              </a:ext>
            </a:extLst>
          </p:cNvPr>
          <p:cNvGrpSpPr/>
          <p:nvPr/>
        </p:nvGrpSpPr>
        <p:grpSpPr>
          <a:xfrm>
            <a:off x="547769" y="6134100"/>
            <a:ext cx="707233" cy="953454"/>
            <a:chOff x="547769" y="6134100"/>
            <a:chExt cx="707233" cy="953454"/>
          </a:xfrm>
        </p:grpSpPr>
        <p:grpSp>
          <p:nvGrpSpPr>
            <p:cNvPr id="133" name="Group 132">
              <a:extLst>
                <a:ext uri="{FF2B5EF4-FFF2-40B4-BE49-F238E27FC236}">
                  <a16:creationId xmlns:a16="http://schemas.microsoft.com/office/drawing/2014/main" id="{8E4D76BE-711F-D74D-AAD4-746173DC05DA}"/>
                </a:ext>
              </a:extLst>
            </p:cNvPr>
            <p:cNvGrpSpPr/>
            <p:nvPr/>
          </p:nvGrpSpPr>
          <p:grpSpPr>
            <a:xfrm>
              <a:off x="547769" y="6134100"/>
              <a:ext cx="707233" cy="953454"/>
              <a:chOff x="5120580" y="5020650"/>
              <a:chExt cx="707233" cy="953454"/>
            </a:xfrm>
          </p:grpSpPr>
          <p:sp>
            <p:nvSpPr>
              <p:cNvPr id="142" name="Shape 529">
                <a:extLst>
                  <a:ext uri="{FF2B5EF4-FFF2-40B4-BE49-F238E27FC236}">
                    <a16:creationId xmlns:a16="http://schemas.microsoft.com/office/drawing/2014/main" id="{FF17B1D2-757B-0B4A-8D83-8F534D7707A7}"/>
                  </a:ext>
                </a:extLst>
              </p:cNvPr>
              <p:cNvSpPr/>
              <p:nvPr/>
            </p:nvSpPr>
            <p:spPr>
              <a:xfrm>
                <a:off x="5120580" y="5020650"/>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43" name="Shape 530">
                <a:extLst>
                  <a:ext uri="{FF2B5EF4-FFF2-40B4-BE49-F238E27FC236}">
                    <a16:creationId xmlns:a16="http://schemas.microsoft.com/office/drawing/2014/main" id="{FA542BD0-AD3B-774B-B22D-9755C350E838}"/>
                  </a:ext>
                </a:extLst>
              </p:cNvPr>
              <p:cNvSpPr/>
              <p:nvPr/>
            </p:nvSpPr>
            <p:spPr>
              <a:xfrm>
                <a:off x="5152411" y="5727883"/>
                <a:ext cx="674864"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DECISION </a:t>
                </a:r>
              </a:p>
              <a:p>
                <a:pPr lvl="0">
                  <a:defRPr sz="1800" b="0">
                    <a:solidFill>
                      <a:srgbClr val="000000"/>
                    </a:solidFill>
                  </a:defRPr>
                </a:pPr>
                <a:r>
                  <a:rPr lang="en-US" sz="800" b="1" dirty="0">
                    <a:solidFill>
                      <a:srgbClr val="4277BB"/>
                    </a:solidFill>
                  </a:rPr>
                  <a:t>REPOSITORY</a:t>
                </a:r>
                <a:endParaRPr sz="800" b="1" dirty="0">
                  <a:solidFill>
                    <a:srgbClr val="4277BB"/>
                  </a:solidFill>
                </a:endParaRPr>
              </a:p>
            </p:txBody>
          </p:sp>
        </p:grpSp>
        <p:pic>
          <p:nvPicPr>
            <p:cNvPr id="19" name="Picture 18">
              <a:extLst>
                <a:ext uri="{FF2B5EF4-FFF2-40B4-BE49-F238E27FC236}">
                  <a16:creationId xmlns:a16="http://schemas.microsoft.com/office/drawing/2014/main" id="{84D4CB72-43C5-D64D-973E-C66010A78BFF}"/>
                </a:ext>
              </a:extLst>
            </p:cNvPr>
            <p:cNvPicPr>
              <a:picLocks noChangeAspect="1"/>
            </p:cNvPicPr>
            <p:nvPr/>
          </p:nvPicPr>
          <p:blipFill>
            <a:blip r:embed="rId7"/>
            <a:stretch>
              <a:fillRect/>
            </a:stretch>
          </p:blipFill>
          <p:spPr>
            <a:xfrm>
              <a:off x="629699" y="6212123"/>
              <a:ext cx="558800" cy="495300"/>
            </a:xfrm>
            <a:prstGeom prst="rect">
              <a:avLst/>
            </a:prstGeom>
          </p:spPr>
        </p:pic>
      </p:grpSp>
      <p:grpSp>
        <p:nvGrpSpPr>
          <p:cNvPr id="25" name="Group 24">
            <a:extLst>
              <a:ext uri="{FF2B5EF4-FFF2-40B4-BE49-F238E27FC236}">
                <a16:creationId xmlns:a16="http://schemas.microsoft.com/office/drawing/2014/main" id="{17BC98CE-5874-1C41-A993-B2EDA90BEA12}"/>
              </a:ext>
            </a:extLst>
          </p:cNvPr>
          <p:cNvGrpSpPr/>
          <p:nvPr/>
        </p:nvGrpSpPr>
        <p:grpSpPr>
          <a:xfrm>
            <a:off x="4080138" y="2118120"/>
            <a:ext cx="707233" cy="953454"/>
            <a:chOff x="4080138" y="2118120"/>
            <a:chExt cx="707233" cy="953454"/>
          </a:xfrm>
        </p:grpSpPr>
        <p:grpSp>
          <p:nvGrpSpPr>
            <p:cNvPr id="114" name="Group 113">
              <a:extLst>
                <a:ext uri="{FF2B5EF4-FFF2-40B4-BE49-F238E27FC236}">
                  <a16:creationId xmlns:a16="http://schemas.microsoft.com/office/drawing/2014/main" id="{F3117930-4B44-3445-9491-1325467B27BB}"/>
                </a:ext>
              </a:extLst>
            </p:cNvPr>
            <p:cNvGrpSpPr/>
            <p:nvPr/>
          </p:nvGrpSpPr>
          <p:grpSpPr>
            <a:xfrm>
              <a:off x="4080138" y="2118120"/>
              <a:ext cx="707233" cy="953454"/>
              <a:chOff x="2595416" y="6425242"/>
              <a:chExt cx="707233" cy="953454"/>
            </a:xfrm>
          </p:grpSpPr>
          <p:sp>
            <p:nvSpPr>
              <p:cNvPr id="115" name="Shape 529">
                <a:extLst>
                  <a:ext uri="{FF2B5EF4-FFF2-40B4-BE49-F238E27FC236}">
                    <a16:creationId xmlns:a16="http://schemas.microsoft.com/office/drawing/2014/main" id="{F799A1D9-3DA7-9247-B15F-1EFEF0A6D17C}"/>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17" name="Shape 530">
                <a:extLst>
                  <a:ext uri="{FF2B5EF4-FFF2-40B4-BE49-F238E27FC236}">
                    <a16:creationId xmlns:a16="http://schemas.microsoft.com/office/drawing/2014/main" id="{84416A0B-BCEF-5B4B-94AA-92918375CC41}"/>
                  </a:ext>
                </a:extLst>
              </p:cNvPr>
              <p:cNvSpPr/>
              <p:nvPr/>
            </p:nvSpPr>
            <p:spPr>
              <a:xfrm>
                <a:off x="2701788" y="7132475"/>
                <a:ext cx="52578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DECISION </a:t>
                </a:r>
              </a:p>
              <a:p>
                <a:pPr lvl="0">
                  <a:defRPr sz="1800" b="0">
                    <a:solidFill>
                      <a:srgbClr val="000000"/>
                    </a:solidFill>
                  </a:defRPr>
                </a:pPr>
                <a:r>
                  <a:rPr lang="en-US" sz="800" b="1" dirty="0">
                    <a:solidFill>
                      <a:srgbClr val="4277BB"/>
                    </a:solidFill>
                  </a:rPr>
                  <a:t>DESIGN</a:t>
                </a:r>
                <a:endParaRPr sz="800" b="1" dirty="0">
                  <a:solidFill>
                    <a:srgbClr val="4277BB"/>
                  </a:solidFill>
                </a:endParaRPr>
              </a:p>
            </p:txBody>
          </p:sp>
        </p:grpSp>
        <p:pic>
          <p:nvPicPr>
            <p:cNvPr id="24" name="Picture 23">
              <a:extLst>
                <a:ext uri="{FF2B5EF4-FFF2-40B4-BE49-F238E27FC236}">
                  <a16:creationId xmlns:a16="http://schemas.microsoft.com/office/drawing/2014/main" id="{5234C333-8BDC-8F40-8579-397E097C0437}"/>
                </a:ext>
              </a:extLst>
            </p:cNvPr>
            <p:cNvPicPr>
              <a:picLocks noChangeAspect="1"/>
            </p:cNvPicPr>
            <p:nvPr/>
          </p:nvPicPr>
          <p:blipFill>
            <a:blip r:embed="rId8"/>
            <a:stretch>
              <a:fillRect/>
            </a:stretch>
          </p:blipFill>
          <p:spPr>
            <a:xfrm>
              <a:off x="4173220" y="2278380"/>
              <a:ext cx="509991" cy="410210"/>
            </a:xfrm>
            <a:prstGeom prst="rect">
              <a:avLst/>
            </a:prstGeom>
          </p:spPr>
        </p:pic>
      </p:grpSp>
      <p:grpSp>
        <p:nvGrpSpPr>
          <p:cNvPr id="27" name="Group 26">
            <a:extLst>
              <a:ext uri="{FF2B5EF4-FFF2-40B4-BE49-F238E27FC236}">
                <a16:creationId xmlns:a16="http://schemas.microsoft.com/office/drawing/2014/main" id="{D51C686D-327A-104A-AA3B-964EB6DE38F6}"/>
              </a:ext>
            </a:extLst>
          </p:cNvPr>
          <p:cNvGrpSpPr/>
          <p:nvPr/>
        </p:nvGrpSpPr>
        <p:grpSpPr>
          <a:xfrm>
            <a:off x="4080138" y="3383501"/>
            <a:ext cx="707233" cy="953454"/>
            <a:chOff x="4080138" y="3383501"/>
            <a:chExt cx="707233" cy="953454"/>
          </a:xfrm>
        </p:grpSpPr>
        <p:grpSp>
          <p:nvGrpSpPr>
            <p:cNvPr id="145" name="Group 144">
              <a:extLst>
                <a:ext uri="{FF2B5EF4-FFF2-40B4-BE49-F238E27FC236}">
                  <a16:creationId xmlns:a16="http://schemas.microsoft.com/office/drawing/2014/main" id="{466DAED3-48A5-E742-B442-0041EF17A1A7}"/>
                </a:ext>
              </a:extLst>
            </p:cNvPr>
            <p:cNvGrpSpPr/>
            <p:nvPr/>
          </p:nvGrpSpPr>
          <p:grpSpPr>
            <a:xfrm>
              <a:off x="4080138" y="3383501"/>
              <a:ext cx="707233" cy="953454"/>
              <a:chOff x="2595416" y="6425242"/>
              <a:chExt cx="707233" cy="953454"/>
            </a:xfrm>
          </p:grpSpPr>
          <p:sp>
            <p:nvSpPr>
              <p:cNvPr id="150" name="Shape 529">
                <a:extLst>
                  <a:ext uri="{FF2B5EF4-FFF2-40B4-BE49-F238E27FC236}">
                    <a16:creationId xmlns:a16="http://schemas.microsoft.com/office/drawing/2014/main" id="{FCA31605-DE75-4D43-8731-200E27C2CCFF}"/>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52" name="Shape 530">
                <a:extLst>
                  <a:ext uri="{FF2B5EF4-FFF2-40B4-BE49-F238E27FC236}">
                    <a16:creationId xmlns:a16="http://schemas.microsoft.com/office/drawing/2014/main" id="{5EE56FF9-F5DA-874E-B411-75EE18CF7CCD}"/>
                  </a:ext>
                </a:extLst>
              </p:cNvPr>
              <p:cNvSpPr/>
              <p:nvPr/>
            </p:nvSpPr>
            <p:spPr>
              <a:xfrm>
                <a:off x="2701794" y="7132475"/>
                <a:ext cx="52578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DECISION </a:t>
                </a:r>
              </a:p>
              <a:p>
                <a:pPr lvl="0">
                  <a:defRPr sz="1800" b="0">
                    <a:solidFill>
                      <a:srgbClr val="000000"/>
                    </a:solidFill>
                  </a:defRPr>
                </a:pPr>
                <a:r>
                  <a:rPr lang="en-US" sz="800" b="1" dirty="0">
                    <a:solidFill>
                      <a:srgbClr val="4277BB"/>
                    </a:solidFill>
                  </a:rPr>
                  <a:t>SERVICE</a:t>
                </a:r>
              </a:p>
            </p:txBody>
          </p:sp>
        </p:grpSp>
        <p:pic>
          <p:nvPicPr>
            <p:cNvPr id="26" name="Picture 25">
              <a:extLst>
                <a:ext uri="{FF2B5EF4-FFF2-40B4-BE49-F238E27FC236}">
                  <a16:creationId xmlns:a16="http://schemas.microsoft.com/office/drawing/2014/main" id="{1A2F8039-1B9C-F347-BB18-7A3AF4D00AD6}"/>
                </a:ext>
              </a:extLst>
            </p:cNvPr>
            <p:cNvPicPr>
              <a:picLocks noChangeAspect="1"/>
            </p:cNvPicPr>
            <p:nvPr/>
          </p:nvPicPr>
          <p:blipFill>
            <a:blip r:embed="rId9"/>
            <a:stretch>
              <a:fillRect/>
            </a:stretch>
          </p:blipFill>
          <p:spPr>
            <a:xfrm>
              <a:off x="4160520" y="3456940"/>
              <a:ext cx="533400" cy="508000"/>
            </a:xfrm>
            <a:prstGeom prst="rect">
              <a:avLst/>
            </a:prstGeom>
          </p:spPr>
        </p:pic>
      </p:grpSp>
      <p:grpSp>
        <p:nvGrpSpPr>
          <p:cNvPr id="43" name="Group 42">
            <a:extLst>
              <a:ext uri="{FF2B5EF4-FFF2-40B4-BE49-F238E27FC236}">
                <a16:creationId xmlns:a16="http://schemas.microsoft.com/office/drawing/2014/main" id="{38855B6A-E135-CB45-A2E0-1DFEDB4B440F}"/>
              </a:ext>
            </a:extLst>
          </p:cNvPr>
          <p:cNvGrpSpPr/>
          <p:nvPr/>
        </p:nvGrpSpPr>
        <p:grpSpPr>
          <a:xfrm>
            <a:off x="4080138" y="4846360"/>
            <a:ext cx="731553" cy="953454"/>
            <a:chOff x="4080138" y="4846360"/>
            <a:chExt cx="731553" cy="953454"/>
          </a:xfrm>
        </p:grpSpPr>
        <p:grpSp>
          <p:nvGrpSpPr>
            <p:cNvPr id="165" name="Group 164">
              <a:extLst>
                <a:ext uri="{FF2B5EF4-FFF2-40B4-BE49-F238E27FC236}">
                  <a16:creationId xmlns:a16="http://schemas.microsoft.com/office/drawing/2014/main" id="{8789DF56-55C1-FE44-BA76-615AF78BBCAA}"/>
                </a:ext>
              </a:extLst>
            </p:cNvPr>
            <p:cNvGrpSpPr/>
            <p:nvPr/>
          </p:nvGrpSpPr>
          <p:grpSpPr>
            <a:xfrm>
              <a:off x="4080138" y="4846360"/>
              <a:ext cx="731553" cy="953454"/>
              <a:chOff x="2595416" y="6425242"/>
              <a:chExt cx="731553" cy="953454"/>
            </a:xfrm>
          </p:grpSpPr>
          <p:sp>
            <p:nvSpPr>
              <p:cNvPr id="171" name="Shape 529">
                <a:extLst>
                  <a:ext uri="{FF2B5EF4-FFF2-40B4-BE49-F238E27FC236}">
                    <a16:creationId xmlns:a16="http://schemas.microsoft.com/office/drawing/2014/main" id="{5FE4924B-3C34-C144-8BD1-02163B72C223}"/>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75" name="Shape 530">
                <a:extLst>
                  <a:ext uri="{FF2B5EF4-FFF2-40B4-BE49-F238E27FC236}">
                    <a16:creationId xmlns:a16="http://schemas.microsoft.com/office/drawing/2014/main" id="{14AB8325-1F4F-4D47-B943-5038E6CAFF3D}"/>
                  </a:ext>
                </a:extLst>
              </p:cNvPr>
              <p:cNvSpPr/>
              <p:nvPr/>
            </p:nvSpPr>
            <p:spPr>
              <a:xfrm>
                <a:off x="2602412" y="7132475"/>
                <a:ext cx="72455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WORKFLOW</a:t>
                </a:r>
              </a:p>
              <a:p>
                <a:pPr lvl="0">
                  <a:defRPr sz="1800" b="0">
                    <a:solidFill>
                      <a:srgbClr val="000000"/>
                    </a:solidFill>
                  </a:defRPr>
                </a:pPr>
                <a:r>
                  <a:rPr lang="en-US" sz="800" b="1" dirty="0">
                    <a:solidFill>
                      <a:srgbClr val="4277BB"/>
                    </a:solidFill>
                  </a:rPr>
                  <a:t> APPLICATION</a:t>
                </a:r>
              </a:p>
            </p:txBody>
          </p:sp>
        </p:grpSp>
        <p:pic>
          <p:nvPicPr>
            <p:cNvPr id="33" name="Picture 32">
              <a:extLst>
                <a:ext uri="{FF2B5EF4-FFF2-40B4-BE49-F238E27FC236}">
                  <a16:creationId xmlns:a16="http://schemas.microsoft.com/office/drawing/2014/main" id="{6AEF17C5-5EBF-C747-8F1D-237F1E8DEE1E}"/>
                </a:ext>
              </a:extLst>
            </p:cNvPr>
            <p:cNvPicPr>
              <a:picLocks noChangeAspect="1"/>
            </p:cNvPicPr>
            <p:nvPr/>
          </p:nvPicPr>
          <p:blipFill>
            <a:blip r:embed="rId10"/>
            <a:stretch>
              <a:fillRect/>
            </a:stretch>
          </p:blipFill>
          <p:spPr>
            <a:xfrm>
              <a:off x="4172115" y="5017708"/>
              <a:ext cx="519154" cy="336489"/>
            </a:xfrm>
            <a:prstGeom prst="rect">
              <a:avLst/>
            </a:prstGeom>
          </p:spPr>
        </p:pic>
      </p:grpSp>
      <p:grpSp>
        <p:nvGrpSpPr>
          <p:cNvPr id="45" name="Group 44">
            <a:extLst>
              <a:ext uri="{FF2B5EF4-FFF2-40B4-BE49-F238E27FC236}">
                <a16:creationId xmlns:a16="http://schemas.microsoft.com/office/drawing/2014/main" id="{A691452E-0ED5-DF40-925E-26181D0EEE52}"/>
              </a:ext>
            </a:extLst>
          </p:cNvPr>
          <p:cNvGrpSpPr/>
          <p:nvPr/>
        </p:nvGrpSpPr>
        <p:grpSpPr>
          <a:xfrm>
            <a:off x="4080138" y="6145174"/>
            <a:ext cx="707233" cy="830344"/>
            <a:chOff x="4080138" y="6145174"/>
            <a:chExt cx="707233" cy="830344"/>
          </a:xfrm>
        </p:grpSpPr>
        <p:grpSp>
          <p:nvGrpSpPr>
            <p:cNvPr id="34" name="Group 33">
              <a:extLst>
                <a:ext uri="{FF2B5EF4-FFF2-40B4-BE49-F238E27FC236}">
                  <a16:creationId xmlns:a16="http://schemas.microsoft.com/office/drawing/2014/main" id="{49B1ECAE-9014-284C-9BE0-6D15A655640F}"/>
                </a:ext>
              </a:extLst>
            </p:cNvPr>
            <p:cNvGrpSpPr/>
            <p:nvPr/>
          </p:nvGrpSpPr>
          <p:grpSpPr>
            <a:xfrm>
              <a:off x="4080138" y="6145174"/>
              <a:ext cx="707233" cy="830344"/>
              <a:chOff x="4080138" y="6145174"/>
              <a:chExt cx="707233" cy="830344"/>
            </a:xfrm>
          </p:grpSpPr>
          <p:sp>
            <p:nvSpPr>
              <p:cNvPr id="180" name="Shape 529">
                <a:extLst>
                  <a:ext uri="{FF2B5EF4-FFF2-40B4-BE49-F238E27FC236}">
                    <a16:creationId xmlns:a16="http://schemas.microsoft.com/office/drawing/2014/main" id="{3622A468-5199-A944-A772-17BF663EB658}"/>
                  </a:ext>
                </a:extLst>
              </p:cNvPr>
              <p:cNvSpPr/>
              <p:nvPr/>
            </p:nvSpPr>
            <p:spPr>
              <a:xfrm>
                <a:off x="4080138" y="6145174"/>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81" name="Shape 530">
                <a:extLst>
                  <a:ext uri="{FF2B5EF4-FFF2-40B4-BE49-F238E27FC236}">
                    <a16:creationId xmlns:a16="http://schemas.microsoft.com/office/drawing/2014/main" id="{E9F0F717-AEC4-3642-B709-238FDFF4097E}"/>
                  </a:ext>
                </a:extLst>
              </p:cNvPr>
              <p:cNvSpPr/>
              <p:nvPr/>
            </p:nvSpPr>
            <p:spPr>
              <a:xfrm>
                <a:off x="4264260" y="6852407"/>
                <a:ext cx="370294"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ROBOT</a:t>
                </a:r>
              </a:p>
            </p:txBody>
          </p:sp>
        </p:grpSp>
        <p:pic>
          <p:nvPicPr>
            <p:cNvPr id="44" name="Picture 43">
              <a:extLst>
                <a:ext uri="{FF2B5EF4-FFF2-40B4-BE49-F238E27FC236}">
                  <a16:creationId xmlns:a16="http://schemas.microsoft.com/office/drawing/2014/main" id="{5F7EB4DB-745B-1F44-A8FB-06FB321F3ABF}"/>
                </a:ext>
              </a:extLst>
            </p:cNvPr>
            <p:cNvPicPr>
              <a:picLocks noChangeAspect="1"/>
            </p:cNvPicPr>
            <p:nvPr/>
          </p:nvPicPr>
          <p:blipFill>
            <a:blip r:embed="rId11"/>
            <a:stretch>
              <a:fillRect/>
            </a:stretch>
          </p:blipFill>
          <p:spPr>
            <a:xfrm>
              <a:off x="4156213" y="6274040"/>
              <a:ext cx="535057" cy="443983"/>
            </a:xfrm>
            <a:prstGeom prst="rect">
              <a:avLst/>
            </a:prstGeom>
          </p:spPr>
        </p:pic>
      </p:grpSp>
      <p:grpSp>
        <p:nvGrpSpPr>
          <p:cNvPr id="47" name="Group 46">
            <a:extLst>
              <a:ext uri="{FF2B5EF4-FFF2-40B4-BE49-F238E27FC236}">
                <a16:creationId xmlns:a16="http://schemas.microsoft.com/office/drawing/2014/main" id="{46436D6E-4EDC-9640-9A48-5DA936CF20E2}"/>
              </a:ext>
            </a:extLst>
          </p:cNvPr>
          <p:cNvGrpSpPr/>
          <p:nvPr/>
        </p:nvGrpSpPr>
        <p:grpSpPr>
          <a:xfrm>
            <a:off x="7238975" y="2118120"/>
            <a:ext cx="737154" cy="830344"/>
            <a:chOff x="7238975" y="2118120"/>
            <a:chExt cx="737154" cy="830344"/>
          </a:xfrm>
        </p:grpSpPr>
        <p:grpSp>
          <p:nvGrpSpPr>
            <p:cNvPr id="182" name="Group 181">
              <a:extLst>
                <a:ext uri="{FF2B5EF4-FFF2-40B4-BE49-F238E27FC236}">
                  <a16:creationId xmlns:a16="http://schemas.microsoft.com/office/drawing/2014/main" id="{FA1C6E57-9685-5A43-A19F-916E62D94930}"/>
                </a:ext>
              </a:extLst>
            </p:cNvPr>
            <p:cNvGrpSpPr/>
            <p:nvPr/>
          </p:nvGrpSpPr>
          <p:grpSpPr>
            <a:xfrm>
              <a:off x="7238975" y="2118120"/>
              <a:ext cx="737154" cy="830344"/>
              <a:chOff x="2595416" y="6425242"/>
              <a:chExt cx="737154" cy="830344"/>
            </a:xfrm>
          </p:grpSpPr>
          <p:sp>
            <p:nvSpPr>
              <p:cNvPr id="183" name="Shape 529">
                <a:extLst>
                  <a:ext uri="{FF2B5EF4-FFF2-40B4-BE49-F238E27FC236}">
                    <a16:creationId xmlns:a16="http://schemas.microsoft.com/office/drawing/2014/main" id="{615C05E5-EF02-2944-9072-EBE0D214C9D9}"/>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85" name="Shape 530">
                <a:extLst>
                  <a:ext uri="{FF2B5EF4-FFF2-40B4-BE49-F238E27FC236}">
                    <a16:creationId xmlns:a16="http://schemas.microsoft.com/office/drawing/2014/main" id="{2B371AC9-2B9C-1A41-A32C-D17D6EC7B346}"/>
                  </a:ext>
                </a:extLst>
              </p:cNvPr>
              <p:cNvSpPr/>
              <p:nvPr/>
            </p:nvSpPr>
            <p:spPr>
              <a:xfrm>
                <a:off x="2596791" y="7132475"/>
                <a:ext cx="735779"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GOVERNANCE</a:t>
                </a:r>
              </a:p>
            </p:txBody>
          </p:sp>
        </p:grpSp>
        <p:pic>
          <p:nvPicPr>
            <p:cNvPr id="46" name="Picture 45">
              <a:extLst>
                <a:ext uri="{FF2B5EF4-FFF2-40B4-BE49-F238E27FC236}">
                  <a16:creationId xmlns:a16="http://schemas.microsoft.com/office/drawing/2014/main" id="{FD9682A5-636B-E14C-BE40-9218D1A55AD5}"/>
                </a:ext>
              </a:extLst>
            </p:cNvPr>
            <p:cNvPicPr>
              <a:picLocks noChangeAspect="1"/>
            </p:cNvPicPr>
            <p:nvPr/>
          </p:nvPicPr>
          <p:blipFill>
            <a:blip r:embed="rId12"/>
            <a:stretch>
              <a:fillRect/>
            </a:stretch>
          </p:blipFill>
          <p:spPr>
            <a:xfrm>
              <a:off x="7353210" y="2256728"/>
              <a:ext cx="471541" cy="387711"/>
            </a:xfrm>
            <a:prstGeom prst="rect">
              <a:avLst/>
            </a:prstGeom>
          </p:spPr>
        </p:pic>
      </p:grpSp>
      <p:grpSp>
        <p:nvGrpSpPr>
          <p:cNvPr id="49" name="Group 48">
            <a:extLst>
              <a:ext uri="{FF2B5EF4-FFF2-40B4-BE49-F238E27FC236}">
                <a16:creationId xmlns:a16="http://schemas.microsoft.com/office/drawing/2014/main" id="{150D590E-B286-A446-B255-5C74D5FF91F3}"/>
              </a:ext>
            </a:extLst>
          </p:cNvPr>
          <p:cNvGrpSpPr/>
          <p:nvPr/>
        </p:nvGrpSpPr>
        <p:grpSpPr>
          <a:xfrm>
            <a:off x="7238975" y="3365029"/>
            <a:ext cx="707233" cy="953454"/>
            <a:chOff x="7238975" y="3365029"/>
            <a:chExt cx="707233" cy="953454"/>
          </a:xfrm>
        </p:grpSpPr>
        <p:grpSp>
          <p:nvGrpSpPr>
            <p:cNvPr id="189" name="Group 188">
              <a:extLst>
                <a:ext uri="{FF2B5EF4-FFF2-40B4-BE49-F238E27FC236}">
                  <a16:creationId xmlns:a16="http://schemas.microsoft.com/office/drawing/2014/main" id="{51F10E8A-D522-E64D-A85D-55C7B6E337D7}"/>
                </a:ext>
              </a:extLst>
            </p:cNvPr>
            <p:cNvGrpSpPr/>
            <p:nvPr/>
          </p:nvGrpSpPr>
          <p:grpSpPr>
            <a:xfrm>
              <a:off x="7238975" y="3365029"/>
              <a:ext cx="707233" cy="953454"/>
              <a:chOff x="2595416" y="6425242"/>
              <a:chExt cx="707233" cy="953454"/>
            </a:xfrm>
          </p:grpSpPr>
          <p:sp>
            <p:nvSpPr>
              <p:cNvPr id="191" name="Shape 529">
                <a:extLst>
                  <a:ext uri="{FF2B5EF4-FFF2-40B4-BE49-F238E27FC236}">
                    <a16:creationId xmlns:a16="http://schemas.microsoft.com/office/drawing/2014/main" id="{98416EBD-1D3F-8444-86FF-541542DECFBF}"/>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92" name="Shape 530">
                <a:extLst>
                  <a:ext uri="{FF2B5EF4-FFF2-40B4-BE49-F238E27FC236}">
                    <a16:creationId xmlns:a16="http://schemas.microsoft.com/office/drawing/2014/main" id="{FE3BBB39-0C9E-9342-94C3-CE5B3FBA9027}"/>
                  </a:ext>
                </a:extLst>
              </p:cNvPr>
              <p:cNvSpPr/>
              <p:nvPr/>
            </p:nvSpPr>
            <p:spPr>
              <a:xfrm>
                <a:off x="2717020" y="7132475"/>
                <a:ext cx="49532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DATA </a:t>
                </a:r>
              </a:p>
              <a:p>
                <a:pPr lvl="0">
                  <a:defRPr sz="1800" b="0">
                    <a:solidFill>
                      <a:srgbClr val="000000"/>
                    </a:solidFill>
                  </a:defRPr>
                </a:pPr>
                <a:r>
                  <a:rPr lang="en-US" sz="800" b="1" dirty="0">
                    <a:solidFill>
                      <a:srgbClr val="4277BB"/>
                    </a:solidFill>
                  </a:rPr>
                  <a:t>CAPTURE</a:t>
                </a:r>
              </a:p>
            </p:txBody>
          </p:sp>
        </p:grpSp>
        <p:pic>
          <p:nvPicPr>
            <p:cNvPr id="48" name="Picture 47">
              <a:extLst>
                <a:ext uri="{FF2B5EF4-FFF2-40B4-BE49-F238E27FC236}">
                  <a16:creationId xmlns:a16="http://schemas.microsoft.com/office/drawing/2014/main" id="{308170DF-8B01-1343-8829-40ED0BE300A8}"/>
                </a:ext>
              </a:extLst>
            </p:cNvPr>
            <p:cNvPicPr>
              <a:picLocks noChangeAspect="1"/>
            </p:cNvPicPr>
            <p:nvPr/>
          </p:nvPicPr>
          <p:blipFill>
            <a:blip r:embed="rId13"/>
            <a:stretch>
              <a:fillRect/>
            </a:stretch>
          </p:blipFill>
          <p:spPr>
            <a:xfrm>
              <a:off x="7379428" y="3447788"/>
              <a:ext cx="431363" cy="526052"/>
            </a:xfrm>
            <a:prstGeom prst="rect">
              <a:avLst/>
            </a:prstGeom>
          </p:spPr>
        </p:pic>
      </p:grpSp>
      <p:grpSp>
        <p:nvGrpSpPr>
          <p:cNvPr id="51" name="Group 50">
            <a:extLst>
              <a:ext uri="{FF2B5EF4-FFF2-40B4-BE49-F238E27FC236}">
                <a16:creationId xmlns:a16="http://schemas.microsoft.com/office/drawing/2014/main" id="{49C65E80-F244-4A4D-99A6-5B671B009AFE}"/>
              </a:ext>
            </a:extLst>
          </p:cNvPr>
          <p:cNvGrpSpPr/>
          <p:nvPr/>
        </p:nvGrpSpPr>
        <p:grpSpPr>
          <a:xfrm>
            <a:off x="7235549" y="4844013"/>
            <a:ext cx="745396" cy="953454"/>
            <a:chOff x="7235549" y="4844013"/>
            <a:chExt cx="745396" cy="953454"/>
          </a:xfrm>
        </p:grpSpPr>
        <p:grpSp>
          <p:nvGrpSpPr>
            <p:cNvPr id="86" name="Group 85">
              <a:extLst>
                <a:ext uri="{FF2B5EF4-FFF2-40B4-BE49-F238E27FC236}">
                  <a16:creationId xmlns:a16="http://schemas.microsoft.com/office/drawing/2014/main" id="{535FACD7-E03E-0D45-99CE-C38D650152FB}"/>
                </a:ext>
              </a:extLst>
            </p:cNvPr>
            <p:cNvGrpSpPr/>
            <p:nvPr/>
          </p:nvGrpSpPr>
          <p:grpSpPr>
            <a:xfrm>
              <a:off x="7235549" y="4844013"/>
              <a:ext cx="745396" cy="953454"/>
              <a:chOff x="2591990" y="6425242"/>
              <a:chExt cx="745396" cy="953454"/>
            </a:xfrm>
          </p:grpSpPr>
          <p:sp>
            <p:nvSpPr>
              <p:cNvPr id="88" name="Shape 529">
                <a:extLst>
                  <a:ext uri="{FF2B5EF4-FFF2-40B4-BE49-F238E27FC236}">
                    <a16:creationId xmlns:a16="http://schemas.microsoft.com/office/drawing/2014/main" id="{6F99BA8D-43DF-5F40-9F88-BA5CF213D3BE}"/>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9" name="Shape 530">
                <a:extLst>
                  <a:ext uri="{FF2B5EF4-FFF2-40B4-BE49-F238E27FC236}">
                    <a16:creationId xmlns:a16="http://schemas.microsoft.com/office/drawing/2014/main" id="{37AC5BD3-1425-CB4F-9A78-45D7801F66C3}"/>
                  </a:ext>
                </a:extLst>
              </p:cNvPr>
              <p:cNvSpPr/>
              <p:nvPr/>
            </p:nvSpPr>
            <p:spPr>
              <a:xfrm>
                <a:off x="2591990" y="7132475"/>
                <a:ext cx="745396"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CONTENT </a:t>
                </a:r>
              </a:p>
              <a:p>
                <a:pPr lvl="0">
                  <a:defRPr sz="1800" b="0">
                    <a:solidFill>
                      <a:srgbClr val="000000"/>
                    </a:solidFill>
                  </a:defRPr>
                </a:pPr>
                <a:r>
                  <a:rPr lang="en-US" sz="800" b="1" dirty="0">
                    <a:solidFill>
                      <a:srgbClr val="4277BB"/>
                    </a:solidFill>
                  </a:rPr>
                  <a:t>MANAGEMENT</a:t>
                </a:r>
              </a:p>
            </p:txBody>
          </p:sp>
        </p:grpSp>
        <p:pic>
          <p:nvPicPr>
            <p:cNvPr id="50" name="Picture 49">
              <a:extLst>
                <a:ext uri="{FF2B5EF4-FFF2-40B4-BE49-F238E27FC236}">
                  <a16:creationId xmlns:a16="http://schemas.microsoft.com/office/drawing/2014/main" id="{A547D61A-E014-FA4C-9CB4-4FE89939D799}"/>
                </a:ext>
              </a:extLst>
            </p:cNvPr>
            <p:cNvPicPr>
              <a:picLocks noChangeAspect="1"/>
            </p:cNvPicPr>
            <p:nvPr/>
          </p:nvPicPr>
          <p:blipFill>
            <a:blip r:embed="rId14"/>
            <a:stretch>
              <a:fillRect/>
            </a:stretch>
          </p:blipFill>
          <p:spPr>
            <a:xfrm>
              <a:off x="7375598" y="4990808"/>
              <a:ext cx="487634" cy="413429"/>
            </a:xfrm>
            <a:prstGeom prst="rect">
              <a:avLst/>
            </a:prstGeom>
          </p:spPr>
        </p:pic>
      </p:grpSp>
      <p:grpSp>
        <p:nvGrpSpPr>
          <p:cNvPr id="53" name="Group 52">
            <a:extLst>
              <a:ext uri="{FF2B5EF4-FFF2-40B4-BE49-F238E27FC236}">
                <a16:creationId xmlns:a16="http://schemas.microsoft.com/office/drawing/2014/main" id="{80462768-6700-784B-A5F4-CBDCA671E327}"/>
              </a:ext>
            </a:extLst>
          </p:cNvPr>
          <p:cNvGrpSpPr/>
          <p:nvPr/>
        </p:nvGrpSpPr>
        <p:grpSpPr>
          <a:xfrm>
            <a:off x="7238975" y="6139413"/>
            <a:ext cx="716323" cy="953454"/>
            <a:chOff x="7238975" y="6139413"/>
            <a:chExt cx="716323" cy="953454"/>
          </a:xfrm>
        </p:grpSpPr>
        <p:grpSp>
          <p:nvGrpSpPr>
            <p:cNvPr id="94" name="Group 93">
              <a:extLst>
                <a:ext uri="{FF2B5EF4-FFF2-40B4-BE49-F238E27FC236}">
                  <a16:creationId xmlns:a16="http://schemas.microsoft.com/office/drawing/2014/main" id="{22348B4A-6F13-B648-8962-C37A37813BD8}"/>
                </a:ext>
              </a:extLst>
            </p:cNvPr>
            <p:cNvGrpSpPr/>
            <p:nvPr/>
          </p:nvGrpSpPr>
          <p:grpSpPr>
            <a:xfrm>
              <a:off x="7238975" y="6139413"/>
              <a:ext cx="716323" cy="953454"/>
              <a:chOff x="2595416" y="6425242"/>
              <a:chExt cx="716323" cy="953454"/>
            </a:xfrm>
          </p:grpSpPr>
          <p:sp>
            <p:nvSpPr>
              <p:cNvPr id="96" name="Shape 529">
                <a:extLst>
                  <a:ext uri="{FF2B5EF4-FFF2-40B4-BE49-F238E27FC236}">
                    <a16:creationId xmlns:a16="http://schemas.microsoft.com/office/drawing/2014/main" id="{66A5C630-0D98-CB40-AE24-0358EA089337}"/>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7" name="Shape 530">
                <a:extLst>
                  <a:ext uri="{FF2B5EF4-FFF2-40B4-BE49-F238E27FC236}">
                    <a16:creationId xmlns:a16="http://schemas.microsoft.com/office/drawing/2014/main" id="{D285E379-84F4-7649-900E-18A0AB502CFD}"/>
                  </a:ext>
                </a:extLst>
              </p:cNvPr>
              <p:cNvSpPr/>
              <p:nvPr/>
            </p:nvSpPr>
            <p:spPr>
              <a:xfrm>
                <a:off x="2617639" y="7132475"/>
                <a:ext cx="694100"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TASK </a:t>
                </a:r>
              </a:p>
              <a:p>
                <a:pPr lvl="0">
                  <a:defRPr sz="1800" b="0">
                    <a:solidFill>
                      <a:srgbClr val="000000"/>
                    </a:solidFill>
                  </a:defRPr>
                </a:pPr>
                <a:r>
                  <a:rPr lang="en-US" sz="800" b="1" dirty="0">
                    <a:solidFill>
                      <a:srgbClr val="4277BB"/>
                    </a:solidFill>
                  </a:rPr>
                  <a:t>AUTOMATION</a:t>
                </a:r>
              </a:p>
            </p:txBody>
          </p:sp>
        </p:grpSp>
        <p:pic>
          <p:nvPicPr>
            <p:cNvPr id="52" name="Picture 51">
              <a:extLst>
                <a:ext uri="{FF2B5EF4-FFF2-40B4-BE49-F238E27FC236}">
                  <a16:creationId xmlns:a16="http://schemas.microsoft.com/office/drawing/2014/main" id="{2EFD6A2B-DA5D-2B4F-B78F-FEA63F2C48F5}"/>
                </a:ext>
              </a:extLst>
            </p:cNvPr>
            <p:cNvPicPr>
              <a:picLocks noChangeAspect="1"/>
            </p:cNvPicPr>
            <p:nvPr/>
          </p:nvPicPr>
          <p:blipFill>
            <a:blip r:embed="rId15"/>
            <a:stretch>
              <a:fillRect/>
            </a:stretch>
          </p:blipFill>
          <p:spPr>
            <a:xfrm>
              <a:off x="7408608" y="6290862"/>
              <a:ext cx="423123" cy="403443"/>
            </a:xfrm>
            <a:prstGeom prst="rect">
              <a:avLst/>
            </a:prstGeom>
          </p:spPr>
        </p:pic>
      </p:grpSp>
    </p:spTree>
    <p:extLst>
      <p:ext uri="{BB962C8B-B14F-4D97-AF65-F5344CB8AC3E}">
        <p14:creationId xmlns:p14="http://schemas.microsoft.com/office/powerpoint/2010/main" val="2323133914"/>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34" name="Shape 534"/>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144" y="3414227"/>
            <a:ext cx="463296" cy="475488"/>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5119" y="3095547"/>
            <a:ext cx="463296" cy="475488"/>
          </a:xfrm>
          <a:prstGeom prst="rect">
            <a:avLst/>
          </a:prstGeom>
        </p:spPr>
      </p:pic>
      <p:sp>
        <p:nvSpPr>
          <p:cNvPr id="120" name="Shape 533"/>
          <p:cNvSpPr/>
          <p:nvPr/>
        </p:nvSpPr>
        <p:spPr>
          <a:xfrm>
            <a:off x="369886" y="906462"/>
            <a:ext cx="6537809" cy="471924"/>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Digital Business Automation </a:t>
            </a:r>
            <a:r>
              <a:rPr sz="2400" dirty="0"/>
              <a:t>Icons</a:t>
            </a:r>
            <a:r>
              <a:rPr lang="en-US" sz="2400" dirty="0"/>
              <a:t> (continued)</a:t>
            </a:r>
            <a:endParaRPr sz="2400" dirty="0"/>
          </a:p>
        </p:txBody>
      </p:sp>
      <p:sp>
        <p:nvSpPr>
          <p:cNvPr id="154" name="Shape 536"/>
          <p:cNvSpPr/>
          <p:nvPr/>
        </p:nvSpPr>
        <p:spPr>
          <a:xfrm>
            <a:off x="1384308" y="2013155"/>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Each digital business automation (DBA) product provides artifacts that the business can visualize or modify.</a:t>
            </a:r>
          </a:p>
        </p:txBody>
      </p:sp>
      <p:sp>
        <p:nvSpPr>
          <p:cNvPr id="155" name="Shape 536"/>
          <p:cNvSpPr/>
          <p:nvPr/>
        </p:nvSpPr>
        <p:spPr>
          <a:xfrm>
            <a:off x="1384308" y="3288962"/>
            <a:ext cx="1709677"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Each digital business automation (DBA) product offers the ability to connect to enterprise directories to ensure proper authentication of users across the whole lifecycle</a:t>
            </a:r>
          </a:p>
        </p:txBody>
      </p:sp>
      <p:sp>
        <p:nvSpPr>
          <p:cNvPr id="109" name="Shape 536">
            <a:extLst>
              <a:ext uri="{FF2B5EF4-FFF2-40B4-BE49-F238E27FC236}">
                <a16:creationId xmlns:a16="http://schemas.microsoft.com/office/drawing/2014/main" id="{C03E9D5B-2858-4942-9EEE-4140D9AC5811}"/>
              </a:ext>
            </a:extLst>
          </p:cNvPr>
          <p:cNvSpPr/>
          <p:nvPr/>
        </p:nvSpPr>
        <p:spPr>
          <a:xfrm>
            <a:off x="1384308" y="4734681"/>
            <a:ext cx="1709677"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Collects events and data from the execution of your business operations in order to build management dashboards and key performance indicators (KPIs)</a:t>
            </a:r>
          </a:p>
        </p:txBody>
      </p:sp>
      <p:sp>
        <p:nvSpPr>
          <p:cNvPr id="118" name="Shape 536">
            <a:extLst>
              <a:ext uri="{FF2B5EF4-FFF2-40B4-BE49-F238E27FC236}">
                <a16:creationId xmlns:a16="http://schemas.microsoft.com/office/drawing/2014/main" id="{E279D786-AE8D-F046-903A-C84DCADDACE8}"/>
              </a:ext>
            </a:extLst>
          </p:cNvPr>
          <p:cNvSpPr/>
          <p:nvPr/>
        </p:nvSpPr>
        <p:spPr>
          <a:xfrm>
            <a:off x="4871157" y="2024127"/>
            <a:ext cx="1709677"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Executes the logic of the agents, identifying situations defined as complex event occurrence combinations and reacting to these situations by emitting new events. </a:t>
            </a:r>
          </a:p>
        </p:txBody>
      </p:sp>
      <p:sp>
        <p:nvSpPr>
          <p:cNvPr id="144" name="Shape 536">
            <a:extLst>
              <a:ext uri="{FF2B5EF4-FFF2-40B4-BE49-F238E27FC236}">
                <a16:creationId xmlns:a16="http://schemas.microsoft.com/office/drawing/2014/main" id="{A87DA716-3DFE-534F-9ADB-34B639C56715}"/>
              </a:ext>
            </a:extLst>
          </p:cNvPr>
          <p:cNvSpPr/>
          <p:nvPr/>
        </p:nvSpPr>
        <p:spPr>
          <a:xfrm>
            <a:off x="8059768" y="2098274"/>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Supports the design of the entity and the event models, as well as the agents associated with these entities and that process these events. </a:t>
            </a:r>
          </a:p>
        </p:txBody>
      </p:sp>
      <p:grpSp>
        <p:nvGrpSpPr>
          <p:cNvPr id="3" name="Group 2">
            <a:extLst>
              <a:ext uri="{FF2B5EF4-FFF2-40B4-BE49-F238E27FC236}">
                <a16:creationId xmlns:a16="http://schemas.microsoft.com/office/drawing/2014/main" id="{28C9513D-3810-B548-B360-2DDEAF6A5E0F}"/>
              </a:ext>
            </a:extLst>
          </p:cNvPr>
          <p:cNvGrpSpPr/>
          <p:nvPr/>
        </p:nvGrpSpPr>
        <p:grpSpPr>
          <a:xfrm>
            <a:off x="597774" y="2110512"/>
            <a:ext cx="707233" cy="971177"/>
            <a:chOff x="597774" y="2110512"/>
            <a:chExt cx="707233" cy="971177"/>
          </a:xfrm>
        </p:grpSpPr>
        <p:grpSp>
          <p:nvGrpSpPr>
            <p:cNvPr id="9" name="Group 8"/>
            <p:cNvGrpSpPr/>
            <p:nvPr/>
          </p:nvGrpSpPr>
          <p:grpSpPr>
            <a:xfrm>
              <a:off x="597774" y="2110512"/>
              <a:ext cx="707233" cy="971177"/>
              <a:chOff x="1549459" y="5015443"/>
              <a:chExt cx="707233" cy="971177"/>
            </a:xfrm>
          </p:grpSpPr>
          <p:sp>
            <p:nvSpPr>
              <p:cNvPr id="66" name="Shape 529"/>
              <p:cNvSpPr/>
              <p:nvPr/>
            </p:nvSpPr>
            <p:spPr>
              <a:xfrm>
                <a:off x="1549459" y="5015443"/>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7" name="Shape 530"/>
              <p:cNvSpPr/>
              <p:nvPr/>
            </p:nvSpPr>
            <p:spPr>
              <a:xfrm>
                <a:off x="1627665" y="5740399"/>
                <a:ext cx="55463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BUSINESS </a:t>
                </a:r>
              </a:p>
              <a:p>
                <a:pPr lvl="0">
                  <a:defRPr sz="1800" b="0">
                    <a:solidFill>
                      <a:srgbClr val="000000"/>
                    </a:solidFill>
                  </a:defRPr>
                </a:pPr>
                <a:r>
                  <a:rPr lang="en-US" sz="800" b="1" dirty="0">
                    <a:solidFill>
                      <a:srgbClr val="4277BB"/>
                    </a:solidFill>
                  </a:rPr>
                  <a:t>MODELING</a:t>
                </a:r>
                <a:endParaRPr sz="800" b="1" dirty="0">
                  <a:solidFill>
                    <a:srgbClr val="4277BB"/>
                  </a:solidFill>
                </a:endParaRPr>
              </a:p>
            </p:txBody>
          </p:sp>
        </p:grpSp>
        <p:pic>
          <p:nvPicPr>
            <p:cNvPr id="2" name="Picture 1">
              <a:extLst>
                <a:ext uri="{FF2B5EF4-FFF2-40B4-BE49-F238E27FC236}">
                  <a16:creationId xmlns:a16="http://schemas.microsoft.com/office/drawing/2014/main" id="{8AECDB06-F1E9-9A4D-987A-B8B8AF3BFA03}"/>
                </a:ext>
              </a:extLst>
            </p:cNvPr>
            <p:cNvPicPr>
              <a:picLocks noChangeAspect="1"/>
            </p:cNvPicPr>
            <p:nvPr/>
          </p:nvPicPr>
          <p:blipFill>
            <a:blip r:embed="rId4"/>
            <a:stretch>
              <a:fillRect/>
            </a:stretch>
          </p:blipFill>
          <p:spPr>
            <a:xfrm>
              <a:off x="713740" y="2258568"/>
              <a:ext cx="479044" cy="468630"/>
            </a:xfrm>
            <a:prstGeom prst="rect">
              <a:avLst/>
            </a:prstGeom>
          </p:spPr>
        </p:pic>
      </p:grpSp>
      <p:grpSp>
        <p:nvGrpSpPr>
          <p:cNvPr id="11" name="Group 10">
            <a:extLst>
              <a:ext uri="{FF2B5EF4-FFF2-40B4-BE49-F238E27FC236}">
                <a16:creationId xmlns:a16="http://schemas.microsoft.com/office/drawing/2014/main" id="{4BBCA1BD-5A76-2E43-9749-36E3FE0FE720}"/>
              </a:ext>
            </a:extLst>
          </p:cNvPr>
          <p:cNvGrpSpPr/>
          <p:nvPr/>
        </p:nvGrpSpPr>
        <p:grpSpPr>
          <a:xfrm>
            <a:off x="447827" y="3376592"/>
            <a:ext cx="1000274" cy="953454"/>
            <a:chOff x="447827" y="3376592"/>
            <a:chExt cx="1000274" cy="953454"/>
          </a:xfrm>
        </p:grpSpPr>
        <p:grpSp>
          <p:nvGrpSpPr>
            <p:cNvPr id="12" name="Group 11"/>
            <p:cNvGrpSpPr/>
            <p:nvPr/>
          </p:nvGrpSpPr>
          <p:grpSpPr>
            <a:xfrm>
              <a:off x="447827" y="3376592"/>
              <a:ext cx="1000274" cy="953454"/>
              <a:chOff x="1349536" y="6410354"/>
              <a:chExt cx="1000274" cy="953454"/>
            </a:xfrm>
          </p:grpSpPr>
          <p:sp>
            <p:nvSpPr>
              <p:cNvPr id="70" name="Shape 529"/>
              <p:cNvSpPr/>
              <p:nvPr/>
            </p:nvSpPr>
            <p:spPr>
              <a:xfrm>
                <a:off x="1480404" y="6410354"/>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71" name="Shape 530"/>
              <p:cNvSpPr/>
              <p:nvPr/>
            </p:nvSpPr>
            <p:spPr>
              <a:xfrm>
                <a:off x="1349536" y="7117587"/>
                <a:ext cx="1000274"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ENTERPRISE USER </a:t>
                </a:r>
              </a:p>
              <a:p>
                <a:pPr lvl="0">
                  <a:defRPr sz="1800" b="0">
                    <a:solidFill>
                      <a:srgbClr val="000000"/>
                    </a:solidFill>
                  </a:defRPr>
                </a:pPr>
                <a:r>
                  <a:rPr lang="en-US" sz="800" b="1" dirty="0">
                    <a:solidFill>
                      <a:srgbClr val="4277BB"/>
                    </a:solidFill>
                  </a:rPr>
                  <a:t>MANAGEMENT</a:t>
                </a:r>
                <a:endParaRPr sz="800" b="1" dirty="0">
                  <a:solidFill>
                    <a:srgbClr val="4277BB"/>
                  </a:solidFill>
                </a:endParaRPr>
              </a:p>
            </p:txBody>
          </p:sp>
        </p:grpSp>
        <p:pic>
          <p:nvPicPr>
            <p:cNvPr id="10" name="Picture 9">
              <a:extLst>
                <a:ext uri="{FF2B5EF4-FFF2-40B4-BE49-F238E27FC236}">
                  <a16:creationId xmlns:a16="http://schemas.microsoft.com/office/drawing/2014/main" id="{C918CF00-3C0C-D545-B4BD-16B9726EF929}"/>
                </a:ext>
              </a:extLst>
            </p:cNvPr>
            <p:cNvPicPr>
              <a:picLocks noChangeAspect="1"/>
            </p:cNvPicPr>
            <p:nvPr/>
          </p:nvPicPr>
          <p:blipFill>
            <a:blip r:embed="rId5"/>
            <a:stretch>
              <a:fillRect/>
            </a:stretch>
          </p:blipFill>
          <p:spPr>
            <a:xfrm>
              <a:off x="679958" y="3520440"/>
              <a:ext cx="513334" cy="415036"/>
            </a:xfrm>
            <a:prstGeom prst="rect">
              <a:avLst/>
            </a:prstGeom>
          </p:spPr>
        </p:pic>
      </p:grpSp>
      <p:grpSp>
        <p:nvGrpSpPr>
          <p:cNvPr id="21" name="Group 20">
            <a:extLst>
              <a:ext uri="{FF2B5EF4-FFF2-40B4-BE49-F238E27FC236}">
                <a16:creationId xmlns:a16="http://schemas.microsoft.com/office/drawing/2014/main" id="{CDC2DC10-B575-9B4F-8EEC-C7366CC671A5}"/>
              </a:ext>
            </a:extLst>
          </p:cNvPr>
          <p:cNvGrpSpPr/>
          <p:nvPr/>
        </p:nvGrpSpPr>
        <p:grpSpPr>
          <a:xfrm>
            <a:off x="552219" y="4836240"/>
            <a:ext cx="775853" cy="953454"/>
            <a:chOff x="552219" y="4762500"/>
            <a:chExt cx="775853" cy="953454"/>
          </a:xfrm>
        </p:grpSpPr>
        <p:grpSp>
          <p:nvGrpSpPr>
            <p:cNvPr id="104" name="Group 103">
              <a:extLst>
                <a:ext uri="{FF2B5EF4-FFF2-40B4-BE49-F238E27FC236}">
                  <a16:creationId xmlns:a16="http://schemas.microsoft.com/office/drawing/2014/main" id="{B9DFE85A-6538-C54A-9F20-56DB6F54451D}"/>
                </a:ext>
              </a:extLst>
            </p:cNvPr>
            <p:cNvGrpSpPr/>
            <p:nvPr/>
          </p:nvGrpSpPr>
          <p:grpSpPr>
            <a:xfrm>
              <a:off x="552219" y="4762500"/>
              <a:ext cx="775853" cy="953454"/>
              <a:chOff x="8906497" y="6136083"/>
              <a:chExt cx="775853" cy="953454"/>
            </a:xfrm>
          </p:grpSpPr>
          <p:sp>
            <p:nvSpPr>
              <p:cNvPr id="106" name="Shape 529">
                <a:extLst>
                  <a:ext uri="{FF2B5EF4-FFF2-40B4-BE49-F238E27FC236}">
                    <a16:creationId xmlns:a16="http://schemas.microsoft.com/office/drawing/2014/main" id="{33F458F8-9C56-6445-B363-51552D2FFF2B}"/>
                  </a:ext>
                </a:extLst>
              </p:cNvPr>
              <p:cNvSpPr/>
              <p:nvPr/>
            </p:nvSpPr>
            <p:spPr>
              <a:xfrm>
                <a:off x="8925155" y="6136083"/>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08" name="Shape 530">
                <a:extLst>
                  <a:ext uri="{FF2B5EF4-FFF2-40B4-BE49-F238E27FC236}">
                    <a16:creationId xmlns:a16="http://schemas.microsoft.com/office/drawing/2014/main" id="{44B5D55D-4111-3B4B-A104-60A3263509FB}"/>
                  </a:ext>
                </a:extLst>
              </p:cNvPr>
              <p:cNvSpPr/>
              <p:nvPr/>
            </p:nvSpPr>
            <p:spPr>
              <a:xfrm>
                <a:off x="8906497" y="6843316"/>
                <a:ext cx="77585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OPERATIONAL </a:t>
                </a:r>
              </a:p>
              <a:p>
                <a:pPr lvl="0">
                  <a:defRPr sz="1800" b="0">
                    <a:solidFill>
                      <a:srgbClr val="000000"/>
                    </a:solidFill>
                  </a:defRPr>
                </a:pPr>
                <a:r>
                  <a:rPr lang="en-US" sz="800" b="1" dirty="0">
                    <a:solidFill>
                      <a:srgbClr val="4277BB"/>
                    </a:solidFill>
                  </a:rPr>
                  <a:t>INTELLIGENCE</a:t>
                </a:r>
                <a:endParaRPr sz="800" b="1" dirty="0">
                  <a:solidFill>
                    <a:srgbClr val="4277BB"/>
                  </a:solidFill>
                </a:endParaRPr>
              </a:p>
            </p:txBody>
          </p:sp>
        </p:grpSp>
        <p:pic>
          <p:nvPicPr>
            <p:cNvPr id="16" name="Picture 15">
              <a:extLst>
                <a:ext uri="{FF2B5EF4-FFF2-40B4-BE49-F238E27FC236}">
                  <a16:creationId xmlns:a16="http://schemas.microsoft.com/office/drawing/2014/main" id="{4A17F940-27A5-C447-AB50-B305B356611E}"/>
                </a:ext>
              </a:extLst>
            </p:cNvPr>
            <p:cNvPicPr>
              <a:picLocks noChangeAspect="1"/>
            </p:cNvPicPr>
            <p:nvPr/>
          </p:nvPicPr>
          <p:blipFill>
            <a:blip r:embed="rId6"/>
            <a:stretch>
              <a:fillRect/>
            </a:stretch>
          </p:blipFill>
          <p:spPr>
            <a:xfrm>
              <a:off x="692658" y="4838700"/>
              <a:ext cx="450342" cy="550418"/>
            </a:xfrm>
            <a:prstGeom prst="rect">
              <a:avLst/>
            </a:prstGeom>
          </p:spPr>
        </p:pic>
      </p:grpSp>
      <p:grpSp>
        <p:nvGrpSpPr>
          <p:cNvPr id="29" name="Group 28">
            <a:extLst>
              <a:ext uri="{FF2B5EF4-FFF2-40B4-BE49-F238E27FC236}">
                <a16:creationId xmlns:a16="http://schemas.microsoft.com/office/drawing/2014/main" id="{581FA21C-AC8F-2043-AB5D-A63ED4798B2E}"/>
              </a:ext>
            </a:extLst>
          </p:cNvPr>
          <p:cNvGrpSpPr/>
          <p:nvPr/>
        </p:nvGrpSpPr>
        <p:grpSpPr>
          <a:xfrm>
            <a:off x="7302530" y="2057400"/>
            <a:ext cx="713912" cy="1076565"/>
            <a:chOff x="547769" y="6134100"/>
            <a:chExt cx="713912" cy="1076565"/>
          </a:xfrm>
        </p:grpSpPr>
        <p:grpSp>
          <p:nvGrpSpPr>
            <p:cNvPr id="133" name="Group 132">
              <a:extLst>
                <a:ext uri="{FF2B5EF4-FFF2-40B4-BE49-F238E27FC236}">
                  <a16:creationId xmlns:a16="http://schemas.microsoft.com/office/drawing/2014/main" id="{8E4D76BE-711F-D74D-AAD4-746173DC05DA}"/>
                </a:ext>
              </a:extLst>
            </p:cNvPr>
            <p:cNvGrpSpPr/>
            <p:nvPr/>
          </p:nvGrpSpPr>
          <p:grpSpPr>
            <a:xfrm>
              <a:off x="547769" y="6134100"/>
              <a:ext cx="713912" cy="1076565"/>
              <a:chOff x="5120580" y="5020650"/>
              <a:chExt cx="713912" cy="1076565"/>
            </a:xfrm>
          </p:grpSpPr>
          <p:sp>
            <p:nvSpPr>
              <p:cNvPr id="142" name="Shape 529">
                <a:extLst>
                  <a:ext uri="{FF2B5EF4-FFF2-40B4-BE49-F238E27FC236}">
                    <a16:creationId xmlns:a16="http://schemas.microsoft.com/office/drawing/2014/main" id="{FF17B1D2-757B-0B4A-8D83-8F534D7707A7}"/>
                  </a:ext>
                </a:extLst>
              </p:cNvPr>
              <p:cNvSpPr/>
              <p:nvPr/>
            </p:nvSpPr>
            <p:spPr>
              <a:xfrm>
                <a:off x="5120580" y="5020650"/>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43" name="Shape 530">
                <a:extLst>
                  <a:ext uri="{FF2B5EF4-FFF2-40B4-BE49-F238E27FC236}">
                    <a16:creationId xmlns:a16="http://schemas.microsoft.com/office/drawing/2014/main" id="{FA542BD0-AD3B-774B-B22D-9755C350E838}"/>
                  </a:ext>
                </a:extLst>
              </p:cNvPr>
              <p:cNvSpPr/>
              <p:nvPr/>
            </p:nvSpPr>
            <p:spPr>
              <a:xfrm>
                <a:off x="5145201" y="5727883"/>
                <a:ext cx="689291" cy="36933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SITUATIONAL</a:t>
                </a:r>
              </a:p>
              <a:p>
                <a:pPr lvl="0">
                  <a:defRPr sz="1800" b="0">
                    <a:solidFill>
                      <a:srgbClr val="000000"/>
                    </a:solidFill>
                  </a:defRPr>
                </a:pPr>
                <a:r>
                  <a:rPr lang="en-US" sz="800" b="1" dirty="0">
                    <a:solidFill>
                      <a:srgbClr val="4277BB"/>
                    </a:solidFill>
                  </a:rPr>
                  <a:t> DECISION</a:t>
                </a:r>
              </a:p>
              <a:p>
                <a:pPr lvl="0">
                  <a:defRPr sz="1800" b="0">
                    <a:solidFill>
                      <a:srgbClr val="000000"/>
                    </a:solidFill>
                  </a:defRPr>
                </a:pPr>
                <a:r>
                  <a:rPr lang="en-US" sz="800" b="1" dirty="0">
                    <a:solidFill>
                      <a:srgbClr val="4277BB"/>
                    </a:solidFill>
                  </a:rPr>
                  <a:t> DESIGN</a:t>
                </a:r>
              </a:p>
            </p:txBody>
          </p:sp>
        </p:grpSp>
        <p:pic>
          <p:nvPicPr>
            <p:cNvPr id="23" name="Picture 22">
              <a:extLst>
                <a:ext uri="{FF2B5EF4-FFF2-40B4-BE49-F238E27FC236}">
                  <a16:creationId xmlns:a16="http://schemas.microsoft.com/office/drawing/2014/main" id="{A401AEE6-9DA5-AF47-A2FC-E4DC59BA76BF}"/>
                </a:ext>
              </a:extLst>
            </p:cNvPr>
            <p:cNvPicPr>
              <a:picLocks noChangeAspect="1"/>
            </p:cNvPicPr>
            <p:nvPr/>
          </p:nvPicPr>
          <p:blipFill>
            <a:blip r:embed="rId7"/>
            <a:stretch>
              <a:fillRect/>
            </a:stretch>
          </p:blipFill>
          <p:spPr>
            <a:xfrm>
              <a:off x="635508" y="6218254"/>
              <a:ext cx="516636" cy="526969"/>
            </a:xfrm>
            <a:prstGeom prst="rect">
              <a:avLst/>
            </a:prstGeom>
          </p:spPr>
        </p:pic>
      </p:grpSp>
      <p:grpSp>
        <p:nvGrpSpPr>
          <p:cNvPr id="32" name="Group 31">
            <a:extLst>
              <a:ext uri="{FF2B5EF4-FFF2-40B4-BE49-F238E27FC236}">
                <a16:creationId xmlns:a16="http://schemas.microsoft.com/office/drawing/2014/main" id="{CE938F50-289E-AA47-87EE-00AFB33AF830}"/>
              </a:ext>
            </a:extLst>
          </p:cNvPr>
          <p:cNvGrpSpPr/>
          <p:nvPr/>
        </p:nvGrpSpPr>
        <p:grpSpPr>
          <a:xfrm>
            <a:off x="4077509" y="2073876"/>
            <a:ext cx="743793" cy="1076565"/>
            <a:chOff x="4077509" y="2118120"/>
            <a:chExt cx="743793" cy="1076565"/>
          </a:xfrm>
        </p:grpSpPr>
        <p:grpSp>
          <p:nvGrpSpPr>
            <p:cNvPr id="114" name="Group 113">
              <a:extLst>
                <a:ext uri="{FF2B5EF4-FFF2-40B4-BE49-F238E27FC236}">
                  <a16:creationId xmlns:a16="http://schemas.microsoft.com/office/drawing/2014/main" id="{F3117930-4B44-3445-9491-1325467B27BB}"/>
                </a:ext>
              </a:extLst>
            </p:cNvPr>
            <p:cNvGrpSpPr/>
            <p:nvPr/>
          </p:nvGrpSpPr>
          <p:grpSpPr>
            <a:xfrm>
              <a:off x="4077509" y="2118120"/>
              <a:ext cx="743793" cy="1076565"/>
              <a:chOff x="2592787" y="6425242"/>
              <a:chExt cx="743793" cy="1076565"/>
            </a:xfrm>
          </p:grpSpPr>
          <p:sp>
            <p:nvSpPr>
              <p:cNvPr id="115" name="Shape 529">
                <a:extLst>
                  <a:ext uri="{FF2B5EF4-FFF2-40B4-BE49-F238E27FC236}">
                    <a16:creationId xmlns:a16="http://schemas.microsoft.com/office/drawing/2014/main" id="{F799A1D9-3DA7-9247-B15F-1EFEF0A6D17C}"/>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17" name="Shape 530">
                <a:extLst>
                  <a:ext uri="{FF2B5EF4-FFF2-40B4-BE49-F238E27FC236}">
                    <a16:creationId xmlns:a16="http://schemas.microsoft.com/office/drawing/2014/main" id="{84416A0B-BCEF-5B4B-94AA-92918375CC41}"/>
                  </a:ext>
                </a:extLst>
              </p:cNvPr>
              <p:cNvSpPr/>
              <p:nvPr/>
            </p:nvSpPr>
            <p:spPr>
              <a:xfrm>
                <a:off x="2592787" y="7132475"/>
                <a:ext cx="743793" cy="36933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SITUATIONAL</a:t>
                </a:r>
              </a:p>
              <a:p>
                <a:pPr lvl="0">
                  <a:defRPr sz="1800" b="0">
                    <a:solidFill>
                      <a:srgbClr val="000000"/>
                    </a:solidFill>
                  </a:defRPr>
                </a:pPr>
                <a:r>
                  <a:rPr lang="en-US" sz="800" b="1" dirty="0">
                    <a:solidFill>
                      <a:srgbClr val="4277BB"/>
                    </a:solidFill>
                  </a:rPr>
                  <a:t> PROCESSING </a:t>
                </a:r>
              </a:p>
              <a:p>
                <a:pPr lvl="0">
                  <a:defRPr sz="1800" b="0">
                    <a:solidFill>
                      <a:srgbClr val="000000"/>
                    </a:solidFill>
                  </a:defRPr>
                </a:pPr>
                <a:r>
                  <a:rPr lang="en-US" sz="800" b="1" dirty="0">
                    <a:solidFill>
                      <a:srgbClr val="4277BB"/>
                    </a:solidFill>
                  </a:rPr>
                  <a:t>SERVICE</a:t>
                </a:r>
                <a:endParaRPr sz="800" b="1" dirty="0">
                  <a:solidFill>
                    <a:srgbClr val="4277BB"/>
                  </a:solidFill>
                </a:endParaRPr>
              </a:p>
            </p:txBody>
          </p:sp>
        </p:grpSp>
        <p:pic>
          <p:nvPicPr>
            <p:cNvPr id="30" name="Picture 29">
              <a:extLst>
                <a:ext uri="{FF2B5EF4-FFF2-40B4-BE49-F238E27FC236}">
                  <a16:creationId xmlns:a16="http://schemas.microsoft.com/office/drawing/2014/main" id="{B52CFC0F-2DBE-E649-B459-DBE3C83C38B0}"/>
                </a:ext>
              </a:extLst>
            </p:cNvPr>
            <p:cNvPicPr>
              <a:picLocks noChangeAspect="1"/>
            </p:cNvPicPr>
            <p:nvPr/>
          </p:nvPicPr>
          <p:blipFill>
            <a:blip r:embed="rId8"/>
            <a:stretch>
              <a:fillRect/>
            </a:stretch>
          </p:blipFill>
          <p:spPr>
            <a:xfrm>
              <a:off x="4172204" y="2173541"/>
              <a:ext cx="527812" cy="538368"/>
            </a:xfrm>
            <a:prstGeom prst="rect">
              <a:avLst/>
            </a:prstGeom>
          </p:spPr>
        </p:pic>
      </p:grpSp>
      <p:sp>
        <p:nvSpPr>
          <p:cNvPr id="95" name="Shape 536">
            <a:extLst>
              <a:ext uri="{FF2B5EF4-FFF2-40B4-BE49-F238E27FC236}">
                <a16:creationId xmlns:a16="http://schemas.microsoft.com/office/drawing/2014/main" id="{A547C5C9-8133-564E-ABAD-500DA513EABB}"/>
              </a:ext>
            </a:extLst>
          </p:cNvPr>
          <p:cNvSpPr/>
          <p:nvPr/>
        </p:nvSpPr>
        <p:spPr>
          <a:xfrm>
            <a:off x="4871157" y="3352800"/>
            <a:ext cx="1709677" cy="102592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Supports the design of robot templates, in particular by allowing the capture of keystrokes and mouse clicks you want the robot to replicate. </a:t>
            </a:r>
          </a:p>
        </p:txBody>
      </p:sp>
      <p:sp>
        <p:nvSpPr>
          <p:cNvPr id="103" name="Shape 536">
            <a:extLst>
              <a:ext uri="{FF2B5EF4-FFF2-40B4-BE49-F238E27FC236}">
                <a16:creationId xmlns:a16="http://schemas.microsoft.com/office/drawing/2014/main" id="{3FD4E263-5C76-AC48-B53F-E110D86DCA02}"/>
              </a:ext>
            </a:extLst>
          </p:cNvPr>
          <p:cNvSpPr/>
          <p:nvPr/>
        </p:nvSpPr>
        <p:spPr>
          <a:xfrm>
            <a:off x="4871157" y="4838700"/>
            <a:ext cx="1709677" cy="65659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sz="900" dirty="0"/>
              <a:t>Provide version management for robot templates and scheduling capability for robot runner. </a:t>
            </a:r>
          </a:p>
        </p:txBody>
      </p:sp>
      <p:sp>
        <p:nvSpPr>
          <p:cNvPr id="111" name="Shape 536">
            <a:extLst>
              <a:ext uri="{FF2B5EF4-FFF2-40B4-BE49-F238E27FC236}">
                <a16:creationId xmlns:a16="http://schemas.microsoft.com/office/drawing/2014/main" id="{AA9BE01E-15C1-0B4E-B13E-0332087629E2}"/>
              </a:ext>
            </a:extLst>
          </p:cNvPr>
          <p:cNvSpPr/>
          <p:nvPr/>
        </p:nvSpPr>
        <p:spPr>
          <a:xfrm>
            <a:off x="8059768" y="3485142"/>
            <a:ext cx="1709677"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Executes the sequence of actions prescribed by a robot template. </a:t>
            </a:r>
          </a:p>
        </p:txBody>
      </p:sp>
      <p:grpSp>
        <p:nvGrpSpPr>
          <p:cNvPr id="39" name="Group 38">
            <a:extLst>
              <a:ext uri="{FF2B5EF4-FFF2-40B4-BE49-F238E27FC236}">
                <a16:creationId xmlns:a16="http://schemas.microsoft.com/office/drawing/2014/main" id="{D4D0FC76-76D6-D64B-B196-405115D36F92}"/>
              </a:ext>
            </a:extLst>
          </p:cNvPr>
          <p:cNvGrpSpPr/>
          <p:nvPr/>
        </p:nvGrpSpPr>
        <p:grpSpPr>
          <a:xfrm>
            <a:off x="4080138" y="3352800"/>
            <a:ext cx="707233" cy="953454"/>
            <a:chOff x="4080138" y="3352800"/>
            <a:chExt cx="707233" cy="953454"/>
          </a:xfrm>
        </p:grpSpPr>
        <p:grpSp>
          <p:nvGrpSpPr>
            <p:cNvPr id="99" name="Group 98">
              <a:extLst>
                <a:ext uri="{FF2B5EF4-FFF2-40B4-BE49-F238E27FC236}">
                  <a16:creationId xmlns:a16="http://schemas.microsoft.com/office/drawing/2014/main" id="{C81F03E4-D16D-DF45-A341-0A2F624522FF}"/>
                </a:ext>
              </a:extLst>
            </p:cNvPr>
            <p:cNvGrpSpPr/>
            <p:nvPr/>
          </p:nvGrpSpPr>
          <p:grpSpPr>
            <a:xfrm>
              <a:off x="4080138" y="3352800"/>
              <a:ext cx="707233" cy="953454"/>
              <a:chOff x="2595416" y="6425242"/>
              <a:chExt cx="707233" cy="953454"/>
            </a:xfrm>
          </p:grpSpPr>
          <p:sp>
            <p:nvSpPr>
              <p:cNvPr id="101" name="Shape 529">
                <a:extLst>
                  <a:ext uri="{FF2B5EF4-FFF2-40B4-BE49-F238E27FC236}">
                    <a16:creationId xmlns:a16="http://schemas.microsoft.com/office/drawing/2014/main" id="{9F1B3950-4305-8743-9D76-50F0B306619E}"/>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02" name="Shape 530">
                <a:extLst>
                  <a:ext uri="{FF2B5EF4-FFF2-40B4-BE49-F238E27FC236}">
                    <a16:creationId xmlns:a16="http://schemas.microsoft.com/office/drawing/2014/main" id="{9256EFF6-D26E-E940-9BD0-FD1F3FA467CD}"/>
                  </a:ext>
                </a:extLst>
              </p:cNvPr>
              <p:cNvSpPr/>
              <p:nvPr/>
            </p:nvSpPr>
            <p:spPr>
              <a:xfrm>
                <a:off x="2696182" y="7132475"/>
                <a:ext cx="53700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ROBOT </a:t>
                </a:r>
              </a:p>
              <a:p>
                <a:pPr lvl="0">
                  <a:defRPr sz="1800" b="0">
                    <a:solidFill>
                      <a:srgbClr val="000000"/>
                    </a:solidFill>
                  </a:defRPr>
                </a:pPr>
                <a:r>
                  <a:rPr lang="en-US" sz="800" b="1" dirty="0">
                    <a:solidFill>
                      <a:srgbClr val="4277BB"/>
                    </a:solidFill>
                  </a:rPr>
                  <a:t>DESIGNER</a:t>
                </a:r>
                <a:endParaRPr sz="800" b="1" dirty="0">
                  <a:solidFill>
                    <a:srgbClr val="4277BB"/>
                  </a:solidFill>
                </a:endParaRPr>
              </a:p>
            </p:txBody>
          </p:sp>
        </p:grpSp>
        <p:pic>
          <p:nvPicPr>
            <p:cNvPr id="36" name="Picture 35">
              <a:extLst>
                <a:ext uri="{FF2B5EF4-FFF2-40B4-BE49-F238E27FC236}">
                  <a16:creationId xmlns:a16="http://schemas.microsoft.com/office/drawing/2014/main" id="{D7B58281-3FDC-5849-B5AC-CE8160D2B516}"/>
                </a:ext>
              </a:extLst>
            </p:cNvPr>
            <p:cNvPicPr>
              <a:picLocks noChangeAspect="1"/>
            </p:cNvPicPr>
            <p:nvPr/>
          </p:nvPicPr>
          <p:blipFill>
            <a:blip r:embed="rId9"/>
            <a:stretch>
              <a:fillRect/>
            </a:stretch>
          </p:blipFill>
          <p:spPr>
            <a:xfrm>
              <a:off x="4215892" y="3547872"/>
              <a:ext cx="461191" cy="354330"/>
            </a:xfrm>
            <a:prstGeom prst="rect">
              <a:avLst/>
            </a:prstGeom>
          </p:spPr>
        </p:pic>
      </p:grpSp>
      <p:grpSp>
        <p:nvGrpSpPr>
          <p:cNvPr id="38" name="Group 37">
            <a:extLst>
              <a:ext uri="{FF2B5EF4-FFF2-40B4-BE49-F238E27FC236}">
                <a16:creationId xmlns:a16="http://schemas.microsoft.com/office/drawing/2014/main" id="{7902B813-D545-224B-AEAD-210316A71CA2}"/>
              </a:ext>
            </a:extLst>
          </p:cNvPr>
          <p:cNvGrpSpPr/>
          <p:nvPr/>
        </p:nvGrpSpPr>
        <p:grpSpPr>
          <a:xfrm>
            <a:off x="4079114" y="4876800"/>
            <a:ext cx="740587" cy="953454"/>
            <a:chOff x="4079114" y="4876800"/>
            <a:chExt cx="740587" cy="953454"/>
          </a:xfrm>
        </p:grpSpPr>
        <p:grpSp>
          <p:nvGrpSpPr>
            <p:cNvPr id="105" name="Group 104">
              <a:extLst>
                <a:ext uri="{FF2B5EF4-FFF2-40B4-BE49-F238E27FC236}">
                  <a16:creationId xmlns:a16="http://schemas.microsoft.com/office/drawing/2014/main" id="{6E42E2BB-7711-714A-8970-A01E48369771}"/>
                </a:ext>
              </a:extLst>
            </p:cNvPr>
            <p:cNvGrpSpPr/>
            <p:nvPr/>
          </p:nvGrpSpPr>
          <p:grpSpPr>
            <a:xfrm>
              <a:off x="4079114" y="4876800"/>
              <a:ext cx="740587" cy="953454"/>
              <a:chOff x="2594392" y="6425242"/>
              <a:chExt cx="740587" cy="953454"/>
            </a:xfrm>
          </p:grpSpPr>
          <p:sp>
            <p:nvSpPr>
              <p:cNvPr id="107" name="Shape 529">
                <a:extLst>
                  <a:ext uri="{FF2B5EF4-FFF2-40B4-BE49-F238E27FC236}">
                    <a16:creationId xmlns:a16="http://schemas.microsoft.com/office/drawing/2014/main" id="{056EB6E7-A8B3-0C42-B1AD-D44DF404CD3D}"/>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10" name="Shape 530">
                <a:extLst>
                  <a:ext uri="{FF2B5EF4-FFF2-40B4-BE49-F238E27FC236}">
                    <a16:creationId xmlns:a16="http://schemas.microsoft.com/office/drawing/2014/main" id="{577B2921-D001-C944-AFE9-D9932B316FB8}"/>
                  </a:ext>
                </a:extLst>
              </p:cNvPr>
              <p:cNvSpPr/>
              <p:nvPr/>
            </p:nvSpPr>
            <p:spPr>
              <a:xfrm>
                <a:off x="2594392" y="7132475"/>
                <a:ext cx="74058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ROBOT</a:t>
                </a:r>
              </a:p>
              <a:p>
                <a:pPr lvl="0">
                  <a:defRPr sz="1800" b="0">
                    <a:solidFill>
                      <a:srgbClr val="000000"/>
                    </a:solidFill>
                  </a:defRPr>
                </a:pPr>
                <a:r>
                  <a:rPr lang="en-US" sz="800" b="1" dirty="0">
                    <a:solidFill>
                      <a:srgbClr val="4277BB"/>
                    </a:solidFill>
                  </a:rPr>
                  <a:t> CONTROLLER</a:t>
                </a:r>
                <a:endParaRPr sz="800" b="1" dirty="0">
                  <a:solidFill>
                    <a:srgbClr val="4277BB"/>
                  </a:solidFill>
                </a:endParaRPr>
              </a:p>
            </p:txBody>
          </p:sp>
        </p:grpSp>
        <p:pic>
          <p:nvPicPr>
            <p:cNvPr id="37" name="Picture 36">
              <a:extLst>
                <a:ext uri="{FF2B5EF4-FFF2-40B4-BE49-F238E27FC236}">
                  <a16:creationId xmlns:a16="http://schemas.microsoft.com/office/drawing/2014/main" id="{AE586D96-820C-384D-B4CE-607F8C9144B3}"/>
                </a:ext>
              </a:extLst>
            </p:cNvPr>
            <p:cNvPicPr>
              <a:picLocks noChangeAspect="1"/>
            </p:cNvPicPr>
            <p:nvPr/>
          </p:nvPicPr>
          <p:blipFill>
            <a:blip r:embed="rId10"/>
            <a:stretch>
              <a:fillRect/>
            </a:stretch>
          </p:blipFill>
          <p:spPr>
            <a:xfrm>
              <a:off x="4198440" y="5029200"/>
              <a:ext cx="476593" cy="395224"/>
            </a:xfrm>
            <a:prstGeom prst="rect">
              <a:avLst/>
            </a:prstGeom>
          </p:spPr>
        </p:pic>
      </p:grpSp>
      <p:grpSp>
        <p:nvGrpSpPr>
          <p:cNvPr id="4" name="Group 3">
            <a:extLst>
              <a:ext uri="{FF2B5EF4-FFF2-40B4-BE49-F238E27FC236}">
                <a16:creationId xmlns:a16="http://schemas.microsoft.com/office/drawing/2014/main" id="{74C4DC30-3266-2A46-B4A4-255A6D513A4F}"/>
              </a:ext>
            </a:extLst>
          </p:cNvPr>
          <p:cNvGrpSpPr/>
          <p:nvPr/>
        </p:nvGrpSpPr>
        <p:grpSpPr>
          <a:xfrm>
            <a:off x="7295286" y="3377967"/>
            <a:ext cx="707233" cy="953454"/>
            <a:chOff x="4080138" y="6113793"/>
            <a:chExt cx="707233" cy="953454"/>
          </a:xfrm>
        </p:grpSpPr>
        <p:grpSp>
          <p:nvGrpSpPr>
            <p:cNvPr id="112" name="Group 111">
              <a:extLst>
                <a:ext uri="{FF2B5EF4-FFF2-40B4-BE49-F238E27FC236}">
                  <a16:creationId xmlns:a16="http://schemas.microsoft.com/office/drawing/2014/main" id="{55FB6D89-9460-1141-AD1A-C08CCCF61BBC}"/>
                </a:ext>
              </a:extLst>
            </p:cNvPr>
            <p:cNvGrpSpPr/>
            <p:nvPr/>
          </p:nvGrpSpPr>
          <p:grpSpPr>
            <a:xfrm>
              <a:off x="4080138" y="6113793"/>
              <a:ext cx="707233" cy="953454"/>
              <a:chOff x="2595416" y="6425242"/>
              <a:chExt cx="707233" cy="953454"/>
            </a:xfrm>
          </p:grpSpPr>
          <p:sp>
            <p:nvSpPr>
              <p:cNvPr id="113" name="Shape 529">
                <a:extLst>
                  <a:ext uri="{FF2B5EF4-FFF2-40B4-BE49-F238E27FC236}">
                    <a16:creationId xmlns:a16="http://schemas.microsoft.com/office/drawing/2014/main" id="{A73F3200-6933-504A-960B-03A9EA109785}"/>
                  </a:ext>
                </a:extLst>
              </p:cNvPr>
              <p:cNvSpPr/>
              <p:nvPr/>
            </p:nvSpPr>
            <p:spPr>
              <a:xfrm>
                <a:off x="2595416" y="6425242"/>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F2A6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16" name="Shape 530">
                <a:extLst>
                  <a:ext uri="{FF2B5EF4-FFF2-40B4-BE49-F238E27FC236}">
                    <a16:creationId xmlns:a16="http://schemas.microsoft.com/office/drawing/2014/main" id="{CAD598B1-0975-0848-9507-BE158EDE188C}"/>
                  </a:ext>
                </a:extLst>
              </p:cNvPr>
              <p:cNvSpPr/>
              <p:nvPr/>
            </p:nvSpPr>
            <p:spPr>
              <a:xfrm>
                <a:off x="2731448" y="7132475"/>
                <a:ext cx="466474"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ROBOT</a:t>
                </a:r>
              </a:p>
              <a:p>
                <a:pPr lvl="0">
                  <a:defRPr sz="1800" b="0">
                    <a:solidFill>
                      <a:srgbClr val="000000"/>
                    </a:solidFill>
                  </a:defRPr>
                </a:pPr>
                <a:r>
                  <a:rPr lang="en-US" sz="800" b="1" dirty="0">
                    <a:solidFill>
                      <a:srgbClr val="4277BB"/>
                    </a:solidFill>
                  </a:rPr>
                  <a:t> RUNNER</a:t>
                </a:r>
                <a:endParaRPr sz="800" b="1" dirty="0">
                  <a:solidFill>
                    <a:srgbClr val="4277BB"/>
                  </a:solidFill>
                </a:endParaRPr>
              </a:p>
            </p:txBody>
          </p:sp>
        </p:grpSp>
        <p:pic>
          <p:nvPicPr>
            <p:cNvPr id="40" name="Picture 39">
              <a:extLst>
                <a:ext uri="{FF2B5EF4-FFF2-40B4-BE49-F238E27FC236}">
                  <a16:creationId xmlns:a16="http://schemas.microsoft.com/office/drawing/2014/main" id="{11753DA4-4CAE-4348-93AB-7FF27E72617D}"/>
                </a:ext>
              </a:extLst>
            </p:cNvPr>
            <p:cNvPicPr>
              <a:picLocks noChangeAspect="1"/>
            </p:cNvPicPr>
            <p:nvPr/>
          </p:nvPicPr>
          <p:blipFill>
            <a:blip r:embed="rId11"/>
            <a:stretch>
              <a:fillRect/>
            </a:stretch>
          </p:blipFill>
          <p:spPr>
            <a:xfrm>
              <a:off x="4224782" y="6298868"/>
              <a:ext cx="493522" cy="405207"/>
            </a:xfrm>
            <a:prstGeom prst="rect">
              <a:avLst/>
            </a:prstGeom>
          </p:spPr>
        </p:pic>
      </p:grpSp>
    </p:spTree>
    <p:extLst>
      <p:ext uri="{BB962C8B-B14F-4D97-AF65-F5344CB8AC3E}">
        <p14:creationId xmlns:p14="http://schemas.microsoft.com/office/powerpoint/2010/main" val="987205420"/>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33" name="Shape 533"/>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Watson</a:t>
            </a:r>
            <a:r>
              <a:rPr sz="2400" dirty="0"/>
              <a:t> Icons</a:t>
            </a:r>
          </a:p>
        </p:txBody>
      </p:sp>
      <p:sp>
        <p:nvSpPr>
          <p:cNvPr id="534" name="Shape 534"/>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grpSp>
        <p:nvGrpSpPr>
          <p:cNvPr id="28" name="Group 27">
            <a:extLst>
              <a:ext uri="{FF2B5EF4-FFF2-40B4-BE49-F238E27FC236}">
                <a16:creationId xmlns:a16="http://schemas.microsoft.com/office/drawing/2014/main" id="{0BF5F8C4-FA81-AC4F-95A7-2929D8C89702}"/>
              </a:ext>
            </a:extLst>
          </p:cNvPr>
          <p:cNvGrpSpPr/>
          <p:nvPr/>
        </p:nvGrpSpPr>
        <p:grpSpPr>
          <a:xfrm>
            <a:off x="546774" y="3297157"/>
            <a:ext cx="886968" cy="1114399"/>
            <a:chOff x="547466" y="6066020"/>
            <a:chExt cx="886968" cy="1114399"/>
          </a:xfrm>
        </p:grpSpPr>
        <p:pic>
          <p:nvPicPr>
            <p:cNvPr id="4" name="Picture 3">
              <a:extLst>
                <a:ext uri="{FF2B5EF4-FFF2-40B4-BE49-F238E27FC236}">
                  <a16:creationId xmlns:a16="http://schemas.microsoft.com/office/drawing/2014/main" id="{120A9D83-D551-FF42-B70A-A0FB58B8CBC4}"/>
                </a:ext>
              </a:extLst>
            </p:cNvPr>
            <p:cNvPicPr>
              <a:picLocks noChangeAspect="1"/>
            </p:cNvPicPr>
            <p:nvPr/>
          </p:nvPicPr>
          <p:blipFill>
            <a:blip r:embed="rId3"/>
            <a:stretch>
              <a:fillRect/>
            </a:stretch>
          </p:blipFill>
          <p:spPr>
            <a:xfrm>
              <a:off x="547466" y="6066020"/>
              <a:ext cx="886968" cy="886968"/>
            </a:xfrm>
            <a:prstGeom prst="rect">
              <a:avLst/>
            </a:prstGeom>
          </p:spPr>
        </p:pic>
        <p:sp>
          <p:nvSpPr>
            <p:cNvPr id="23" name="Shape 509">
              <a:extLst>
                <a:ext uri="{FF2B5EF4-FFF2-40B4-BE49-F238E27FC236}">
                  <a16:creationId xmlns:a16="http://schemas.microsoft.com/office/drawing/2014/main" id="{0C8439CB-08A1-B749-BF32-F1C3C3A3B140}"/>
                </a:ext>
              </a:extLst>
            </p:cNvPr>
            <p:cNvSpPr/>
            <p:nvPr/>
          </p:nvSpPr>
          <p:spPr>
            <a:xfrm>
              <a:off x="689359" y="6934198"/>
              <a:ext cx="59311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DISCOVERY </a:t>
              </a:r>
            </a:p>
            <a:p>
              <a:pPr lvl="0">
                <a:defRPr sz="1800" b="0">
                  <a:solidFill>
                    <a:srgbClr val="000000"/>
                  </a:solidFill>
                </a:defRPr>
              </a:pPr>
              <a:r>
                <a:rPr lang="en-US" sz="800" b="0" dirty="0">
                  <a:solidFill>
                    <a:srgbClr val="4277BB"/>
                  </a:solidFill>
                  <a:latin typeface="IBM Plex Sans Medium" panose="020B0503050203000203" pitchFamily="34" charset="0"/>
                </a:rPr>
                <a:t>SERVICES</a:t>
              </a:r>
              <a:endParaRPr sz="800" b="0" dirty="0">
                <a:solidFill>
                  <a:srgbClr val="4277BB"/>
                </a:solidFill>
                <a:latin typeface="IBM Plex Sans Medium" panose="020B0503050203000203" pitchFamily="34" charset="0"/>
              </a:endParaRPr>
            </a:p>
          </p:txBody>
        </p:sp>
      </p:grpSp>
      <p:sp>
        <p:nvSpPr>
          <p:cNvPr id="24" name="Shape 519">
            <a:extLst>
              <a:ext uri="{FF2B5EF4-FFF2-40B4-BE49-F238E27FC236}">
                <a16:creationId xmlns:a16="http://schemas.microsoft.com/office/drawing/2014/main" id="{A020221A-BF4F-2442-9A7F-8DBC45E7DD12}"/>
              </a:ext>
            </a:extLst>
          </p:cNvPr>
          <p:cNvSpPr/>
          <p:nvPr/>
        </p:nvSpPr>
        <p:spPr>
          <a:xfrm>
            <a:off x="1539574" y="3271661"/>
            <a:ext cx="1573004"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Ingests, parses, indexes, and annotates content using cognitive functions.</a:t>
            </a:r>
          </a:p>
        </p:txBody>
      </p:sp>
      <p:grpSp>
        <p:nvGrpSpPr>
          <p:cNvPr id="43" name="Group 42">
            <a:extLst>
              <a:ext uri="{FF2B5EF4-FFF2-40B4-BE49-F238E27FC236}">
                <a16:creationId xmlns:a16="http://schemas.microsoft.com/office/drawing/2014/main" id="{A07C1C2B-EC91-504E-AE75-3DFBA3984D14}"/>
              </a:ext>
            </a:extLst>
          </p:cNvPr>
          <p:cNvGrpSpPr/>
          <p:nvPr/>
        </p:nvGrpSpPr>
        <p:grpSpPr>
          <a:xfrm>
            <a:off x="3987595" y="1999176"/>
            <a:ext cx="886968" cy="1049553"/>
            <a:chOff x="3987595" y="1999176"/>
            <a:chExt cx="886968" cy="1049553"/>
          </a:xfrm>
        </p:grpSpPr>
        <p:pic>
          <p:nvPicPr>
            <p:cNvPr id="5" name="Picture 4">
              <a:extLst>
                <a:ext uri="{FF2B5EF4-FFF2-40B4-BE49-F238E27FC236}">
                  <a16:creationId xmlns:a16="http://schemas.microsoft.com/office/drawing/2014/main" id="{CA079E78-E893-444D-8706-AD4A98AEBA85}"/>
                </a:ext>
              </a:extLst>
            </p:cNvPr>
            <p:cNvPicPr>
              <a:picLocks noChangeAspect="1"/>
            </p:cNvPicPr>
            <p:nvPr/>
          </p:nvPicPr>
          <p:blipFill>
            <a:blip r:embed="rId4"/>
            <a:stretch>
              <a:fillRect/>
            </a:stretch>
          </p:blipFill>
          <p:spPr>
            <a:xfrm>
              <a:off x="3987595" y="1999176"/>
              <a:ext cx="886968" cy="886968"/>
            </a:xfrm>
            <a:prstGeom prst="rect">
              <a:avLst/>
            </a:prstGeom>
          </p:spPr>
        </p:pic>
        <p:sp>
          <p:nvSpPr>
            <p:cNvPr id="26" name="Shape 509">
              <a:extLst>
                <a:ext uri="{FF2B5EF4-FFF2-40B4-BE49-F238E27FC236}">
                  <a16:creationId xmlns:a16="http://schemas.microsoft.com/office/drawing/2014/main" id="{C2DD4D24-4C80-9541-AF1E-FD317AB364F9}"/>
                </a:ext>
              </a:extLst>
            </p:cNvPr>
            <p:cNvSpPr/>
            <p:nvPr/>
          </p:nvSpPr>
          <p:spPr>
            <a:xfrm>
              <a:off x="4048463" y="2925618"/>
              <a:ext cx="804707"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TONE ANALYZER</a:t>
              </a:r>
              <a:endParaRPr sz="800" b="0" dirty="0">
                <a:solidFill>
                  <a:srgbClr val="4277BB"/>
                </a:solidFill>
                <a:latin typeface="IBM Plex Sans Medium" panose="020B0503050203000203" pitchFamily="34" charset="0"/>
              </a:endParaRPr>
            </a:p>
          </p:txBody>
        </p:sp>
      </p:grpSp>
      <p:sp>
        <p:nvSpPr>
          <p:cNvPr id="27" name="Shape 519">
            <a:extLst>
              <a:ext uri="{FF2B5EF4-FFF2-40B4-BE49-F238E27FC236}">
                <a16:creationId xmlns:a16="http://schemas.microsoft.com/office/drawing/2014/main" id="{0246CD17-E224-EC42-8F6A-D96B79D2FE32}"/>
              </a:ext>
            </a:extLst>
          </p:cNvPr>
          <p:cNvSpPr/>
          <p:nvPr/>
        </p:nvSpPr>
        <p:spPr>
          <a:xfrm>
            <a:off x="4914037" y="2074041"/>
            <a:ext cx="1573004"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Leverages cognitive linguistic analysis to identify a variety of tones at both the sentence and document level. </a:t>
            </a:r>
          </a:p>
        </p:txBody>
      </p:sp>
      <p:grpSp>
        <p:nvGrpSpPr>
          <p:cNvPr id="40" name="Group 39">
            <a:extLst>
              <a:ext uri="{FF2B5EF4-FFF2-40B4-BE49-F238E27FC236}">
                <a16:creationId xmlns:a16="http://schemas.microsoft.com/office/drawing/2014/main" id="{10A6DFBC-3DB1-FE46-80B5-198C00B75DCC}"/>
              </a:ext>
            </a:extLst>
          </p:cNvPr>
          <p:cNvGrpSpPr/>
          <p:nvPr/>
        </p:nvGrpSpPr>
        <p:grpSpPr>
          <a:xfrm>
            <a:off x="4016393" y="3290687"/>
            <a:ext cx="886968" cy="1105990"/>
            <a:chOff x="3943565" y="3290687"/>
            <a:chExt cx="886968" cy="1105990"/>
          </a:xfrm>
        </p:grpSpPr>
        <p:pic>
          <p:nvPicPr>
            <p:cNvPr id="6" name="Picture 5">
              <a:extLst>
                <a:ext uri="{FF2B5EF4-FFF2-40B4-BE49-F238E27FC236}">
                  <a16:creationId xmlns:a16="http://schemas.microsoft.com/office/drawing/2014/main" id="{CAB0E092-8CE5-9847-84F9-FA04A4DEBE64}"/>
                </a:ext>
              </a:extLst>
            </p:cNvPr>
            <p:cNvPicPr>
              <a:picLocks noChangeAspect="1"/>
            </p:cNvPicPr>
            <p:nvPr/>
          </p:nvPicPr>
          <p:blipFill>
            <a:blip r:embed="rId5"/>
            <a:stretch>
              <a:fillRect/>
            </a:stretch>
          </p:blipFill>
          <p:spPr>
            <a:xfrm>
              <a:off x="3943565" y="3290687"/>
              <a:ext cx="886968" cy="886968"/>
            </a:xfrm>
            <a:prstGeom prst="rect">
              <a:avLst/>
            </a:prstGeom>
          </p:spPr>
        </p:pic>
        <p:sp>
          <p:nvSpPr>
            <p:cNvPr id="29" name="Shape 509">
              <a:extLst>
                <a:ext uri="{FF2B5EF4-FFF2-40B4-BE49-F238E27FC236}">
                  <a16:creationId xmlns:a16="http://schemas.microsoft.com/office/drawing/2014/main" id="{CF2039F9-DA0F-CC46-8591-E2E7FBBFA1ED}"/>
                </a:ext>
              </a:extLst>
            </p:cNvPr>
            <p:cNvSpPr/>
            <p:nvPr/>
          </p:nvSpPr>
          <p:spPr>
            <a:xfrm>
              <a:off x="4197156" y="4150456"/>
              <a:ext cx="42639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TEXT TO </a:t>
              </a:r>
            </a:p>
            <a:p>
              <a:pPr lvl="0">
                <a:defRPr sz="1800" b="0">
                  <a:solidFill>
                    <a:srgbClr val="000000"/>
                  </a:solidFill>
                </a:defRPr>
              </a:pPr>
              <a:r>
                <a:rPr lang="en-US" sz="800" b="0" dirty="0">
                  <a:solidFill>
                    <a:srgbClr val="4277BB"/>
                  </a:solidFill>
                  <a:latin typeface="IBM Plex Sans Medium" panose="020B0503050203000203" pitchFamily="34" charset="0"/>
                </a:rPr>
                <a:t>SPEECH</a:t>
              </a:r>
              <a:endParaRPr sz="800" b="0" dirty="0">
                <a:solidFill>
                  <a:srgbClr val="4277BB"/>
                </a:solidFill>
                <a:latin typeface="IBM Plex Sans Medium" panose="020B0503050203000203" pitchFamily="34" charset="0"/>
              </a:endParaRPr>
            </a:p>
          </p:txBody>
        </p:sp>
      </p:grpSp>
      <p:sp>
        <p:nvSpPr>
          <p:cNvPr id="30" name="Shape 519">
            <a:extLst>
              <a:ext uri="{FF2B5EF4-FFF2-40B4-BE49-F238E27FC236}">
                <a16:creationId xmlns:a16="http://schemas.microsoft.com/office/drawing/2014/main" id="{3703F578-48EF-3945-9C2B-BB9E3B40C1D1}"/>
              </a:ext>
            </a:extLst>
          </p:cNvPr>
          <p:cNvSpPr/>
          <p:nvPr/>
        </p:nvSpPr>
        <p:spPr>
          <a:xfrm>
            <a:off x="4939247" y="3428994"/>
            <a:ext cx="1573004" cy="910506"/>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The Text to Speech service processes text and natural language to generate synthesized audio</a:t>
            </a:r>
            <a:endParaRPr sz="500" dirty="0"/>
          </a:p>
        </p:txBody>
      </p:sp>
      <p:grpSp>
        <p:nvGrpSpPr>
          <p:cNvPr id="34" name="Group 33">
            <a:extLst>
              <a:ext uri="{FF2B5EF4-FFF2-40B4-BE49-F238E27FC236}">
                <a16:creationId xmlns:a16="http://schemas.microsoft.com/office/drawing/2014/main" id="{79D76776-FDDF-B64B-A724-BBFFBF6605EE}"/>
              </a:ext>
            </a:extLst>
          </p:cNvPr>
          <p:cNvGrpSpPr/>
          <p:nvPr/>
        </p:nvGrpSpPr>
        <p:grpSpPr>
          <a:xfrm>
            <a:off x="4010303" y="4775002"/>
            <a:ext cx="886968" cy="1082840"/>
            <a:chOff x="3953659" y="4742634"/>
            <a:chExt cx="886968" cy="1082840"/>
          </a:xfrm>
        </p:grpSpPr>
        <p:pic>
          <p:nvPicPr>
            <p:cNvPr id="7" name="Picture 6">
              <a:extLst>
                <a:ext uri="{FF2B5EF4-FFF2-40B4-BE49-F238E27FC236}">
                  <a16:creationId xmlns:a16="http://schemas.microsoft.com/office/drawing/2014/main" id="{BCFDAFBA-56B1-4C40-8D14-EA67A8E8C2CB}"/>
                </a:ext>
              </a:extLst>
            </p:cNvPr>
            <p:cNvPicPr>
              <a:picLocks noChangeAspect="1"/>
            </p:cNvPicPr>
            <p:nvPr/>
          </p:nvPicPr>
          <p:blipFill>
            <a:blip r:embed="rId6"/>
            <a:stretch>
              <a:fillRect/>
            </a:stretch>
          </p:blipFill>
          <p:spPr>
            <a:xfrm>
              <a:off x="3953659" y="4742634"/>
              <a:ext cx="886968" cy="886968"/>
            </a:xfrm>
            <a:prstGeom prst="rect">
              <a:avLst/>
            </a:prstGeom>
          </p:spPr>
        </p:pic>
        <p:sp>
          <p:nvSpPr>
            <p:cNvPr id="32" name="Shape 509">
              <a:extLst>
                <a:ext uri="{FF2B5EF4-FFF2-40B4-BE49-F238E27FC236}">
                  <a16:creationId xmlns:a16="http://schemas.microsoft.com/office/drawing/2014/main" id="{FFFA33BA-5FC1-F145-83D1-64C10D4037FC}"/>
                </a:ext>
              </a:extLst>
            </p:cNvPr>
            <p:cNvSpPr/>
            <p:nvPr/>
          </p:nvSpPr>
          <p:spPr>
            <a:xfrm>
              <a:off x="4076700" y="5579253"/>
              <a:ext cx="601126"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WATSON</a:t>
              </a:r>
            </a:p>
            <a:p>
              <a:pPr lvl="0">
                <a:defRPr sz="1800" b="0">
                  <a:solidFill>
                    <a:srgbClr val="000000"/>
                  </a:solidFill>
                </a:defRPr>
              </a:pPr>
              <a:r>
                <a:rPr lang="en-US" sz="800" b="0" dirty="0">
                  <a:solidFill>
                    <a:srgbClr val="4277BB"/>
                  </a:solidFill>
                  <a:latin typeface="IBM Plex Sans Medium" panose="020B0503050203000203" pitchFamily="34" charset="0"/>
                </a:rPr>
                <a:t> ASSISTANT </a:t>
              </a:r>
            </a:p>
          </p:txBody>
        </p:sp>
      </p:grpSp>
      <p:sp>
        <p:nvSpPr>
          <p:cNvPr id="33" name="Shape 519">
            <a:extLst>
              <a:ext uri="{FF2B5EF4-FFF2-40B4-BE49-F238E27FC236}">
                <a16:creationId xmlns:a16="http://schemas.microsoft.com/office/drawing/2014/main" id="{ED95E9FB-164C-2644-9F4C-4BE3EB02A190}"/>
              </a:ext>
            </a:extLst>
          </p:cNvPr>
          <p:cNvSpPr/>
          <p:nvPr/>
        </p:nvSpPr>
        <p:spPr>
          <a:xfrm>
            <a:off x="4939247" y="4792530"/>
            <a:ext cx="1573004" cy="910506"/>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Add a natural language interface to your application to automate interactions with your end users</a:t>
            </a:r>
            <a:endParaRPr sz="500" dirty="0"/>
          </a:p>
        </p:txBody>
      </p:sp>
      <p:grpSp>
        <p:nvGrpSpPr>
          <p:cNvPr id="31" name="Group 30">
            <a:extLst>
              <a:ext uri="{FF2B5EF4-FFF2-40B4-BE49-F238E27FC236}">
                <a16:creationId xmlns:a16="http://schemas.microsoft.com/office/drawing/2014/main" id="{BD3F2383-57CD-A54C-A8D6-797E3AF4F17D}"/>
              </a:ext>
            </a:extLst>
          </p:cNvPr>
          <p:cNvGrpSpPr/>
          <p:nvPr/>
        </p:nvGrpSpPr>
        <p:grpSpPr>
          <a:xfrm>
            <a:off x="571500" y="4777110"/>
            <a:ext cx="886968" cy="968124"/>
            <a:chOff x="3965347" y="6067013"/>
            <a:chExt cx="886968" cy="968124"/>
          </a:xfrm>
        </p:grpSpPr>
        <p:pic>
          <p:nvPicPr>
            <p:cNvPr id="8" name="Picture 7">
              <a:extLst>
                <a:ext uri="{FF2B5EF4-FFF2-40B4-BE49-F238E27FC236}">
                  <a16:creationId xmlns:a16="http://schemas.microsoft.com/office/drawing/2014/main" id="{1F096602-D892-684B-935E-91B0F650D97A}"/>
                </a:ext>
              </a:extLst>
            </p:cNvPr>
            <p:cNvPicPr>
              <a:picLocks noChangeAspect="1"/>
            </p:cNvPicPr>
            <p:nvPr/>
          </p:nvPicPr>
          <p:blipFill>
            <a:blip r:embed="rId7"/>
            <a:stretch>
              <a:fillRect/>
            </a:stretch>
          </p:blipFill>
          <p:spPr>
            <a:xfrm>
              <a:off x="3965347" y="6067013"/>
              <a:ext cx="886968" cy="886968"/>
            </a:xfrm>
            <a:prstGeom prst="rect">
              <a:avLst/>
            </a:prstGeom>
          </p:spPr>
        </p:pic>
        <p:sp>
          <p:nvSpPr>
            <p:cNvPr id="35" name="Shape 509">
              <a:extLst>
                <a:ext uri="{FF2B5EF4-FFF2-40B4-BE49-F238E27FC236}">
                  <a16:creationId xmlns:a16="http://schemas.microsoft.com/office/drawing/2014/main" id="{BDFDE46C-DF19-DB40-97C8-83EFD5F29735}"/>
                </a:ext>
              </a:extLst>
            </p:cNvPr>
            <p:cNvSpPr/>
            <p:nvPr/>
          </p:nvSpPr>
          <p:spPr>
            <a:xfrm>
              <a:off x="4000555" y="6912026"/>
              <a:ext cx="812723"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SPEECH TO TEXT</a:t>
              </a:r>
              <a:endParaRPr sz="800" b="0" dirty="0">
                <a:solidFill>
                  <a:srgbClr val="4277BB"/>
                </a:solidFill>
                <a:latin typeface="IBM Plex Sans Medium" panose="020B0503050203000203" pitchFamily="34" charset="0"/>
              </a:endParaRPr>
            </a:p>
          </p:txBody>
        </p:sp>
      </p:grpSp>
      <p:sp>
        <p:nvSpPr>
          <p:cNvPr id="36" name="Shape 519">
            <a:extLst>
              <a:ext uri="{FF2B5EF4-FFF2-40B4-BE49-F238E27FC236}">
                <a16:creationId xmlns:a16="http://schemas.microsoft.com/office/drawing/2014/main" id="{279618B6-5A66-9245-86BE-A5C2D8A6AA86}"/>
              </a:ext>
            </a:extLst>
          </p:cNvPr>
          <p:cNvSpPr/>
          <p:nvPr/>
        </p:nvSpPr>
        <p:spPr>
          <a:xfrm>
            <a:off x="1547061" y="4833292"/>
            <a:ext cx="1573004" cy="748923"/>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The Speech to Text service converts the human voice into the written word</a:t>
            </a:r>
            <a:endParaRPr sz="500" dirty="0"/>
          </a:p>
        </p:txBody>
      </p:sp>
      <p:grpSp>
        <p:nvGrpSpPr>
          <p:cNvPr id="44" name="Group 43">
            <a:extLst>
              <a:ext uri="{FF2B5EF4-FFF2-40B4-BE49-F238E27FC236}">
                <a16:creationId xmlns:a16="http://schemas.microsoft.com/office/drawing/2014/main" id="{CA9282C7-D376-5044-81E3-262F758FB495}"/>
              </a:ext>
            </a:extLst>
          </p:cNvPr>
          <p:cNvGrpSpPr/>
          <p:nvPr/>
        </p:nvGrpSpPr>
        <p:grpSpPr>
          <a:xfrm>
            <a:off x="7057604" y="1952204"/>
            <a:ext cx="1020631" cy="1026248"/>
            <a:chOff x="7131165" y="1970791"/>
            <a:chExt cx="1020631" cy="1026248"/>
          </a:xfrm>
        </p:grpSpPr>
        <p:pic>
          <p:nvPicPr>
            <p:cNvPr id="37" name="Picture 36">
              <a:extLst>
                <a:ext uri="{FF2B5EF4-FFF2-40B4-BE49-F238E27FC236}">
                  <a16:creationId xmlns:a16="http://schemas.microsoft.com/office/drawing/2014/main" id="{DB27A83A-A9F9-044F-BDCF-446F14901D8C}"/>
                </a:ext>
              </a:extLst>
            </p:cNvPr>
            <p:cNvPicPr>
              <a:picLocks noChangeAspect="1"/>
            </p:cNvPicPr>
            <p:nvPr/>
          </p:nvPicPr>
          <p:blipFill>
            <a:blip r:embed="rId8"/>
            <a:stretch>
              <a:fillRect/>
            </a:stretch>
          </p:blipFill>
          <p:spPr>
            <a:xfrm>
              <a:off x="7131165" y="1970791"/>
              <a:ext cx="1020631" cy="1005840"/>
            </a:xfrm>
            <a:prstGeom prst="rect">
              <a:avLst/>
            </a:prstGeom>
          </p:spPr>
        </p:pic>
        <p:sp>
          <p:nvSpPr>
            <p:cNvPr id="38" name="Shape 509">
              <a:extLst>
                <a:ext uri="{FF2B5EF4-FFF2-40B4-BE49-F238E27FC236}">
                  <a16:creationId xmlns:a16="http://schemas.microsoft.com/office/drawing/2014/main" id="{23FE2A9A-8F0F-BE45-83E9-78EF41678C0C}"/>
                </a:ext>
              </a:extLst>
            </p:cNvPr>
            <p:cNvSpPr/>
            <p:nvPr/>
          </p:nvSpPr>
          <p:spPr>
            <a:xfrm>
              <a:off x="7460132" y="2873928"/>
              <a:ext cx="391133"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EXTEND</a:t>
              </a:r>
              <a:endParaRPr sz="800" b="0" dirty="0">
                <a:solidFill>
                  <a:srgbClr val="4277BB"/>
                </a:solidFill>
                <a:latin typeface="IBM Plex Sans Medium" panose="020B0503050203000203" pitchFamily="34" charset="0"/>
              </a:endParaRPr>
            </a:p>
          </p:txBody>
        </p:sp>
      </p:grpSp>
      <p:sp>
        <p:nvSpPr>
          <p:cNvPr id="39" name="Shape 519">
            <a:extLst>
              <a:ext uri="{FF2B5EF4-FFF2-40B4-BE49-F238E27FC236}">
                <a16:creationId xmlns:a16="http://schemas.microsoft.com/office/drawing/2014/main" id="{1CD80792-AAAE-8D4E-B8F4-9B813E20F873}"/>
              </a:ext>
            </a:extLst>
          </p:cNvPr>
          <p:cNvSpPr/>
          <p:nvPr/>
        </p:nvSpPr>
        <p:spPr>
          <a:xfrm>
            <a:off x="8158308" y="2057400"/>
            <a:ext cx="1573004" cy="679673"/>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Components that add value to the cognitive applications.</a:t>
            </a:r>
          </a:p>
          <a:p>
            <a:pPr lvl="0">
              <a:defRPr sz="1800"/>
            </a:pPr>
            <a:endParaRPr sz="500" dirty="0"/>
          </a:p>
        </p:txBody>
      </p:sp>
      <p:sp>
        <p:nvSpPr>
          <p:cNvPr id="42" name="Shape 519">
            <a:extLst>
              <a:ext uri="{FF2B5EF4-FFF2-40B4-BE49-F238E27FC236}">
                <a16:creationId xmlns:a16="http://schemas.microsoft.com/office/drawing/2014/main" id="{9E135863-8FFF-6A4A-AF12-08C2AF8B118C}"/>
              </a:ext>
            </a:extLst>
          </p:cNvPr>
          <p:cNvSpPr/>
          <p:nvPr/>
        </p:nvSpPr>
        <p:spPr>
          <a:xfrm>
            <a:off x="8158308" y="3345749"/>
            <a:ext cx="1573004"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Applies cognitive computing techniques to return the best matching classes for a sentence or phrase.</a:t>
            </a:r>
            <a:endParaRPr sz="500" dirty="0"/>
          </a:p>
        </p:txBody>
      </p:sp>
      <p:grpSp>
        <p:nvGrpSpPr>
          <p:cNvPr id="11" name="Group 10">
            <a:extLst>
              <a:ext uri="{FF2B5EF4-FFF2-40B4-BE49-F238E27FC236}">
                <a16:creationId xmlns:a16="http://schemas.microsoft.com/office/drawing/2014/main" id="{62A75631-31D9-F644-AB72-3214B32D58C1}"/>
              </a:ext>
            </a:extLst>
          </p:cNvPr>
          <p:cNvGrpSpPr/>
          <p:nvPr/>
        </p:nvGrpSpPr>
        <p:grpSpPr>
          <a:xfrm>
            <a:off x="7052999" y="3352800"/>
            <a:ext cx="1043555" cy="1009581"/>
            <a:chOff x="2083033" y="2160079"/>
            <a:chExt cx="1043555" cy="1009581"/>
          </a:xfrm>
        </p:grpSpPr>
        <p:sp>
          <p:nvSpPr>
            <p:cNvPr id="53" name="Shape 576">
              <a:extLst>
                <a:ext uri="{FF2B5EF4-FFF2-40B4-BE49-F238E27FC236}">
                  <a16:creationId xmlns:a16="http://schemas.microsoft.com/office/drawing/2014/main" id="{EE1C2AAE-1385-1E43-9B7C-3E828614BB8B}"/>
                </a:ext>
              </a:extLst>
            </p:cNvPr>
            <p:cNvSpPr/>
            <p:nvPr/>
          </p:nvSpPr>
          <p:spPr>
            <a:xfrm>
              <a:off x="2083033" y="2923439"/>
              <a:ext cx="1043555" cy="246221"/>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defRPr sz="900" b="1">
                  <a:latin typeface="Helvetica"/>
                  <a:ea typeface="Helvetica"/>
                  <a:cs typeface="Helvetica"/>
                  <a:sym typeface="Helvetica"/>
                </a:defRPr>
              </a:lvl1pPr>
            </a:lstStyle>
            <a:p>
              <a:pPr lvl="0">
                <a:defRPr sz="1800" b="0"/>
              </a:pPr>
              <a:r>
                <a:rPr lang="en-US" sz="800" b="0" dirty="0">
                  <a:solidFill>
                    <a:srgbClr val="4E77B6"/>
                  </a:solidFill>
                  <a:latin typeface="IBM Plex Sans Medium" panose="020B0503050203000203" pitchFamily="34" charset="0"/>
                </a:rPr>
                <a:t>NATURAL LANGUAGE </a:t>
              </a:r>
            </a:p>
            <a:p>
              <a:pPr lvl="0">
                <a:defRPr sz="1800" b="0"/>
              </a:pPr>
              <a:r>
                <a:rPr lang="en-US" sz="800" b="0" dirty="0">
                  <a:solidFill>
                    <a:srgbClr val="4E77B6"/>
                  </a:solidFill>
                  <a:latin typeface="IBM Plex Sans Medium" panose="020B0503050203000203" pitchFamily="34" charset="0"/>
                </a:rPr>
                <a:t>CLASSIFIER</a:t>
              </a:r>
            </a:p>
          </p:txBody>
        </p:sp>
        <p:grpSp>
          <p:nvGrpSpPr>
            <p:cNvPr id="10" name="Group 9">
              <a:extLst>
                <a:ext uri="{FF2B5EF4-FFF2-40B4-BE49-F238E27FC236}">
                  <a16:creationId xmlns:a16="http://schemas.microsoft.com/office/drawing/2014/main" id="{8A787500-C3FC-AD47-8FD0-930BEF8B63FE}"/>
                </a:ext>
              </a:extLst>
            </p:cNvPr>
            <p:cNvGrpSpPr/>
            <p:nvPr/>
          </p:nvGrpSpPr>
          <p:grpSpPr>
            <a:xfrm>
              <a:off x="2239270" y="2160079"/>
              <a:ext cx="731080" cy="731080"/>
              <a:chOff x="2239270" y="2160079"/>
              <a:chExt cx="731080" cy="731080"/>
            </a:xfrm>
          </p:grpSpPr>
          <p:sp>
            <p:nvSpPr>
              <p:cNvPr id="55" name="Oval 54">
                <a:extLst>
                  <a:ext uri="{FF2B5EF4-FFF2-40B4-BE49-F238E27FC236}">
                    <a16:creationId xmlns:a16="http://schemas.microsoft.com/office/drawing/2014/main" id="{50002D0C-8B21-2243-AE28-1C48BAA6B1C3}"/>
                  </a:ext>
                </a:extLst>
              </p:cNvPr>
              <p:cNvSpPr>
                <a:spLocks noChangeAspect="1"/>
              </p:cNvSpPr>
              <p:nvPr/>
            </p:nvSpPr>
            <p:spPr>
              <a:xfrm>
                <a:off x="2239270" y="2160079"/>
                <a:ext cx="731080" cy="731080"/>
              </a:xfrm>
              <a:prstGeom prst="ellipse">
                <a:avLst/>
              </a:prstGeom>
              <a:solidFill>
                <a:schemeClr val="bg1"/>
              </a:solidFill>
              <a:ln w="15875">
                <a:solidFill>
                  <a:srgbClr val="7250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7" name="Picture 56">
                <a:extLst>
                  <a:ext uri="{FF2B5EF4-FFF2-40B4-BE49-F238E27FC236}">
                    <a16:creationId xmlns:a16="http://schemas.microsoft.com/office/drawing/2014/main" id="{85D71DD2-B740-C54D-899E-D09F5202BE0D}"/>
                  </a:ext>
                </a:extLst>
              </p:cNvPr>
              <p:cNvPicPr>
                <a:picLocks noChangeAspect="1"/>
              </p:cNvPicPr>
              <p:nvPr/>
            </p:nvPicPr>
            <p:blipFill>
              <a:blip r:embed="rId9">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2359238" y="2310548"/>
                <a:ext cx="491144" cy="491144"/>
              </a:xfrm>
              <a:prstGeom prst="rect">
                <a:avLst/>
              </a:prstGeom>
            </p:spPr>
          </p:pic>
        </p:grpSp>
      </p:grpSp>
      <p:sp>
        <p:nvSpPr>
          <p:cNvPr id="41" name="Shape 519">
            <a:extLst>
              <a:ext uri="{FF2B5EF4-FFF2-40B4-BE49-F238E27FC236}">
                <a16:creationId xmlns:a16="http://schemas.microsoft.com/office/drawing/2014/main" id="{BC81D5BE-8445-AC48-8F11-B2972AFEF613}"/>
              </a:ext>
            </a:extLst>
          </p:cNvPr>
          <p:cNvSpPr/>
          <p:nvPr/>
        </p:nvSpPr>
        <p:spPr>
          <a:xfrm>
            <a:off x="1539574" y="2057400"/>
            <a:ext cx="1573004"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Unlock hidden value in data to find answers, monitor trends and surface patterns with the world’s most advanced cloud-native insight engine. </a:t>
            </a:r>
          </a:p>
        </p:txBody>
      </p:sp>
      <p:grpSp>
        <p:nvGrpSpPr>
          <p:cNvPr id="2" name="Group 1">
            <a:extLst>
              <a:ext uri="{FF2B5EF4-FFF2-40B4-BE49-F238E27FC236}">
                <a16:creationId xmlns:a16="http://schemas.microsoft.com/office/drawing/2014/main" id="{326DA05D-B520-C04E-BE8F-56D1CCF2D59B}"/>
              </a:ext>
            </a:extLst>
          </p:cNvPr>
          <p:cNvGrpSpPr/>
          <p:nvPr/>
        </p:nvGrpSpPr>
        <p:grpSpPr>
          <a:xfrm>
            <a:off x="537944" y="2061375"/>
            <a:ext cx="886968" cy="1084293"/>
            <a:chOff x="537944" y="2061375"/>
            <a:chExt cx="886968" cy="1084293"/>
          </a:xfrm>
        </p:grpSpPr>
        <p:pic>
          <p:nvPicPr>
            <p:cNvPr id="50" name="Picture 49">
              <a:extLst>
                <a:ext uri="{FF2B5EF4-FFF2-40B4-BE49-F238E27FC236}">
                  <a16:creationId xmlns:a16="http://schemas.microsoft.com/office/drawing/2014/main" id="{0AB8CCFE-7706-1942-A37E-C9708A623690}"/>
                </a:ext>
              </a:extLst>
            </p:cNvPr>
            <p:cNvPicPr>
              <a:picLocks noChangeAspect="1"/>
            </p:cNvPicPr>
            <p:nvPr/>
          </p:nvPicPr>
          <p:blipFill>
            <a:blip r:embed="rId3"/>
            <a:stretch>
              <a:fillRect/>
            </a:stretch>
          </p:blipFill>
          <p:spPr>
            <a:xfrm>
              <a:off x="537944" y="2061375"/>
              <a:ext cx="886968" cy="886968"/>
            </a:xfrm>
            <a:prstGeom prst="rect">
              <a:avLst/>
            </a:prstGeom>
          </p:spPr>
        </p:pic>
        <p:sp>
          <p:nvSpPr>
            <p:cNvPr id="51" name="Shape 509">
              <a:extLst>
                <a:ext uri="{FF2B5EF4-FFF2-40B4-BE49-F238E27FC236}">
                  <a16:creationId xmlns:a16="http://schemas.microsoft.com/office/drawing/2014/main" id="{8EF288AE-966E-D044-9435-27649D6400E5}"/>
                </a:ext>
              </a:extLst>
            </p:cNvPr>
            <p:cNvSpPr/>
            <p:nvPr/>
          </p:nvSpPr>
          <p:spPr>
            <a:xfrm>
              <a:off x="685481" y="2899447"/>
              <a:ext cx="59311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0" dirty="0">
                  <a:solidFill>
                    <a:srgbClr val="4277BB"/>
                  </a:solidFill>
                  <a:latin typeface="IBM Plex Sans Medium" panose="020B0503050203000203" pitchFamily="34" charset="0"/>
                </a:rPr>
                <a:t>DISCOVERY </a:t>
              </a:r>
            </a:p>
            <a:p>
              <a:pPr lvl="0">
                <a:defRPr sz="1800" b="0">
                  <a:solidFill>
                    <a:srgbClr val="000000"/>
                  </a:solidFill>
                </a:defRPr>
              </a:pPr>
              <a:r>
                <a:rPr lang="en-US" sz="800" b="0" dirty="0">
                  <a:solidFill>
                    <a:srgbClr val="4277BB"/>
                  </a:solidFill>
                  <a:latin typeface="IBM Plex Sans Medium" panose="020B0503050203000203" pitchFamily="34" charset="0"/>
                </a:rPr>
                <a:t>SERVICES</a:t>
              </a:r>
              <a:endParaRPr sz="800" b="0" dirty="0">
                <a:solidFill>
                  <a:srgbClr val="4277BB"/>
                </a:solidFill>
                <a:latin typeface="IBM Plex Sans Medium" panose="020B0503050203000203" pitchFamily="34" charset="0"/>
              </a:endParaRPr>
            </a:p>
          </p:txBody>
        </p:sp>
      </p:grpSp>
    </p:spTree>
    <p:extLst>
      <p:ext uri="{BB962C8B-B14F-4D97-AF65-F5344CB8AC3E}">
        <p14:creationId xmlns:p14="http://schemas.microsoft.com/office/powerpoint/2010/main" val="159512640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Shape 5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8" name="Shape 58"/>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8" name="Shape 57">
            <a:extLst>
              <a:ext uri="{FF2B5EF4-FFF2-40B4-BE49-F238E27FC236}">
                <a16:creationId xmlns:a16="http://schemas.microsoft.com/office/drawing/2014/main" id="{7061FCC8-7A7F-9343-A177-48BF1934510A}"/>
              </a:ext>
            </a:extLst>
          </p:cNvPr>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Diagram Template</a:t>
            </a:r>
            <a:endParaRPr sz="2400" dirty="0"/>
          </a:p>
        </p:txBody>
      </p:sp>
      <p:sp>
        <p:nvSpPr>
          <p:cNvPr id="9" name="TextBox 8">
            <a:extLst>
              <a:ext uri="{FF2B5EF4-FFF2-40B4-BE49-F238E27FC236}">
                <a16:creationId xmlns:a16="http://schemas.microsoft.com/office/drawing/2014/main" id="{508F3CDB-E3D4-7744-9B5B-C7E9D70F51DC}"/>
              </a:ext>
            </a:extLst>
          </p:cNvPr>
          <p:cNvSpPr txBox="1"/>
          <p:nvPr/>
        </p:nvSpPr>
        <p:spPr>
          <a:xfrm>
            <a:off x="369887" y="2130581"/>
            <a:ext cx="8496300" cy="3680333"/>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l" defTabSz="584200" rtl="0" fontAlgn="auto" hangingPunct="0">
              <a:lnSpc>
                <a:spcPct val="100000"/>
              </a:lnSpc>
              <a:spcBef>
                <a:spcPts val="0"/>
              </a:spcBef>
              <a:spcAft>
                <a:spcPts val="0"/>
              </a:spcAft>
              <a:buClrTx/>
              <a:buSzTx/>
              <a:buFontTx/>
              <a:buNone/>
              <a:tabLst/>
            </a:pPr>
            <a:r>
              <a:rPr lang="en-US" sz="1400" b="1" dirty="0">
                <a:solidFill>
                  <a:srgbClr val="000000"/>
                </a:solidFill>
                <a:latin typeface="Helvetica" charset="0"/>
                <a:ea typeface="Helvetica" charset="0"/>
                <a:cs typeface="Helvetica" charset="0"/>
              </a:rPr>
              <a:t>Using the Diagram Template</a:t>
            </a:r>
          </a:p>
          <a:p>
            <a:pPr marL="0" marR="0" indent="0" algn="l" defTabSz="584200" rtl="0" fontAlgn="auto" hangingPunct="0">
              <a:lnSpc>
                <a:spcPct val="100000"/>
              </a:lnSpc>
              <a:spcBef>
                <a:spcPts val="0"/>
              </a:spcBef>
              <a:spcAft>
                <a:spcPts val="0"/>
              </a:spcAft>
              <a:buClrTx/>
              <a:buSzTx/>
              <a:buFontTx/>
              <a:buNone/>
              <a:tabLst/>
            </a:pPr>
            <a:endParaRPr lang="en-US" sz="1400" b="1" dirty="0">
              <a:solidFill>
                <a:srgbClr val="000000"/>
              </a:solidFill>
              <a:latin typeface="Helvetica" charset="0"/>
              <a:ea typeface="Helvetica" charset="0"/>
              <a:cs typeface="Helvetica" charset="0"/>
            </a:endParaRPr>
          </a:p>
          <a:p>
            <a:pPr marL="0" marR="0" indent="0" algn="l" defTabSz="584200" rtl="0" fontAlgn="auto" hangingPunct="0">
              <a:lnSpc>
                <a:spcPct val="100000"/>
              </a:lnSpc>
              <a:spcBef>
                <a:spcPts val="0"/>
              </a:spcBef>
              <a:spcAft>
                <a:spcPts val="0"/>
              </a:spcAft>
              <a:buClrTx/>
              <a:buSzTx/>
              <a:buFontTx/>
              <a:buNone/>
              <a:tabLst/>
            </a:pPr>
            <a:endParaRPr kumimoji="0" lang="en-US" sz="1400" b="0" i="0" u="none" strike="noStrike" cap="none" spc="0" normalizeH="0" baseline="0" dirty="0">
              <a:ln>
                <a:noFill/>
              </a:ln>
              <a:solidFill>
                <a:srgbClr val="000000"/>
              </a:solidFill>
              <a:effectLst/>
              <a:uFillTx/>
              <a:latin typeface="Helvetica" charset="0"/>
              <a:ea typeface="Helvetica" charset="0"/>
              <a:cs typeface="Helvetica" charset="0"/>
              <a:sym typeface="Helvetica Light"/>
            </a:endParaRPr>
          </a:p>
          <a:p>
            <a:pPr algn="l" rtl="0" hangingPunct="0"/>
            <a:r>
              <a:rPr lang="en-US" sz="1400" dirty="0">
                <a:solidFill>
                  <a:srgbClr val="000000"/>
                </a:solidFill>
                <a:latin typeface="Helvetica" charset="0"/>
                <a:ea typeface="Helvetica" charset="0"/>
                <a:cs typeface="Helvetica" charset="0"/>
              </a:rPr>
              <a:t>This template is for use in creating a visual representation of your architecture.</a:t>
            </a:r>
          </a:p>
          <a:p>
            <a:pPr marL="0" marR="0" indent="0" algn="l" defTabSz="584200" rtl="0" fontAlgn="auto" hangingPunct="0">
              <a:lnSpc>
                <a:spcPct val="100000"/>
              </a:lnSpc>
              <a:spcBef>
                <a:spcPts val="0"/>
              </a:spcBef>
              <a:spcAft>
                <a:spcPts val="0"/>
              </a:spcAft>
              <a:buClrTx/>
              <a:buSzTx/>
              <a:buFontTx/>
              <a:buNone/>
              <a:tabLst/>
            </a:pPr>
            <a:endParaRPr lang="en-US" sz="1400" dirty="0">
              <a:solidFill>
                <a:srgbClr val="000000"/>
              </a:solidFill>
              <a:latin typeface="Helvetica" charset="0"/>
              <a:ea typeface="Helvetica" charset="0"/>
              <a:cs typeface="Helvetica" charset="0"/>
            </a:endParaRPr>
          </a:p>
          <a:p>
            <a:pPr algn="l" rtl="0" hangingPunct="0"/>
            <a:r>
              <a:rPr lang="en-US" sz="1400" dirty="0">
                <a:solidFill>
                  <a:srgbClr val="000000"/>
                </a:solidFill>
                <a:latin typeface="Helvetica" charset="0"/>
                <a:ea typeface="Helvetica" charset="0"/>
                <a:cs typeface="Helvetica" charset="0"/>
              </a:rPr>
              <a:t>Create your diagram by copying the required icons into one of the frameworks provided on </a:t>
            </a:r>
            <a:r>
              <a:rPr lang="en-US" sz="1400" b="1" dirty="0">
                <a:solidFill>
                  <a:srgbClr val="000000"/>
                </a:solidFill>
                <a:latin typeface="Helvetica" charset="0"/>
                <a:ea typeface="Helvetica" charset="0"/>
                <a:cs typeface="Helvetica" charset="0"/>
              </a:rPr>
              <a:t>page 35</a:t>
            </a:r>
            <a:r>
              <a:rPr lang="en-US" sz="1400" dirty="0">
                <a:solidFill>
                  <a:srgbClr val="000000"/>
                </a:solidFill>
                <a:latin typeface="Helvetica" charset="0"/>
                <a:ea typeface="Helvetica" charset="0"/>
                <a:cs typeface="Helvetica" charset="0"/>
              </a:rPr>
              <a:t> of this template. Use standard arrows to show the runtime flow. </a:t>
            </a:r>
          </a:p>
          <a:p>
            <a:pPr algn="l" rtl="0" hangingPunct="0"/>
            <a:endParaRPr lang="en-US" sz="1400" dirty="0">
              <a:solidFill>
                <a:srgbClr val="000000"/>
              </a:solidFill>
              <a:latin typeface="Helvetica" charset="0"/>
              <a:ea typeface="Helvetica" charset="0"/>
              <a:cs typeface="Helvetica" charset="0"/>
            </a:endParaRPr>
          </a:p>
          <a:p>
            <a:pPr marR="0" algn="l" defTabSz="584200" rtl="0" fontAlgn="auto" hangingPunct="0">
              <a:lnSpc>
                <a:spcPct val="100000"/>
              </a:lnSpc>
              <a:spcBef>
                <a:spcPts val="0"/>
              </a:spcBef>
              <a:spcAft>
                <a:spcPts val="0"/>
              </a:spcAft>
              <a:buClrTx/>
              <a:buSzTx/>
              <a:tabLst/>
            </a:pPr>
            <a:r>
              <a:rPr lang="en-US" sz="1400" dirty="0">
                <a:solidFill>
                  <a:srgbClr val="000000"/>
                </a:solidFill>
                <a:latin typeface="Helvetica" charset="0"/>
                <a:ea typeface="Helvetica" charset="0"/>
                <a:cs typeface="Helvetica" charset="0"/>
              </a:rPr>
              <a:t>You may add numbers (which are provided on page 32) to the diagram to correspond to the runtime flow steps in your architecture.</a:t>
            </a:r>
          </a:p>
          <a:p>
            <a:pPr marR="0" algn="l" defTabSz="584200" rtl="0" fontAlgn="auto" hangingPunct="0">
              <a:lnSpc>
                <a:spcPct val="100000"/>
              </a:lnSpc>
              <a:spcBef>
                <a:spcPts val="0"/>
              </a:spcBef>
              <a:spcAft>
                <a:spcPts val="0"/>
              </a:spcAft>
              <a:buClrTx/>
              <a:buSzTx/>
              <a:tabLst/>
            </a:pPr>
            <a:endParaRPr lang="en-US" sz="1400" dirty="0">
              <a:solidFill>
                <a:srgbClr val="000000"/>
              </a:solidFill>
              <a:latin typeface="Helvetica" charset="0"/>
              <a:ea typeface="Helvetica" charset="0"/>
              <a:cs typeface="Helvetica" charset="0"/>
            </a:endParaRPr>
          </a:p>
          <a:p>
            <a:pPr marR="0" algn="l" defTabSz="584200" rtl="0" fontAlgn="auto" hangingPunct="0">
              <a:lnSpc>
                <a:spcPct val="100000"/>
              </a:lnSpc>
              <a:spcBef>
                <a:spcPts val="0"/>
              </a:spcBef>
              <a:spcAft>
                <a:spcPts val="0"/>
              </a:spcAft>
              <a:buClrTx/>
              <a:buSzTx/>
              <a:tabLst/>
            </a:pPr>
            <a:r>
              <a:rPr lang="en-US" sz="1400" dirty="0">
                <a:solidFill>
                  <a:srgbClr val="000000"/>
                </a:solidFill>
                <a:latin typeface="Helvetica" charset="0"/>
                <a:ea typeface="Helvetica" charset="0"/>
                <a:cs typeface="Helvetica" charset="0"/>
              </a:rPr>
              <a:t>Steps for graying out icons that are not being used in the runtime flow can be found on page: 33</a:t>
            </a:r>
          </a:p>
          <a:p>
            <a:pPr marR="0" algn="l" defTabSz="584200" rtl="0" fontAlgn="auto" hangingPunct="0">
              <a:lnSpc>
                <a:spcPct val="100000"/>
              </a:lnSpc>
              <a:spcBef>
                <a:spcPts val="0"/>
              </a:spcBef>
              <a:spcAft>
                <a:spcPts val="0"/>
              </a:spcAft>
              <a:buClrTx/>
              <a:buSzTx/>
              <a:tabLst/>
            </a:pPr>
            <a:endParaRPr lang="en-US" sz="1400" dirty="0">
              <a:solidFill>
                <a:srgbClr val="000000"/>
              </a:solidFill>
              <a:latin typeface="Helvetica" charset="0"/>
              <a:ea typeface="Helvetica" charset="0"/>
              <a:cs typeface="Helvetica" charset="0"/>
            </a:endParaRPr>
          </a:p>
          <a:p>
            <a:pPr marR="0" algn="l" defTabSz="584200" rtl="0" fontAlgn="auto" hangingPunct="0">
              <a:lnSpc>
                <a:spcPct val="100000"/>
              </a:lnSpc>
              <a:spcBef>
                <a:spcPts val="0"/>
              </a:spcBef>
              <a:spcAft>
                <a:spcPts val="0"/>
              </a:spcAft>
              <a:buClrTx/>
              <a:buSzTx/>
              <a:tabLst/>
            </a:pPr>
            <a:r>
              <a:rPr lang="en-US" sz="1400" dirty="0">
                <a:solidFill>
                  <a:srgbClr val="000000"/>
                </a:solidFill>
                <a:latin typeface="Helvetica" charset="0"/>
                <a:ea typeface="Helvetica" charset="0"/>
                <a:cs typeface="Helvetica" charset="0"/>
              </a:rPr>
              <a:t>This template may be updated periodically with new icons. Get the latest version at </a:t>
            </a:r>
            <a:r>
              <a:rPr lang="en-US" sz="1400" dirty="0">
                <a:solidFill>
                  <a:srgbClr val="000000"/>
                </a:solidFill>
                <a:latin typeface="Helvetica" charset="0"/>
                <a:ea typeface="Helvetica" charset="0"/>
                <a:cs typeface="Helvetica" charset="0"/>
                <a:hlinkClick r:id="rId3"/>
              </a:rPr>
              <a:t>developer.ibm.com/architecture/DiagramTemplate.pptx</a:t>
            </a:r>
            <a:r>
              <a:rPr lang="en-US" sz="1400" dirty="0">
                <a:solidFill>
                  <a:srgbClr val="000000"/>
                </a:solidFill>
                <a:latin typeface="Helvetica" charset="0"/>
                <a:ea typeface="Helvetica" charset="0"/>
                <a:cs typeface="Helvetica" charset="0"/>
              </a:rPr>
              <a:t>.</a:t>
            </a:r>
          </a:p>
          <a:p>
            <a:pPr marR="0" algn="l" defTabSz="584200" rtl="0" fontAlgn="auto" hangingPunct="0">
              <a:lnSpc>
                <a:spcPct val="100000"/>
              </a:lnSpc>
              <a:spcBef>
                <a:spcPts val="0"/>
              </a:spcBef>
              <a:spcAft>
                <a:spcPts val="0"/>
              </a:spcAft>
              <a:buClrTx/>
              <a:buSzTx/>
              <a:tabLst/>
            </a:pPr>
            <a:endParaRPr kumimoji="0" lang="en-US" sz="1200" b="0" i="0" u="none" strike="noStrike" cap="none" spc="0" normalizeH="0" baseline="0" dirty="0">
              <a:ln>
                <a:noFill/>
              </a:ln>
              <a:solidFill>
                <a:srgbClr val="000000"/>
              </a:solidFill>
              <a:effectLst/>
              <a:uFillTx/>
              <a:latin typeface="Helvetica" charset="0"/>
              <a:ea typeface="Helvetica" charset="0"/>
              <a:cs typeface="Helvetica" charset="0"/>
              <a:sym typeface="Helvetica Light"/>
            </a:endParaRPr>
          </a:p>
          <a:p>
            <a:pPr marR="0" algn="l" defTabSz="584200" rtl="0" fontAlgn="auto" hangingPunct="0">
              <a:lnSpc>
                <a:spcPct val="100000"/>
              </a:lnSpc>
              <a:spcBef>
                <a:spcPts val="0"/>
              </a:spcBef>
              <a:spcAft>
                <a:spcPts val="0"/>
              </a:spcAft>
              <a:buClrTx/>
              <a:buSzTx/>
              <a:tabLst/>
            </a:pPr>
            <a:endParaRPr kumimoji="0" lang="en-US" sz="1200" b="0" i="0" u="none" strike="noStrike" cap="none" spc="0" normalizeH="0" baseline="0" dirty="0">
              <a:ln>
                <a:noFill/>
              </a:ln>
              <a:solidFill>
                <a:srgbClr val="000000"/>
              </a:solidFill>
              <a:effectLst/>
              <a:uFillTx/>
              <a:latin typeface="Helvetica" charset="0"/>
              <a:ea typeface="Helvetica" charset="0"/>
              <a:cs typeface="Helvetica" charset="0"/>
              <a:sym typeface="Helvetica Light"/>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187" name="Shape 187"/>
          <p:cNvSpPr/>
          <p:nvPr/>
        </p:nvSpPr>
        <p:spPr>
          <a:xfrm>
            <a:off x="369887" y="906462"/>
            <a:ext cx="5078278" cy="471924"/>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VPC Groups</a:t>
            </a:r>
            <a:endParaRPr sz="2400" dirty="0"/>
          </a:p>
        </p:txBody>
      </p:sp>
      <p:sp>
        <p:nvSpPr>
          <p:cNvPr id="188" name="Shape 188"/>
          <p:cNvSpPr/>
          <p:nvPr/>
        </p:nvSpPr>
        <p:spPr>
          <a:xfrm>
            <a:off x="369887" y="542924"/>
            <a:ext cx="2654966" cy="281941"/>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32" name="Shape 535"/>
          <p:cNvSpPr/>
          <p:nvPr/>
        </p:nvSpPr>
        <p:spPr>
          <a:xfrm>
            <a:off x="7026780" y="3835909"/>
            <a:ext cx="1329962" cy="379591"/>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dirty="0"/>
              <a:t>IBM Cloud</a:t>
            </a:r>
            <a:endParaRPr sz="1000" dirty="0"/>
          </a:p>
        </p:txBody>
      </p:sp>
      <p:sp>
        <p:nvSpPr>
          <p:cNvPr id="36" name="Shape 535"/>
          <p:cNvSpPr/>
          <p:nvPr/>
        </p:nvSpPr>
        <p:spPr>
          <a:xfrm>
            <a:off x="868203" y="6609275"/>
            <a:ext cx="622939" cy="379591"/>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800" dirty="0"/>
              <a:t>VPC</a:t>
            </a:r>
            <a:endParaRPr sz="1000" dirty="0"/>
          </a:p>
        </p:txBody>
      </p:sp>
      <p:sp>
        <p:nvSpPr>
          <p:cNvPr id="41" name="Shape 535"/>
          <p:cNvSpPr/>
          <p:nvPr/>
        </p:nvSpPr>
        <p:spPr>
          <a:xfrm>
            <a:off x="957454" y="3880960"/>
            <a:ext cx="1827968" cy="379591"/>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dirty="0"/>
              <a:t>Cloud Universe</a:t>
            </a:r>
            <a:endParaRPr sz="1000" dirty="0"/>
          </a:p>
        </p:txBody>
      </p:sp>
      <p:sp>
        <p:nvSpPr>
          <p:cNvPr id="43" name="Shape 535"/>
          <p:cNvSpPr/>
          <p:nvPr/>
        </p:nvSpPr>
        <p:spPr>
          <a:xfrm>
            <a:off x="3999494" y="6552945"/>
            <a:ext cx="1411174" cy="379591"/>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dirty="0"/>
              <a:t>Region</a:t>
            </a:r>
            <a:r>
              <a:rPr lang="en-US" sz="1000" dirty="0"/>
              <a:t> </a:t>
            </a:r>
            <a:endParaRPr sz="1000" dirty="0"/>
          </a:p>
        </p:txBody>
      </p:sp>
      <p:sp>
        <p:nvSpPr>
          <p:cNvPr id="45" name="Shape 535"/>
          <p:cNvSpPr/>
          <p:nvPr/>
        </p:nvSpPr>
        <p:spPr>
          <a:xfrm>
            <a:off x="7430069" y="6535622"/>
            <a:ext cx="1411174" cy="379591"/>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800" dirty="0"/>
              <a:t>Zone</a:t>
            </a:r>
            <a:r>
              <a:rPr lang="en-US" sz="1000" dirty="0"/>
              <a:t> </a:t>
            </a:r>
            <a:endParaRPr sz="1000" dirty="0"/>
          </a:p>
        </p:txBody>
      </p:sp>
      <p:sp>
        <p:nvSpPr>
          <p:cNvPr id="23" name="Shape 519">
            <a:extLst>
              <a:ext uri="{FF2B5EF4-FFF2-40B4-BE49-F238E27FC236}">
                <a16:creationId xmlns:a16="http://schemas.microsoft.com/office/drawing/2014/main" id="{3A17374A-471C-324A-BAB5-4C750BB17153}"/>
              </a:ext>
            </a:extLst>
          </p:cNvPr>
          <p:cNvSpPr/>
          <p:nvPr/>
        </p:nvSpPr>
        <p:spPr>
          <a:xfrm>
            <a:off x="8571739" y="2167614"/>
            <a:ext cx="1412420" cy="564257"/>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Group representing components in IBM Cloud. </a:t>
            </a:r>
            <a:endParaRPr sz="1000" dirty="0"/>
          </a:p>
        </p:txBody>
      </p:sp>
      <p:sp>
        <p:nvSpPr>
          <p:cNvPr id="24" name="Shape 519">
            <a:extLst>
              <a:ext uri="{FF2B5EF4-FFF2-40B4-BE49-F238E27FC236}">
                <a16:creationId xmlns:a16="http://schemas.microsoft.com/office/drawing/2014/main" id="{BD505397-3C40-9F45-9843-9DFA197AFA9A}"/>
              </a:ext>
            </a:extLst>
          </p:cNvPr>
          <p:cNvSpPr/>
          <p:nvPr/>
        </p:nvSpPr>
        <p:spPr>
          <a:xfrm>
            <a:off x="2060686" y="4878359"/>
            <a:ext cx="1412420" cy="1487587"/>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Group representing virtual network tied to customer account that provides security and scalability with fine-grain control over infrastructure and segmenting network traffic.</a:t>
            </a:r>
            <a:endParaRPr sz="1000" dirty="0"/>
          </a:p>
        </p:txBody>
      </p:sp>
      <p:sp>
        <p:nvSpPr>
          <p:cNvPr id="25" name="Shape 519">
            <a:extLst>
              <a:ext uri="{FF2B5EF4-FFF2-40B4-BE49-F238E27FC236}">
                <a16:creationId xmlns:a16="http://schemas.microsoft.com/office/drawing/2014/main" id="{4AD75BFC-28A4-1647-ACA5-E56464B1167A}"/>
              </a:ext>
            </a:extLst>
          </p:cNvPr>
          <p:cNvSpPr/>
          <p:nvPr/>
        </p:nvSpPr>
        <p:spPr>
          <a:xfrm>
            <a:off x="5287350" y="4878359"/>
            <a:ext cx="1412420" cy="564257"/>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Group representing geographical locations within IBM Cloud. </a:t>
            </a:r>
            <a:endParaRPr sz="1000" dirty="0"/>
          </a:p>
        </p:txBody>
      </p:sp>
      <p:sp>
        <p:nvSpPr>
          <p:cNvPr id="26" name="Shape 519">
            <a:extLst>
              <a:ext uri="{FF2B5EF4-FFF2-40B4-BE49-F238E27FC236}">
                <a16:creationId xmlns:a16="http://schemas.microsoft.com/office/drawing/2014/main" id="{DCA53AF5-792C-D644-B46A-4B13F511A679}"/>
              </a:ext>
            </a:extLst>
          </p:cNvPr>
          <p:cNvSpPr/>
          <p:nvPr/>
        </p:nvSpPr>
        <p:spPr>
          <a:xfrm>
            <a:off x="8571739" y="4806181"/>
            <a:ext cx="1412420" cy="1025922"/>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Group representing one of the multiple datacenters with independent fault domains within a region. </a:t>
            </a:r>
            <a:endParaRPr sz="1000" dirty="0"/>
          </a:p>
        </p:txBody>
      </p:sp>
      <p:grpSp>
        <p:nvGrpSpPr>
          <p:cNvPr id="22" name="Group 21">
            <a:extLst>
              <a:ext uri="{FF2B5EF4-FFF2-40B4-BE49-F238E27FC236}">
                <a16:creationId xmlns:a16="http://schemas.microsoft.com/office/drawing/2014/main" id="{68A707CF-4946-49E1-B040-CF0B60887939}"/>
              </a:ext>
            </a:extLst>
          </p:cNvPr>
          <p:cNvGrpSpPr/>
          <p:nvPr/>
        </p:nvGrpSpPr>
        <p:grpSpPr>
          <a:xfrm>
            <a:off x="322460" y="4929025"/>
            <a:ext cx="1657633" cy="1681118"/>
            <a:chOff x="322460" y="4929025"/>
            <a:chExt cx="1657633" cy="1681118"/>
          </a:xfrm>
        </p:grpSpPr>
        <p:sp>
          <p:nvSpPr>
            <p:cNvPr id="34" name="Rounded Rectangle 33">
              <a:extLst>
                <a:ext uri="{FF2B5EF4-FFF2-40B4-BE49-F238E27FC236}">
                  <a16:creationId xmlns:a16="http://schemas.microsoft.com/office/drawing/2014/main" id="{51C63551-088B-B94F-AD7C-102645CE6841}"/>
                </a:ext>
              </a:extLst>
            </p:cNvPr>
            <p:cNvSpPr/>
            <p:nvPr/>
          </p:nvSpPr>
          <p:spPr>
            <a:xfrm>
              <a:off x="322460" y="4929025"/>
              <a:ext cx="1657633" cy="1681118"/>
            </a:xfrm>
            <a:prstGeom prst="roundRect">
              <a:avLst>
                <a:gd name="adj" fmla="val 0"/>
              </a:avLst>
            </a:prstGeom>
            <a:noFill/>
            <a:ln w="12700">
              <a:solidFill>
                <a:srgbClr val="4378BB"/>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latin typeface="IBM Plex Sans" charset="0"/>
                <a:ea typeface="IBM Plex Sans" charset="0"/>
                <a:cs typeface="IBM Plex Sans" charset="0"/>
              </a:endParaRPr>
            </a:p>
          </p:txBody>
        </p:sp>
        <p:sp>
          <p:nvSpPr>
            <p:cNvPr id="63" name="Shape 535">
              <a:extLst>
                <a:ext uri="{FF2B5EF4-FFF2-40B4-BE49-F238E27FC236}">
                  <a16:creationId xmlns:a16="http://schemas.microsoft.com/office/drawing/2014/main" id="{60A2DE19-D22F-4C4D-85A6-EB9CBF044A74}"/>
                </a:ext>
              </a:extLst>
            </p:cNvPr>
            <p:cNvSpPr/>
            <p:nvPr/>
          </p:nvSpPr>
          <p:spPr>
            <a:xfrm>
              <a:off x="710220" y="4945459"/>
              <a:ext cx="1209094" cy="287258"/>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200" dirty="0">
                  <a:latin typeface="Helvetica" panose="020B0604020202020204" pitchFamily="34" charset="0"/>
                  <a:cs typeface="Helvetica" panose="020B0604020202020204" pitchFamily="34" charset="0"/>
                </a:rPr>
                <a:t>VPC</a:t>
              </a:r>
              <a:endParaRPr sz="1200" dirty="0">
                <a:latin typeface="Helvetica" panose="020B0604020202020204" pitchFamily="34" charset="0"/>
                <a:cs typeface="Helvetica" panose="020B0604020202020204" pitchFamily="34" charset="0"/>
              </a:endParaRPr>
            </a:p>
          </p:txBody>
        </p:sp>
      </p:grpSp>
      <p:sp>
        <p:nvSpPr>
          <p:cNvPr id="72" name="Shape 519">
            <a:extLst>
              <a:ext uri="{FF2B5EF4-FFF2-40B4-BE49-F238E27FC236}">
                <a16:creationId xmlns:a16="http://schemas.microsoft.com/office/drawing/2014/main" id="{EAC0DA25-36CB-4696-B534-7FA0197148D3}"/>
              </a:ext>
            </a:extLst>
          </p:cNvPr>
          <p:cNvSpPr/>
          <p:nvPr/>
        </p:nvSpPr>
        <p:spPr>
          <a:xfrm>
            <a:off x="3273736" y="2146969"/>
            <a:ext cx="2220000" cy="718145"/>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Top-level group with multiple sections showing architecture across networks that can include public network, cloud network, enterprise network, etc.</a:t>
            </a:r>
            <a:endParaRPr sz="1000" dirty="0"/>
          </a:p>
        </p:txBody>
      </p:sp>
      <p:grpSp>
        <p:nvGrpSpPr>
          <p:cNvPr id="29" name="Group 28">
            <a:extLst>
              <a:ext uri="{FF2B5EF4-FFF2-40B4-BE49-F238E27FC236}">
                <a16:creationId xmlns:a16="http://schemas.microsoft.com/office/drawing/2014/main" id="{D6D283E2-404E-4636-8B85-BC5E41B7E89C}"/>
              </a:ext>
            </a:extLst>
          </p:cNvPr>
          <p:cNvGrpSpPr/>
          <p:nvPr/>
        </p:nvGrpSpPr>
        <p:grpSpPr>
          <a:xfrm>
            <a:off x="6854580" y="2201994"/>
            <a:ext cx="1657633" cy="1681118"/>
            <a:chOff x="6854580" y="2201994"/>
            <a:chExt cx="1657633" cy="1681118"/>
          </a:xfrm>
        </p:grpSpPr>
        <p:sp>
          <p:nvSpPr>
            <p:cNvPr id="31" name="Rounded Rectangle 30">
              <a:extLst>
                <a:ext uri="{FF2B5EF4-FFF2-40B4-BE49-F238E27FC236}">
                  <a16:creationId xmlns:a16="http://schemas.microsoft.com/office/drawing/2014/main" id="{048AD6B5-702E-FF46-A453-5651B864F37D}"/>
                </a:ext>
              </a:extLst>
            </p:cNvPr>
            <p:cNvSpPr/>
            <p:nvPr/>
          </p:nvSpPr>
          <p:spPr>
            <a:xfrm>
              <a:off x="6854580" y="2201994"/>
              <a:ext cx="1657633" cy="1681118"/>
            </a:xfrm>
            <a:prstGeom prst="roundRect">
              <a:avLst>
                <a:gd name="adj" fmla="val 0"/>
              </a:avLst>
            </a:prstGeom>
            <a:noFill/>
            <a:ln w="12700">
              <a:solidFill>
                <a:srgbClr val="4378BB"/>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latin typeface="IBM Plex Sans" charset="0"/>
                <a:ea typeface="IBM Plex Sans" charset="0"/>
                <a:cs typeface="IBM Plex Sans" charset="0"/>
              </a:endParaRPr>
            </a:p>
          </p:txBody>
        </p:sp>
        <p:sp>
          <p:nvSpPr>
            <p:cNvPr id="61" name="Shape 535">
              <a:extLst>
                <a:ext uri="{FF2B5EF4-FFF2-40B4-BE49-F238E27FC236}">
                  <a16:creationId xmlns:a16="http://schemas.microsoft.com/office/drawing/2014/main" id="{4575D74B-621E-4B22-8FDC-CDCAA85FCE38}"/>
                </a:ext>
              </a:extLst>
            </p:cNvPr>
            <p:cNvSpPr/>
            <p:nvPr/>
          </p:nvSpPr>
          <p:spPr>
            <a:xfrm>
              <a:off x="7251460" y="2228050"/>
              <a:ext cx="1209094" cy="287258"/>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200" dirty="0">
                  <a:latin typeface="Helvetica" panose="020B0604020202020204" pitchFamily="34" charset="0"/>
                  <a:cs typeface="Helvetica" panose="020B0604020202020204" pitchFamily="34" charset="0"/>
                </a:rPr>
                <a:t>IBM Cloud</a:t>
              </a:r>
              <a:endParaRPr sz="1200" dirty="0">
                <a:latin typeface="Helvetica" panose="020B0604020202020204" pitchFamily="34" charset="0"/>
                <a:cs typeface="Helvetica" panose="020B0604020202020204" pitchFamily="34" charset="0"/>
              </a:endParaRPr>
            </a:p>
          </p:txBody>
        </p:sp>
      </p:grpSp>
      <p:grpSp>
        <p:nvGrpSpPr>
          <p:cNvPr id="19" name="Group 18">
            <a:extLst>
              <a:ext uri="{FF2B5EF4-FFF2-40B4-BE49-F238E27FC236}">
                <a16:creationId xmlns:a16="http://schemas.microsoft.com/office/drawing/2014/main" id="{71C3445F-8572-4B33-AE26-07112032F410}"/>
              </a:ext>
            </a:extLst>
          </p:cNvPr>
          <p:cNvGrpSpPr/>
          <p:nvPr/>
        </p:nvGrpSpPr>
        <p:grpSpPr>
          <a:xfrm>
            <a:off x="347802" y="2199568"/>
            <a:ext cx="2856020" cy="1688132"/>
            <a:chOff x="347802" y="2199568"/>
            <a:chExt cx="2856020" cy="1688132"/>
          </a:xfrm>
        </p:grpSpPr>
        <p:sp>
          <p:nvSpPr>
            <p:cNvPr id="74" name="Rounded Rectangle 73">
              <a:extLst>
                <a:ext uri="{FF2B5EF4-FFF2-40B4-BE49-F238E27FC236}">
                  <a16:creationId xmlns:a16="http://schemas.microsoft.com/office/drawing/2014/main" id="{6BE8F844-4083-704B-9BF3-DBEFF1DC4153}"/>
                </a:ext>
              </a:extLst>
            </p:cNvPr>
            <p:cNvSpPr/>
            <p:nvPr/>
          </p:nvSpPr>
          <p:spPr>
            <a:xfrm>
              <a:off x="347802" y="2199570"/>
              <a:ext cx="2856020" cy="1688130"/>
            </a:xfrm>
            <a:prstGeom prst="roundRect">
              <a:avLst>
                <a:gd name="adj" fmla="val 0"/>
              </a:avLst>
            </a:prstGeom>
            <a:noFill/>
            <a:ln w="12700">
              <a:solidFill>
                <a:srgbClr val="4378BB"/>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latin typeface="IBM Plex Sans" charset="0"/>
                <a:ea typeface="IBM Plex Sans" charset="0"/>
                <a:cs typeface="IBM Plex Sans" charset="0"/>
              </a:endParaRPr>
            </a:p>
          </p:txBody>
        </p:sp>
        <p:sp>
          <p:nvSpPr>
            <p:cNvPr id="75" name="TextBox 74">
              <a:extLst>
                <a:ext uri="{FF2B5EF4-FFF2-40B4-BE49-F238E27FC236}">
                  <a16:creationId xmlns:a16="http://schemas.microsoft.com/office/drawing/2014/main" id="{21AEB411-A82C-0546-82A3-B85003F088E0}"/>
                </a:ext>
              </a:extLst>
            </p:cNvPr>
            <p:cNvSpPr txBox="1"/>
            <p:nvPr/>
          </p:nvSpPr>
          <p:spPr>
            <a:xfrm>
              <a:off x="374694" y="2585076"/>
              <a:ext cx="576057" cy="156292"/>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500" b="0" i="0" u="none" strike="noStrike" cap="none" spc="0" normalizeH="0" dirty="0">
                  <a:ln>
                    <a:noFill/>
                  </a:ln>
                  <a:solidFill>
                    <a:srgbClr val="000000"/>
                  </a:solidFill>
                  <a:effectLst/>
                  <a:uFillTx/>
                  <a:latin typeface="+mn-lt"/>
                  <a:ea typeface="+mn-ea"/>
                  <a:cs typeface="+mn-cs"/>
                  <a:sym typeface="Helvetica Light"/>
                </a:rPr>
                <a:t>Public</a:t>
              </a:r>
            </a:p>
          </p:txBody>
        </p:sp>
        <p:sp>
          <p:nvSpPr>
            <p:cNvPr id="77" name="TextBox 76">
              <a:extLst>
                <a:ext uri="{FF2B5EF4-FFF2-40B4-BE49-F238E27FC236}">
                  <a16:creationId xmlns:a16="http://schemas.microsoft.com/office/drawing/2014/main" id="{D059F553-7766-C941-AE20-260491178898}"/>
                </a:ext>
              </a:extLst>
            </p:cNvPr>
            <p:cNvSpPr txBox="1"/>
            <p:nvPr/>
          </p:nvSpPr>
          <p:spPr>
            <a:xfrm flipH="1">
              <a:off x="2606694" y="2585076"/>
              <a:ext cx="576020" cy="156292"/>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500" dirty="0">
                  <a:solidFill>
                    <a:srgbClr val="000000"/>
                  </a:solidFill>
                </a:rPr>
                <a:t>Enterprise</a:t>
              </a:r>
              <a:endParaRPr kumimoji="0" lang="en-US" sz="500" b="0" i="0" u="none" strike="noStrike" cap="none" spc="0" normalizeH="0" dirty="0">
                <a:ln>
                  <a:noFill/>
                </a:ln>
                <a:solidFill>
                  <a:srgbClr val="000000"/>
                </a:solidFill>
                <a:effectLst/>
                <a:uFillTx/>
                <a:latin typeface="+mn-lt"/>
                <a:ea typeface="+mn-ea"/>
                <a:cs typeface="+mn-cs"/>
                <a:sym typeface="Helvetica Light"/>
              </a:endParaRPr>
            </a:p>
          </p:txBody>
        </p:sp>
        <p:sp>
          <p:nvSpPr>
            <p:cNvPr id="57" name="Rounded Rectangle 30">
              <a:extLst>
                <a:ext uri="{FF2B5EF4-FFF2-40B4-BE49-F238E27FC236}">
                  <a16:creationId xmlns:a16="http://schemas.microsoft.com/office/drawing/2014/main" id="{2222C8EF-A78E-4A44-AA75-BCCCE485356E}"/>
                </a:ext>
              </a:extLst>
            </p:cNvPr>
            <p:cNvSpPr/>
            <p:nvPr/>
          </p:nvSpPr>
          <p:spPr>
            <a:xfrm>
              <a:off x="941742" y="2199568"/>
              <a:ext cx="1657633" cy="1688130"/>
            </a:xfrm>
            <a:prstGeom prst="roundRect">
              <a:avLst>
                <a:gd name="adj" fmla="val 0"/>
              </a:avLst>
            </a:prstGeom>
            <a:noFill/>
            <a:ln w="12700">
              <a:solidFill>
                <a:srgbClr val="4378BB"/>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latin typeface="IBM Plex Sans" charset="0"/>
                <a:ea typeface="IBM Plex Sans" charset="0"/>
                <a:cs typeface="IBM Plex Sans" charset="0"/>
              </a:endParaRPr>
            </a:p>
          </p:txBody>
        </p:sp>
        <p:sp>
          <p:nvSpPr>
            <p:cNvPr id="62" name="Shape 535">
              <a:extLst>
                <a:ext uri="{FF2B5EF4-FFF2-40B4-BE49-F238E27FC236}">
                  <a16:creationId xmlns:a16="http://schemas.microsoft.com/office/drawing/2014/main" id="{5F9D30E4-5635-4FB6-97FD-628771B46FEE}"/>
                </a:ext>
              </a:extLst>
            </p:cNvPr>
            <p:cNvSpPr/>
            <p:nvPr/>
          </p:nvSpPr>
          <p:spPr>
            <a:xfrm>
              <a:off x="1320169" y="2224293"/>
              <a:ext cx="1209094" cy="287258"/>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200" dirty="0">
                  <a:latin typeface="Helvetica" panose="020B0604020202020204" pitchFamily="34" charset="0"/>
                  <a:cs typeface="Helvetica" panose="020B0604020202020204" pitchFamily="34" charset="0"/>
                </a:rPr>
                <a:t>IBM Cloud</a:t>
              </a:r>
              <a:endParaRPr sz="1200" dirty="0">
                <a:latin typeface="Helvetica" panose="020B0604020202020204" pitchFamily="34" charset="0"/>
                <a:cs typeface="Helvetica" panose="020B0604020202020204" pitchFamily="34" charset="0"/>
              </a:endParaRPr>
            </a:p>
          </p:txBody>
        </p:sp>
      </p:grpSp>
      <p:grpSp>
        <p:nvGrpSpPr>
          <p:cNvPr id="21" name="Group 20">
            <a:extLst>
              <a:ext uri="{FF2B5EF4-FFF2-40B4-BE49-F238E27FC236}">
                <a16:creationId xmlns:a16="http://schemas.microsoft.com/office/drawing/2014/main" id="{D2F844FD-1F9A-444F-B042-6E6C6BD00A90}"/>
              </a:ext>
            </a:extLst>
          </p:cNvPr>
          <p:cNvGrpSpPr/>
          <p:nvPr/>
        </p:nvGrpSpPr>
        <p:grpSpPr>
          <a:xfrm>
            <a:off x="3585465" y="4929025"/>
            <a:ext cx="1657633" cy="1681118"/>
            <a:chOff x="3585465" y="4929025"/>
            <a:chExt cx="1657633" cy="1681118"/>
          </a:xfrm>
        </p:grpSpPr>
        <p:sp>
          <p:nvSpPr>
            <p:cNvPr id="35" name="Rounded Rectangle 34">
              <a:extLst>
                <a:ext uri="{FF2B5EF4-FFF2-40B4-BE49-F238E27FC236}">
                  <a16:creationId xmlns:a16="http://schemas.microsoft.com/office/drawing/2014/main" id="{46A75CC2-C5D9-2345-A12B-595296F638FF}"/>
                </a:ext>
              </a:extLst>
            </p:cNvPr>
            <p:cNvSpPr/>
            <p:nvPr/>
          </p:nvSpPr>
          <p:spPr>
            <a:xfrm>
              <a:off x="3585465" y="4929025"/>
              <a:ext cx="1657633" cy="1681118"/>
            </a:xfrm>
            <a:prstGeom prst="roundRect">
              <a:avLst>
                <a:gd name="adj" fmla="val 0"/>
              </a:avLst>
            </a:prstGeom>
            <a:noFill/>
            <a:ln w="12700">
              <a:solidFill>
                <a:srgbClr val="00882B"/>
              </a:solidFill>
              <a:prstDash val="sysDot"/>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latin typeface="IBM Plex Sans" charset="0"/>
                <a:ea typeface="IBM Plex Sans" charset="0"/>
                <a:cs typeface="IBM Plex Sans" charset="0"/>
              </a:endParaRPr>
            </a:p>
          </p:txBody>
        </p:sp>
        <p:sp>
          <p:nvSpPr>
            <p:cNvPr id="65" name="Shape 535">
              <a:extLst>
                <a:ext uri="{FF2B5EF4-FFF2-40B4-BE49-F238E27FC236}">
                  <a16:creationId xmlns:a16="http://schemas.microsoft.com/office/drawing/2014/main" id="{8B4B1129-2345-4953-973E-878014C9F877}"/>
                </a:ext>
              </a:extLst>
            </p:cNvPr>
            <p:cNvSpPr/>
            <p:nvPr/>
          </p:nvSpPr>
          <p:spPr>
            <a:xfrm>
              <a:off x="4008950" y="4966031"/>
              <a:ext cx="1209094" cy="287258"/>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200" dirty="0">
                  <a:latin typeface="Helvetica" panose="020B0604020202020204" pitchFamily="34" charset="0"/>
                  <a:cs typeface="Helvetica" panose="020B0604020202020204" pitchFamily="34" charset="0"/>
                </a:rPr>
                <a:t>Region</a:t>
              </a:r>
              <a:endParaRPr sz="1200" dirty="0">
                <a:latin typeface="Helvetica" panose="020B0604020202020204" pitchFamily="34" charset="0"/>
                <a:cs typeface="Helvetica" panose="020B0604020202020204" pitchFamily="34" charset="0"/>
              </a:endParaRPr>
            </a:p>
          </p:txBody>
        </p:sp>
      </p:grpSp>
      <p:grpSp>
        <p:nvGrpSpPr>
          <p:cNvPr id="54" name="Group 53">
            <a:extLst>
              <a:ext uri="{FF2B5EF4-FFF2-40B4-BE49-F238E27FC236}">
                <a16:creationId xmlns:a16="http://schemas.microsoft.com/office/drawing/2014/main" id="{EC98EC5F-6518-40DD-863B-543B233DA945}"/>
              </a:ext>
            </a:extLst>
          </p:cNvPr>
          <p:cNvGrpSpPr/>
          <p:nvPr/>
        </p:nvGrpSpPr>
        <p:grpSpPr>
          <a:xfrm>
            <a:off x="6862945" y="4878359"/>
            <a:ext cx="1657633" cy="1681118"/>
            <a:chOff x="6862945" y="4878359"/>
            <a:chExt cx="1657633" cy="1681118"/>
          </a:xfrm>
        </p:grpSpPr>
        <p:sp>
          <p:nvSpPr>
            <p:cNvPr id="37" name="Rounded Rectangle 36">
              <a:extLst>
                <a:ext uri="{FF2B5EF4-FFF2-40B4-BE49-F238E27FC236}">
                  <a16:creationId xmlns:a16="http://schemas.microsoft.com/office/drawing/2014/main" id="{6F4D556E-5434-BD46-A7F0-07DF981A08B5}"/>
                </a:ext>
              </a:extLst>
            </p:cNvPr>
            <p:cNvSpPr/>
            <p:nvPr/>
          </p:nvSpPr>
          <p:spPr>
            <a:xfrm>
              <a:off x="6862945" y="4878359"/>
              <a:ext cx="1657633" cy="1681118"/>
            </a:xfrm>
            <a:prstGeom prst="roundRect">
              <a:avLst>
                <a:gd name="adj" fmla="val 0"/>
              </a:avLst>
            </a:prstGeom>
            <a:noFill/>
            <a:ln w="12700">
              <a:solidFill>
                <a:srgbClr val="00882B"/>
              </a:solidFill>
              <a:prstDash val="lgDash"/>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latin typeface="IBM Plex Sans" charset="0"/>
                <a:ea typeface="IBM Plex Sans" charset="0"/>
                <a:cs typeface="IBM Plex Sans" charset="0"/>
              </a:endParaRPr>
            </a:p>
          </p:txBody>
        </p:sp>
        <p:sp>
          <p:nvSpPr>
            <p:cNvPr id="64" name="Shape 535">
              <a:extLst>
                <a:ext uri="{FF2B5EF4-FFF2-40B4-BE49-F238E27FC236}">
                  <a16:creationId xmlns:a16="http://schemas.microsoft.com/office/drawing/2014/main" id="{C43625D2-1FEB-4805-A349-CEECC1747169}"/>
                </a:ext>
              </a:extLst>
            </p:cNvPr>
            <p:cNvSpPr/>
            <p:nvPr/>
          </p:nvSpPr>
          <p:spPr>
            <a:xfrm>
              <a:off x="7270533" y="4916360"/>
              <a:ext cx="1209094" cy="287258"/>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200" dirty="0">
                  <a:latin typeface="Helvetica" panose="020B0604020202020204" pitchFamily="34" charset="0"/>
                  <a:cs typeface="Helvetica" panose="020B0604020202020204" pitchFamily="34" charset="0"/>
                </a:rPr>
                <a:t>Zone</a:t>
              </a:r>
              <a:endParaRPr sz="1200" dirty="0">
                <a:latin typeface="Helvetica" panose="020B0604020202020204" pitchFamily="34" charset="0"/>
                <a:cs typeface="Helvetica" panose="020B0604020202020204" pitchFamily="34" charset="0"/>
              </a:endParaRPr>
            </a:p>
          </p:txBody>
        </p:sp>
      </p:grpSp>
      <p:pic>
        <p:nvPicPr>
          <p:cNvPr id="55" name="Picture 54">
            <a:extLst>
              <a:ext uri="{FF2B5EF4-FFF2-40B4-BE49-F238E27FC236}">
                <a16:creationId xmlns:a16="http://schemas.microsoft.com/office/drawing/2014/main" id="{8E16F0BC-5052-0A44-B6FF-AB3E460BAB0F}"/>
              </a:ext>
            </a:extLst>
          </p:cNvPr>
          <p:cNvPicPr>
            <a:picLocks noChangeAspect="1"/>
          </p:cNvPicPr>
          <p:nvPr/>
        </p:nvPicPr>
        <p:blipFill>
          <a:blip r:embed="rId3"/>
          <a:stretch>
            <a:fillRect/>
          </a:stretch>
        </p:blipFill>
        <p:spPr>
          <a:xfrm>
            <a:off x="944651" y="2199566"/>
            <a:ext cx="390720" cy="351216"/>
          </a:xfrm>
          <a:prstGeom prst="rect">
            <a:avLst/>
          </a:prstGeom>
        </p:spPr>
      </p:pic>
      <p:pic>
        <p:nvPicPr>
          <p:cNvPr id="56" name="Picture 55">
            <a:extLst>
              <a:ext uri="{FF2B5EF4-FFF2-40B4-BE49-F238E27FC236}">
                <a16:creationId xmlns:a16="http://schemas.microsoft.com/office/drawing/2014/main" id="{E1746310-8A1A-0448-A332-B77A3F9E71CC}"/>
              </a:ext>
            </a:extLst>
          </p:cNvPr>
          <p:cNvPicPr>
            <a:picLocks noChangeAspect="1"/>
          </p:cNvPicPr>
          <p:nvPr/>
        </p:nvPicPr>
        <p:blipFill>
          <a:blip r:embed="rId3"/>
          <a:stretch>
            <a:fillRect/>
          </a:stretch>
        </p:blipFill>
        <p:spPr>
          <a:xfrm>
            <a:off x="6860740" y="2190395"/>
            <a:ext cx="390720" cy="351216"/>
          </a:xfrm>
          <a:prstGeom prst="rect">
            <a:avLst/>
          </a:prstGeom>
        </p:spPr>
      </p:pic>
      <p:pic>
        <p:nvPicPr>
          <p:cNvPr id="58" name="Picture 57">
            <a:extLst>
              <a:ext uri="{FF2B5EF4-FFF2-40B4-BE49-F238E27FC236}">
                <a16:creationId xmlns:a16="http://schemas.microsoft.com/office/drawing/2014/main" id="{E717E957-78E7-6643-946E-5EC5B9CDB2B8}"/>
              </a:ext>
            </a:extLst>
          </p:cNvPr>
          <p:cNvPicPr>
            <a:picLocks noChangeAspect="1"/>
          </p:cNvPicPr>
          <p:nvPr/>
        </p:nvPicPr>
        <p:blipFill>
          <a:blip r:embed="rId4"/>
          <a:stretch>
            <a:fillRect/>
          </a:stretch>
        </p:blipFill>
        <p:spPr>
          <a:xfrm>
            <a:off x="322130" y="4928886"/>
            <a:ext cx="394417" cy="361549"/>
          </a:xfrm>
          <a:prstGeom prst="rect">
            <a:avLst/>
          </a:prstGeom>
        </p:spPr>
      </p:pic>
      <p:pic>
        <p:nvPicPr>
          <p:cNvPr id="59" name="Picture 58">
            <a:extLst>
              <a:ext uri="{FF2B5EF4-FFF2-40B4-BE49-F238E27FC236}">
                <a16:creationId xmlns:a16="http://schemas.microsoft.com/office/drawing/2014/main" id="{E379CB07-D69F-1F48-91E5-C2F413CBDA66}"/>
              </a:ext>
            </a:extLst>
          </p:cNvPr>
          <p:cNvPicPr>
            <a:picLocks noChangeAspect="1"/>
          </p:cNvPicPr>
          <p:nvPr/>
        </p:nvPicPr>
        <p:blipFill>
          <a:blip r:embed="rId5"/>
          <a:stretch>
            <a:fillRect/>
          </a:stretch>
        </p:blipFill>
        <p:spPr>
          <a:xfrm>
            <a:off x="3591471" y="4935703"/>
            <a:ext cx="418297" cy="383439"/>
          </a:xfrm>
          <a:prstGeom prst="rect">
            <a:avLst/>
          </a:prstGeom>
        </p:spPr>
      </p:pic>
      <p:pic>
        <p:nvPicPr>
          <p:cNvPr id="60" name="Picture 59">
            <a:extLst>
              <a:ext uri="{FF2B5EF4-FFF2-40B4-BE49-F238E27FC236}">
                <a16:creationId xmlns:a16="http://schemas.microsoft.com/office/drawing/2014/main" id="{99332234-3227-F04C-BD9A-9E58FABC73B5}"/>
              </a:ext>
            </a:extLst>
          </p:cNvPr>
          <p:cNvPicPr>
            <a:picLocks noChangeAspect="1"/>
          </p:cNvPicPr>
          <p:nvPr/>
        </p:nvPicPr>
        <p:blipFill>
          <a:blip r:embed="rId6"/>
          <a:stretch>
            <a:fillRect/>
          </a:stretch>
        </p:blipFill>
        <p:spPr>
          <a:xfrm>
            <a:off x="6848470" y="4878359"/>
            <a:ext cx="435817" cy="399499"/>
          </a:xfrm>
          <a:prstGeom prst="rect">
            <a:avLst/>
          </a:prstGeom>
        </p:spPr>
      </p:pic>
      <p:pic>
        <p:nvPicPr>
          <p:cNvPr id="46" name="Picture 45">
            <a:extLst>
              <a:ext uri="{FF2B5EF4-FFF2-40B4-BE49-F238E27FC236}">
                <a16:creationId xmlns:a16="http://schemas.microsoft.com/office/drawing/2014/main" id="{BF9E96F2-8F8D-FE40-964F-5FAD15BBD614}"/>
              </a:ext>
            </a:extLst>
          </p:cNvPr>
          <p:cNvPicPr>
            <a:picLocks noChangeAspect="1"/>
          </p:cNvPicPr>
          <p:nvPr/>
        </p:nvPicPr>
        <p:blipFill>
          <a:blip r:embed="rId7"/>
          <a:stretch>
            <a:fillRect/>
          </a:stretch>
        </p:blipFill>
        <p:spPr>
          <a:xfrm>
            <a:off x="449593" y="2215815"/>
            <a:ext cx="392723" cy="353017"/>
          </a:xfrm>
          <a:prstGeom prst="rect">
            <a:avLst/>
          </a:prstGeom>
        </p:spPr>
      </p:pic>
      <p:pic>
        <p:nvPicPr>
          <p:cNvPr id="47" name="Picture 46">
            <a:extLst>
              <a:ext uri="{FF2B5EF4-FFF2-40B4-BE49-F238E27FC236}">
                <a16:creationId xmlns:a16="http://schemas.microsoft.com/office/drawing/2014/main" id="{A48AF48D-0722-5D4A-994A-A161D59E7B63}"/>
              </a:ext>
            </a:extLst>
          </p:cNvPr>
          <p:cNvPicPr>
            <a:picLocks noChangeAspect="1"/>
          </p:cNvPicPr>
          <p:nvPr/>
        </p:nvPicPr>
        <p:blipFill>
          <a:blip r:embed="rId8"/>
          <a:stretch>
            <a:fillRect/>
          </a:stretch>
        </p:blipFill>
        <p:spPr>
          <a:xfrm>
            <a:off x="2694923" y="2209761"/>
            <a:ext cx="406193" cy="365125"/>
          </a:xfrm>
          <a:prstGeom prst="rect">
            <a:avLst/>
          </a:prstGeom>
        </p:spPr>
      </p:pic>
    </p:spTree>
    <p:extLst>
      <p:ext uri="{BB962C8B-B14F-4D97-AF65-F5344CB8AC3E}">
        <p14:creationId xmlns:p14="http://schemas.microsoft.com/office/powerpoint/2010/main" val="3330329586"/>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187" name="Shape 187"/>
          <p:cNvSpPr/>
          <p:nvPr/>
        </p:nvSpPr>
        <p:spPr>
          <a:xfrm>
            <a:off x="369886" y="906462"/>
            <a:ext cx="6452013" cy="471924"/>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VPC Groups (continued)</a:t>
            </a:r>
            <a:endParaRPr sz="2400" dirty="0"/>
          </a:p>
        </p:txBody>
      </p:sp>
      <p:sp>
        <p:nvSpPr>
          <p:cNvPr id="188" name="Shape 188"/>
          <p:cNvSpPr/>
          <p:nvPr/>
        </p:nvSpPr>
        <p:spPr>
          <a:xfrm>
            <a:off x="369887" y="542924"/>
            <a:ext cx="2654966" cy="281941"/>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47" name="Shape 535"/>
          <p:cNvSpPr/>
          <p:nvPr/>
        </p:nvSpPr>
        <p:spPr>
          <a:xfrm>
            <a:off x="3657467" y="3909874"/>
            <a:ext cx="1827968" cy="379591"/>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800" dirty="0"/>
              <a:t>Security Group</a:t>
            </a:r>
            <a:r>
              <a:rPr lang="en-US" sz="1000" dirty="0"/>
              <a:t> </a:t>
            </a:r>
            <a:endParaRPr sz="1000" dirty="0"/>
          </a:p>
        </p:txBody>
      </p:sp>
      <p:sp>
        <p:nvSpPr>
          <p:cNvPr id="19" name="Shape 519">
            <a:extLst>
              <a:ext uri="{FF2B5EF4-FFF2-40B4-BE49-F238E27FC236}">
                <a16:creationId xmlns:a16="http://schemas.microsoft.com/office/drawing/2014/main" id="{C6EE1268-C0B1-B04E-B64C-6E7C282F301C}"/>
              </a:ext>
            </a:extLst>
          </p:cNvPr>
          <p:cNvSpPr/>
          <p:nvPr/>
        </p:nvSpPr>
        <p:spPr>
          <a:xfrm>
            <a:off x="5409479" y="2243300"/>
            <a:ext cx="1412420" cy="1025922"/>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Group representing a virtual firewall that controls traffic for one or more instances and can span subnets and zones with the VPC.</a:t>
            </a:r>
            <a:endParaRPr sz="1000" dirty="0"/>
          </a:p>
        </p:txBody>
      </p:sp>
      <p:sp>
        <p:nvSpPr>
          <p:cNvPr id="32" name="Shape 535">
            <a:extLst>
              <a:ext uri="{FF2B5EF4-FFF2-40B4-BE49-F238E27FC236}">
                <a16:creationId xmlns:a16="http://schemas.microsoft.com/office/drawing/2014/main" id="{78091F6C-7AD2-4930-9166-32E5FE76DA49}"/>
              </a:ext>
            </a:extLst>
          </p:cNvPr>
          <p:cNvSpPr/>
          <p:nvPr/>
        </p:nvSpPr>
        <p:spPr>
          <a:xfrm>
            <a:off x="745927" y="3886200"/>
            <a:ext cx="1209094" cy="384258"/>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800" dirty="0"/>
              <a:t>Subnet</a:t>
            </a:r>
            <a:endParaRPr sz="1000" dirty="0"/>
          </a:p>
        </p:txBody>
      </p:sp>
      <p:sp>
        <p:nvSpPr>
          <p:cNvPr id="35" name="Shape 519">
            <a:extLst>
              <a:ext uri="{FF2B5EF4-FFF2-40B4-BE49-F238E27FC236}">
                <a16:creationId xmlns:a16="http://schemas.microsoft.com/office/drawing/2014/main" id="{76E57C96-DF71-4977-9D49-CD3A9DDA410E}"/>
              </a:ext>
            </a:extLst>
          </p:cNvPr>
          <p:cNvSpPr/>
          <p:nvPr/>
        </p:nvSpPr>
        <p:spPr>
          <a:xfrm>
            <a:off x="2100034" y="2231346"/>
            <a:ext cx="1412420" cy="1795363"/>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Group representing an IP address range bound to a single zone.  </a:t>
            </a:r>
          </a:p>
          <a:p>
            <a:pPr lvl="0">
              <a:defRPr sz="1800"/>
            </a:pPr>
            <a:endParaRPr lang="en-US" sz="1000" dirty="0"/>
          </a:p>
          <a:p>
            <a:pPr lvl="0">
              <a:defRPr sz="1800"/>
            </a:pPr>
            <a:r>
              <a:rPr lang="en-US" sz="1000" dirty="0"/>
              <a:t>ACL is associated with one or more subnets and manages inbound and outbound  traffic for the subnet. </a:t>
            </a:r>
          </a:p>
          <a:p>
            <a:pPr lvl="0">
              <a:defRPr sz="1800"/>
            </a:pPr>
            <a:endParaRPr sz="1000" dirty="0"/>
          </a:p>
        </p:txBody>
      </p:sp>
      <p:grpSp>
        <p:nvGrpSpPr>
          <p:cNvPr id="11" name="Group 10">
            <a:extLst>
              <a:ext uri="{FF2B5EF4-FFF2-40B4-BE49-F238E27FC236}">
                <a16:creationId xmlns:a16="http://schemas.microsoft.com/office/drawing/2014/main" id="{137557CD-2249-43F1-874D-485CF3C6B9C7}"/>
              </a:ext>
            </a:extLst>
          </p:cNvPr>
          <p:cNvGrpSpPr/>
          <p:nvPr/>
        </p:nvGrpSpPr>
        <p:grpSpPr>
          <a:xfrm>
            <a:off x="3614031" y="2232839"/>
            <a:ext cx="1704226" cy="1697228"/>
            <a:chOff x="6821899" y="2098985"/>
            <a:chExt cx="1704226" cy="1697228"/>
          </a:xfrm>
        </p:grpSpPr>
        <p:sp>
          <p:nvSpPr>
            <p:cNvPr id="28" name="Rounded Rectangle 27">
              <a:extLst>
                <a:ext uri="{FF2B5EF4-FFF2-40B4-BE49-F238E27FC236}">
                  <a16:creationId xmlns:a16="http://schemas.microsoft.com/office/drawing/2014/main" id="{E5AE57F4-21F2-5F42-B8FA-96479FD09882}"/>
                </a:ext>
              </a:extLst>
            </p:cNvPr>
            <p:cNvSpPr/>
            <p:nvPr/>
          </p:nvSpPr>
          <p:spPr>
            <a:xfrm>
              <a:off x="6821899" y="2098985"/>
              <a:ext cx="1704226" cy="1697228"/>
            </a:xfrm>
            <a:prstGeom prst="roundRect">
              <a:avLst>
                <a:gd name="adj" fmla="val 0"/>
              </a:avLst>
            </a:prstGeom>
            <a:noFill/>
            <a:ln w="12700">
              <a:solidFill>
                <a:srgbClr val="FF0000"/>
              </a:solidFill>
              <a:prstDash val="lgDash"/>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ln w="22225">
                  <a:solidFill>
                    <a:schemeClr val="accent2"/>
                  </a:solidFill>
                  <a:prstDash val="solid"/>
                </a:ln>
                <a:solidFill>
                  <a:schemeClr val="accent2">
                    <a:lumMod val="40000"/>
                    <a:lumOff val="60000"/>
                  </a:schemeClr>
                </a:solidFill>
                <a:latin typeface="IBM Plex Sans" charset="0"/>
                <a:ea typeface="IBM Plex Sans" charset="0"/>
                <a:cs typeface="IBM Plex Sans" charset="0"/>
              </a:endParaRPr>
            </a:p>
          </p:txBody>
        </p:sp>
        <p:sp>
          <p:nvSpPr>
            <p:cNvPr id="26" name="Shape 535">
              <a:extLst>
                <a:ext uri="{FF2B5EF4-FFF2-40B4-BE49-F238E27FC236}">
                  <a16:creationId xmlns:a16="http://schemas.microsoft.com/office/drawing/2014/main" id="{BD07DE36-F489-402A-84B7-7CAA17E59230}"/>
                </a:ext>
              </a:extLst>
            </p:cNvPr>
            <p:cNvSpPr/>
            <p:nvPr/>
          </p:nvSpPr>
          <p:spPr>
            <a:xfrm>
              <a:off x="7131960" y="2108501"/>
              <a:ext cx="1209094" cy="287258"/>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200" dirty="0">
                  <a:latin typeface="Helvetica" panose="020B0604020202020204" pitchFamily="34" charset="0"/>
                  <a:cs typeface="Helvetica" panose="020B0604020202020204" pitchFamily="34" charset="0"/>
                </a:rPr>
                <a:t>Security Group</a:t>
              </a:r>
              <a:endParaRPr sz="1200" dirty="0">
                <a:latin typeface="Helvetica" panose="020B0604020202020204" pitchFamily="34" charset="0"/>
                <a:cs typeface="Helvetica" panose="020B0604020202020204" pitchFamily="34" charset="0"/>
              </a:endParaRPr>
            </a:p>
          </p:txBody>
        </p:sp>
      </p:grpSp>
      <p:grpSp>
        <p:nvGrpSpPr>
          <p:cNvPr id="7" name="Group 6">
            <a:extLst>
              <a:ext uri="{FF2B5EF4-FFF2-40B4-BE49-F238E27FC236}">
                <a16:creationId xmlns:a16="http://schemas.microsoft.com/office/drawing/2014/main" id="{BB108BDA-AC13-46DC-BCE4-367AA80F51D5}"/>
              </a:ext>
            </a:extLst>
          </p:cNvPr>
          <p:cNvGrpSpPr/>
          <p:nvPr/>
        </p:nvGrpSpPr>
        <p:grpSpPr>
          <a:xfrm>
            <a:off x="375876" y="4878968"/>
            <a:ext cx="1657633" cy="1698738"/>
            <a:chOff x="312431" y="4860217"/>
            <a:chExt cx="1657633" cy="1698738"/>
          </a:xfrm>
        </p:grpSpPr>
        <p:sp>
          <p:nvSpPr>
            <p:cNvPr id="56" name="Rounded Rectangle 37">
              <a:extLst>
                <a:ext uri="{FF2B5EF4-FFF2-40B4-BE49-F238E27FC236}">
                  <a16:creationId xmlns:a16="http://schemas.microsoft.com/office/drawing/2014/main" id="{61D1A902-DA41-454C-8317-35384E9F7D72}"/>
                </a:ext>
              </a:extLst>
            </p:cNvPr>
            <p:cNvSpPr/>
            <p:nvPr/>
          </p:nvSpPr>
          <p:spPr>
            <a:xfrm>
              <a:off x="312431" y="4877837"/>
              <a:ext cx="1657633" cy="1681118"/>
            </a:xfrm>
            <a:prstGeom prst="roundRect">
              <a:avLst>
                <a:gd name="adj" fmla="val 0"/>
              </a:avLst>
            </a:prstGeom>
            <a:noFill/>
            <a:ln w="12700">
              <a:solidFill>
                <a:srgbClr val="4378BB"/>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latin typeface="IBM Plex Sans" charset="0"/>
                <a:ea typeface="IBM Plex Sans" charset="0"/>
                <a:cs typeface="IBM Plex Sans" charset="0"/>
              </a:endParaRPr>
            </a:p>
          </p:txBody>
        </p:sp>
        <p:sp>
          <p:nvSpPr>
            <p:cNvPr id="57" name="Shape 535">
              <a:extLst>
                <a:ext uri="{FF2B5EF4-FFF2-40B4-BE49-F238E27FC236}">
                  <a16:creationId xmlns:a16="http://schemas.microsoft.com/office/drawing/2014/main" id="{46209A9C-C483-4C46-9C0F-4D9A069CD811}"/>
                </a:ext>
              </a:extLst>
            </p:cNvPr>
            <p:cNvSpPr/>
            <p:nvPr/>
          </p:nvSpPr>
          <p:spPr>
            <a:xfrm>
              <a:off x="731304" y="4860217"/>
              <a:ext cx="1209094" cy="471924"/>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200" dirty="0">
                  <a:latin typeface="Helvetica" panose="020B0604020202020204" pitchFamily="34" charset="0"/>
                  <a:cs typeface="Helvetica" panose="020B0604020202020204" pitchFamily="34" charset="0"/>
                </a:rPr>
                <a:t>Classic Infrastructure</a:t>
              </a:r>
              <a:endParaRPr sz="1200" dirty="0">
                <a:latin typeface="Helvetica" panose="020B0604020202020204" pitchFamily="34" charset="0"/>
                <a:cs typeface="Helvetica" panose="020B0604020202020204" pitchFamily="34" charset="0"/>
              </a:endParaRPr>
            </a:p>
          </p:txBody>
        </p:sp>
      </p:grpSp>
      <p:sp>
        <p:nvSpPr>
          <p:cNvPr id="58" name="Shape 535">
            <a:extLst>
              <a:ext uri="{FF2B5EF4-FFF2-40B4-BE49-F238E27FC236}">
                <a16:creationId xmlns:a16="http://schemas.microsoft.com/office/drawing/2014/main" id="{C88F32DC-A211-4105-97A8-D9DACB04DE96}"/>
              </a:ext>
            </a:extLst>
          </p:cNvPr>
          <p:cNvSpPr/>
          <p:nvPr/>
        </p:nvSpPr>
        <p:spPr>
          <a:xfrm>
            <a:off x="420420" y="6577706"/>
            <a:ext cx="1657633" cy="656590"/>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dirty="0"/>
              <a:t>     Classic </a:t>
            </a:r>
          </a:p>
          <a:p>
            <a:pPr lvl="0">
              <a:defRPr sz="1800"/>
            </a:pPr>
            <a:r>
              <a:rPr lang="en-US" dirty="0"/>
              <a:t>Infrastructure</a:t>
            </a:r>
            <a:endParaRPr sz="1000" dirty="0"/>
          </a:p>
        </p:txBody>
      </p:sp>
      <p:sp>
        <p:nvSpPr>
          <p:cNvPr id="59" name="Shape 519">
            <a:extLst>
              <a:ext uri="{FF2B5EF4-FFF2-40B4-BE49-F238E27FC236}">
                <a16:creationId xmlns:a16="http://schemas.microsoft.com/office/drawing/2014/main" id="{E22D8706-BA79-40EE-BFD5-3858EA3ED48B}"/>
              </a:ext>
            </a:extLst>
          </p:cNvPr>
          <p:cNvSpPr/>
          <p:nvPr/>
        </p:nvSpPr>
        <p:spPr>
          <a:xfrm>
            <a:off x="2078053" y="4896171"/>
            <a:ext cx="1412420" cy="564257"/>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Group representing  classic infrastructure (non-VPC).</a:t>
            </a:r>
            <a:endParaRPr sz="1000" dirty="0"/>
          </a:p>
        </p:txBody>
      </p:sp>
      <p:grpSp>
        <p:nvGrpSpPr>
          <p:cNvPr id="8" name="Group 7">
            <a:extLst>
              <a:ext uri="{FF2B5EF4-FFF2-40B4-BE49-F238E27FC236}">
                <a16:creationId xmlns:a16="http://schemas.microsoft.com/office/drawing/2014/main" id="{F3A63105-A413-4674-A67F-777BB22057B1}"/>
              </a:ext>
            </a:extLst>
          </p:cNvPr>
          <p:cNvGrpSpPr/>
          <p:nvPr/>
        </p:nvGrpSpPr>
        <p:grpSpPr>
          <a:xfrm>
            <a:off x="3654136" y="4849135"/>
            <a:ext cx="1704226" cy="1681118"/>
            <a:chOff x="3563122" y="4815628"/>
            <a:chExt cx="1704226" cy="1681118"/>
          </a:xfrm>
        </p:grpSpPr>
        <p:sp>
          <p:nvSpPr>
            <p:cNvPr id="34" name="Rounded Rectangle 37">
              <a:extLst>
                <a:ext uri="{FF2B5EF4-FFF2-40B4-BE49-F238E27FC236}">
                  <a16:creationId xmlns:a16="http://schemas.microsoft.com/office/drawing/2014/main" id="{BA773C9F-896C-457D-B4CD-FD88B7FE321F}"/>
                </a:ext>
              </a:extLst>
            </p:cNvPr>
            <p:cNvSpPr/>
            <p:nvPr/>
          </p:nvSpPr>
          <p:spPr>
            <a:xfrm>
              <a:off x="3563122" y="4815628"/>
              <a:ext cx="1704226" cy="1681118"/>
            </a:xfrm>
            <a:prstGeom prst="roundRect">
              <a:avLst>
                <a:gd name="adj" fmla="val 0"/>
              </a:avLst>
            </a:prstGeom>
            <a:noFill/>
            <a:ln w="12700">
              <a:solidFill>
                <a:srgbClr val="4378BB"/>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latin typeface="IBM Plex Sans" charset="0"/>
                <a:ea typeface="IBM Plex Sans" charset="0"/>
                <a:cs typeface="IBM Plex Sans" charset="0"/>
              </a:endParaRPr>
            </a:p>
          </p:txBody>
        </p:sp>
        <p:sp>
          <p:nvSpPr>
            <p:cNvPr id="36" name="Shape 535">
              <a:extLst>
                <a:ext uri="{FF2B5EF4-FFF2-40B4-BE49-F238E27FC236}">
                  <a16:creationId xmlns:a16="http://schemas.microsoft.com/office/drawing/2014/main" id="{50827CC1-DD79-453B-9BE4-8BE006C27939}"/>
                </a:ext>
              </a:extLst>
            </p:cNvPr>
            <p:cNvSpPr/>
            <p:nvPr/>
          </p:nvSpPr>
          <p:spPr>
            <a:xfrm>
              <a:off x="3905428" y="4853334"/>
              <a:ext cx="1209094" cy="287258"/>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200" dirty="0">
                  <a:latin typeface="Helvetica" panose="020B0604020202020204" pitchFamily="34" charset="0"/>
                  <a:cs typeface="Helvetica" panose="020B0604020202020204" pitchFamily="34" charset="0"/>
                </a:rPr>
                <a:t>Other Group</a:t>
              </a:r>
              <a:endParaRPr sz="1200" dirty="0">
                <a:latin typeface="Helvetica" panose="020B0604020202020204" pitchFamily="34" charset="0"/>
                <a:cs typeface="Helvetica" panose="020B0604020202020204" pitchFamily="34" charset="0"/>
              </a:endParaRPr>
            </a:p>
          </p:txBody>
        </p:sp>
      </p:grpSp>
      <p:sp>
        <p:nvSpPr>
          <p:cNvPr id="38" name="Shape 535">
            <a:extLst>
              <a:ext uri="{FF2B5EF4-FFF2-40B4-BE49-F238E27FC236}">
                <a16:creationId xmlns:a16="http://schemas.microsoft.com/office/drawing/2014/main" id="{7DFA9315-27E6-498E-A079-F89BED13F369}"/>
              </a:ext>
            </a:extLst>
          </p:cNvPr>
          <p:cNvSpPr/>
          <p:nvPr/>
        </p:nvSpPr>
        <p:spPr>
          <a:xfrm>
            <a:off x="3788300" y="6486347"/>
            <a:ext cx="1827968" cy="379591"/>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dirty="0"/>
              <a:t>Other Group</a:t>
            </a:r>
            <a:r>
              <a:rPr lang="en-US" sz="1000" dirty="0"/>
              <a:t> </a:t>
            </a:r>
            <a:endParaRPr sz="1000" dirty="0"/>
          </a:p>
        </p:txBody>
      </p:sp>
      <p:sp>
        <p:nvSpPr>
          <p:cNvPr id="40" name="Shape 519">
            <a:extLst>
              <a:ext uri="{FF2B5EF4-FFF2-40B4-BE49-F238E27FC236}">
                <a16:creationId xmlns:a16="http://schemas.microsoft.com/office/drawing/2014/main" id="{FFE550D8-559E-46E3-AAD3-69A7B9DD62C5}"/>
              </a:ext>
            </a:extLst>
          </p:cNvPr>
          <p:cNvSpPr/>
          <p:nvPr/>
        </p:nvSpPr>
        <p:spPr>
          <a:xfrm>
            <a:off x="5409479" y="4849135"/>
            <a:ext cx="1412420" cy="564257"/>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Miscellaneous group (services, networks, etc).</a:t>
            </a:r>
            <a:endParaRPr sz="1000" dirty="0"/>
          </a:p>
        </p:txBody>
      </p:sp>
      <p:grpSp>
        <p:nvGrpSpPr>
          <p:cNvPr id="10" name="Group 9">
            <a:extLst>
              <a:ext uri="{FF2B5EF4-FFF2-40B4-BE49-F238E27FC236}">
                <a16:creationId xmlns:a16="http://schemas.microsoft.com/office/drawing/2014/main" id="{D1E989B4-8F40-4A6B-BF6C-E4BF21FB5067}"/>
              </a:ext>
            </a:extLst>
          </p:cNvPr>
          <p:cNvGrpSpPr/>
          <p:nvPr/>
        </p:nvGrpSpPr>
        <p:grpSpPr>
          <a:xfrm>
            <a:off x="329283" y="2221830"/>
            <a:ext cx="1704226" cy="1697228"/>
            <a:chOff x="3555680" y="2125724"/>
            <a:chExt cx="1704226" cy="1697228"/>
          </a:xfrm>
        </p:grpSpPr>
        <p:sp>
          <p:nvSpPr>
            <p:cNvPr id="22" name="Rounded Rectangle 28">
              <a:extLst>
                <a:ext uri="{FF2B5EF4-FFF2-40B4-BE49-F238E27FC236}">
                  <a16:creationId xmlns:a16="http://schemas.microsoft.com/office/drawing/2014/main" id="{DB94DBE8-04A5-4325-82C6-F51BE29C1FA8}"/>
                </a:ext>
              </a:extLst>
            </p:cNvPr>
            <p:cNvSpPr/>
            <p:nvPr/>
          </p:nvSpPr>
          <p:spPr>
            <a:xfrm>
              <a:off x="3555680" y="2125724"/>
              <a:ext cx="1704226" cy="1697228"/>
            </a:xfrm>
            <a:prstGeom prst="roundRect">
              <a:avLst>
                <a:gd name="adj" fmla="val 0"/>
              </a:avLst>
            </a:prstGeom>
            <a:noFill/>
            <a:ln w="12700">
              <a:solidFill>
                <a:srgbClr val="00882B"/>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latin typeface="IBM Plex Sans" charset="0"/>
                <a:ea typeface="IBM Plex Sans" charset="0"/>
                <a:cs typeface="IBM Plex Sans" charset="0"/>
              </a:endParaRPr>
            </a:p>
          </p:txBody>
        </p:sp>
        <p:sp>
          <p:nvSpPr>
            <p:cNvPr id="25" name="Shape 535">
              <a:extLst>
                <a:ext uri="{FF2B5EF4-FFF2-40B4-BE49-F238E27FC236}">
                  <a16:creationId xmlns:a16="http://schemas.microsoft.com/office/drawing/2014/main" id="{05BE42C5-4D06-4D19-A1CA-FD07C4B3A293}"/>
                </a:ext>
              </a:extLst>
            </p:cNvPr>
            <p:cNvSpPr/>
            <p:nvPr/>
          </p:nvSpPr>
          <p:spPr>
            <a:xfrm>
              <a:off x="3957340" y="2127804"/>
              <a:ext cx="1209094" cy="287258"/>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200" dirty="0">
                  <a:latin typeface="Helvetica" panose="020B0604020202020204" pitchFamily="34" charset="0"/>
                  <a:cs typeface="Helvetica" panose="020B0604020202020204" pitchFamily="34" charset="0"/>
                </a:rPr>
                <a:t> Subnet</a:t>
              </a:r>
              <a:endParaRPr sz="1200" dirty="0">
                <a:latin typeface="Helvetica" panose="020B0604020202020204" pitchFamily="34" charset="0"/>
                <a:cs typeface="Helvetica" panose="020B0604020202020204" pitchFamily="34" charset="0"/>
              </a:endParaRPr>
            </a:p>
          </p:txBody>
        </p:sp>
      </p:grpSp>
      <p:sp>
        <p:nvSpPr>
          <p:cNvPr id="42" name="Shape 535">
            <a:extLst>
              <a:ext uri="{FF2B5EF4-FFF2-40B4-BE49-F238E27FC236}">
                <a16:creationId xmlns:a16="http://schemas.microsoft.com/office/drawing/2014/main" id="{5DC0C2C7-079A-1B42-A597-5C2725560282}"/>
              </a:ext>
            </a:extLst>
          </p:cNvPr>
          <p:cNvSpPr/>
          <p:nvPr/>
        </p:nvSpPr>
        <p:spPr>
          <a:xfrm>
            <a:off x="354856" y="2568837"/>
            <a:ext cx="485280" cy="287258"/>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200" dirty="0">
                <a:latin typeface="Helvetica" panose="020B0604020202020204" pitchFamily="34" charset="0"/>
                <a:cs typeface="Helvetica" panose="020B0604020202020204" pitchFamily="34" charset="0"/>
              </a:rPr>
              <a:t>ACL</a:t>
            </a:r>
            <a:endParaRPr sz="1200" dirty="0">
              <a:latin typeface="Helvetica" panose="020B0604020202020204" pitchFamily="34" charset="0"/>
              <a:cs typeface="Helvetica" panose="020B0604020202020204" pitchFamily="34" charset="0"/>
            </a:endParaRPr>
          </a:p>
        </p:txBody>
      </p:sp>
      <p:pic>
        <p:nvPicPr>
          <p:cNvPr id="30" name="Picture 29">
            <a:extLst>
              <a:ext uri="{FF2B5EF4-FFF2-40B4-BE49-F238E27FC236}">
                <a16:creationId xmlns:a16="http://schemas.microsoft.com/office/drawing/2014/main" id="{6B93CC92-79EA-414D-9B48-C12FF0E81868}"/>
              </a:ext>
            </a:extLst>
          </p:cNvPr>
          <p:cNvPicPr>
            <a:picLocks noChangeAspect="1"/>
          </p:cNvPicPr>
          <p:nvPr/>
        </p:nvPicPr>
        <p:blipFill>
          <a:blip r:embed="rId3"/>
          <a:stretch>
            <a:fillRect/>
          </a:stretch>
        </p:blipFill>
        <p:spPr>
          <a:xfrm>
            <a:off x="383058" y="4896171"/>
            <a:ext cx="411691" cy="377383"/>
          </a:xfrm>
          <a:prstGeom prst="rect">
            <a:avLst/>
          </a:prstGeom>
        </p:spPr>
      </p:pic>
      <p:pic>
        <p:nvPicPr>
          <p:cNvPr id="31" name="Picture 30">
            <a:extLst>
              <a:ext uri="{FF2B5EF4-FFF2-40B4-BE49-F238E27FC236}">
                <a16:creationId xmlns:a16="http://schemas.microsoft.com/office/drawing/2014/main" id="{77255608-EE49-0449-AA7D-866951D261F4}"/>
              </a:ext>
            </a:extLst>
          </p:cNvPr>
          <p:cNvPicPr>
            <a:picLocks noChangeAspect="1"/>
          </p:cNvPicPr>
          <p:nvPr/>
        </p:nvPicPr>
        <p:blipFill>
          <a:blip r:embed="rId4"/>
          <a:stretch>
            <a:fillRect/>
          </a:stretch>
        </p:blipFill>
        <p:spPr>
          <a:xfrm>
            <a:off x="346687" y="2221830"/>
            <a:ext cx="391872" cy="359216"/>
          </a:xfrm>
          <a:prstGeom prst="rect">
            <a:avLst/>
          </a:prstGeom>
        </p:spPr>
      </p:pic>
    </p:spTree>
    <p:extLst>
      <p:ext uri="{BB962C8B-B14F-4D97-AF65-F5344CB8AC3E}">
        <p14:creationId xmlns:p14="http://schemas.microsoft.com/office/powerpoint/2010/main" val="2730541581"/>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Shape 287"/>
          <p:cNvSpPr/>
          <p:nvPr/>
        </p:nvSpPr>
        <p:spPr>
          <a:xfrm>
            <a:off x="-2" y="1168"/>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288" name="Shape 288"/>
          <p:cNvSpPr/>
          <p:nvPr/>
        </p:nvSpPr>
        <p:spPr>
          <a:xfrm>
            <a:off x="369886" y="906462"/>
            <a:ext cx="6557855" cy="471924"/>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VPC Icons</a:t>
            </a:r>
            <a:endParaRPr sz="2400" dirty="0"/>
          </a:p>
        </p:txBody>
      </p:sp>
      <p:sp>
        <p:nvSpPr>
          <p:cNvPr id="289" name="Shape 289"/>
          <p:cNvSpPr/>
          <p:nvPr/>
        </p:nvSpPr>
        <p:spPr>
          <a:xfrm>
            <a:off x="369887" y="542924"/>
            <a:ext cx="2654966" cy="281941"/>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69" name="Shape 519">
            <a:extLst>
              <a:ext uri="{FF2B5EF4-FFF2-40B4-BE49-F238E27FC236}">
                <a16:creationId xmlns:a16="http://schemas.microsoft.com/office/drawing/2014/main" id="{2295AB83-AFF5-EF40-9017-4D6AB13044DD}"/>
              </a:ext>
            </a:extLst>
          </p:cNvPr>
          <p:cNvSpPr/>
          <p:nvPr/>
        </p:nvSpPr>
        <p:spPr>
          <a:xfrm>
            <a:off x="4411571" y="3455507"/>
            <a:ext cx="1573004"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Enables instances to communicate outbound to the public internet.</a:t>
            </a:r>
            <a:endParaRPr sz="1000" dirty="0"/>
          </a:p>
        </p:txBody>
      </p:sp>
      <p:sp>
        <p:nvSpPr>
          <p:cNvPr id="70" name="Shape 519">
            <a:extLst>
              <a:ext uri="{FF2B5EF4-FFF2-40B4-BE49-F238E27FC236}">
                <a16:creationId xmlns:a16="http://schemas.microsoft.com/office/drawing/2014/main" id="{3DFC1421-7BA9-3845-96A6-BA10FD2F44B7}"/>
              </a:ext>
            </a:extLst>
          </p:cNvPr>
          <p:cNvSpPr/>
          <p:nvPr/>
        </p:nvSpPr>
        <p:spPr>
          <a:xfrm>
            <a:off x="4397463" y="2145574"/>
            <a:ext cx="1709484" cy="718145"/>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Distribute network traffic across instances to improve performance and HA within same region as the VPC. </a:t>
            </a:r>
            <a:endParaRPr sz="1000" dirty="0"/>
          </a:p>
        </p:txBody>
      </p:sp>
      <p:sp>
        <p:nvSpPr>
          <p:cNvPr id="71" name="Shape 519">
            <a:extLst>
              <a:ext uri="{FF2B5EF4-FFF2-40B4-BE49-F238E27FC236}">
                <a16:creationId xmlns:a16="http://schemas.microsoft.com/office/drawing/2014/main" id="{CC6F45CA-0F1F-8741-8769-5D1B8EF71396}"/>
              </a:ext>
            </a:extLst>
          </p:cNvPr>
          <p:cNvSpPr/>
          <p:nvPr/>
        </p:nvSpPr>
        <p:spPr>
          <a:xfrm>
            <a:off x="1408464" y="4744325"/>
            <a:ext cx="1573004"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Site-to-site private tunnel connection between VPC and on-premise private network or another VPC.</a:t>
            </a:r>
            <a:endParaRPr sz="1000" dirty="0"/>
          </a:p>
        </p:txBody>
      </p:sp>
      <p:sp>
        <p:nvSpPr>
          <p:cNvPr id="72" name="Shape 519">
            <a:extLst>
              <a:ext uri="{FF2B5EF4-FFF2-40B4-BE49-F238E27FC236}">
                <a16:creationId xmlns:a16="http://schemas.microsoft.com/office/drawing/2014/main" id="{FB00CB74-0DD6-8340-9ECC-E02CA5FF31AA}"/>
              </a:ext>
            </a:extLst>
          </p:cNvPr>
          <p:cNvSpPr/>
          <p:nvPr/>
        </p:nvSpPr>
        <p:spPr>
          <a:xfrm>
            <a:off x="1371146" y="2205233"/>
            <a:ext cx="1653707" cy="256480"/>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Virtual server instance.</a:t>
            </a:r>
            <a:endParaRPr sz="1000" dirty="0"/>
          </a:p>
        </p:txBody>
      </p:sp>
      <p:sp>
        <p:nvSpPr>
          <p:cNvPr id="73" name="Shape 519">
            <a:extLst>
              <a:ext uri="{FF2B5EF4-FFF2-40B4-BE49-F238E27FC236}">
                <a16:creationId xmlns:a16="http://schemas.microsoft.com/office/drawing/2014/main" id="{6DA8FCEE-646E-1249-987E-3C9AFC2EF1C2}"/>
              </a:ext>
            </a:extLst>
          </p:cNvPr>
          <p:cNvSpPr/>
          <p:nvPr/>
        </p:nvSpPr>
        <p:spPr>
          <a:xfrm>
            <a:off x="1368113" y="3455506"/>
            <a:ext cx="1653707" cy="564257"/>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Public IP addresses that are reachable to and from the public internet.</a:t>
            </a:r>
            <a:endParaRPr sz="1000" dirty="0"/>
          </a:p>
        </p:txBody>
      </p:sp>
      <p:sp>
        <p:nvSpPr>
          <p:cNvPr id="153" name="Shape 535">
            <a:extLst>
              <a:ext uri="{FF2B5EF4-FFF2-40B4-BE49-F238E27FC236}">
                <a16:creationId xmlns:a16="http://schemas.microsoft.com/office/drawing/2014/main" id="{688AFEB8-607E-FB45-B9D8-BE6236DA4E68}"/>
              </a:ext>
            </a:extLst>
          </p:cNvPr>
          <p:cNvSpPr/>
          <p:nvPr/>
        </p:nvSpPr>
        <p:spPr>
          <a:xfrm>
            <a:off x="7565081" y="4851655"/>
            <a:ext cx="1976190"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Private access from on-premise to cloud.</a:t>
            </a:r>
          </a:p>
        </p:txBody>
      </p:sp>
      <p:sp>
        <p:nvSpPr>
          <p:cNvPr id="160" name="Shape 535">
            <a:extLst>
              <a:ext uri="{FF2B5EF4-FFF2-40B4-BE49-F238E27FC236}">
                <a16:creationId xmlns:a16="http://schemas.microsoft.com/office/drawing/2014/main" id="{C58F5514-759B-A344-9BBC-7299B78B3857}"/>
              </a:ext>
            </a:extLst>
          </p:cNvPr>
          <p:cNvSpPr/>
          <p:nvPr/>
        </p:nvSpPr>
        <p:spPr>
          <a:xfrm>
            <a:off x="7498231" y="2117391"/>
            <a:ext cx="1976190" cy="25648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Persistent iSCSI based storage.</a:t>
            </a:r>
          </a:p>
        </p:txBody>
      </p:sp>
      <p:grpSp>
        <p:nvGrpSpPr>
          <p:cNvPr id="4" name="Group 3">
            <a:extLst>
              <a:ext uri="{FF2B5EF4-FFF2-40B4-BE49-F238E27FC236}">
                <a16:creationId xmlns:a16="http://schemas.microsoft.com/office/drawing/2014/main" id="{6E97884C-FDFF-4264-AB09-7453822B7458}"/>
              </a:ext>
            </a:extLst>
          </p:cNvPr>
          <p:cNvGrpSpPr/>
          <p:nvPr/>
        </p:nvGrpSpPr>
        <p:grpSpPr>
          <a:xfrm>
            <a:off x="3491017" y="3345222"/>
            <a:ext cx="704088" cy="981430"/>
            <a:chOff x="3572594" y="2060180"/>
            <a:chExt cx="704088" cy="981430"/>
          </a:xfrm>
        </p:grpSpPr>
        <p:sp>
          <p:nvSpPr>
            <p:cNvPr id="197" name="Shape 254"/>
            <p:cNvSpPr/>
            <p:nvPr/>
          </p:nvSpPr>
          <p:spPr>
            <a:xfrm>
              <a:off x="3674838" y="2795389"/>
              <a:ext cx="524182"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PUBLIC </a:t>
              </a:r>
            </a:p>
            <a:p>
              <a:pPr lvl="0">
                <a:defRPr sz="1800" b="0">
                  <a:solidFill>
                    <a:srgbClr val="000000"/>
                  </a:solidFill>
                </a:defRPr>
              </a:pPr>
              <a:r>
                <a:rPr lang="en-US" sz="800" b="1" dirty="0">
                  <a:solidFill>
                    <a:srgbClr val="4277BB"/>
                  </a:solidFill>
                </a:rPr>
                <a:t>GATEWAY</a:t>
              </a:r>
              <a:endParaRPr sz="800" b="1" dirty="0">
                <a:solidFill>
                  <a:srgbClr val="4277BB"/>
                </a:solidFill>
              </a:endParaRPr>
            </a:p>
          </p:txBody>
        </p:sp>
        <p:grpSp>
          <p:nvGrpSpPr>
            <p:cNvPr id="47" name="Group 46">
              <a:extLst>
                <a:ext uri="{FF2B5EF4-FFF2-40B4-BE49-F238E27FC236}">
                  <a16:creationId xmlns:a16="http://schemas.microsoft.com/office/drawing/2014/main" id="{668A6034-E574-224C-AD20-AC399772E27F}"/>
                </a:ext>
              </a:extLst>
            </p:cNvPr>
            <p:cNvGrpSpPr/>
            <p:nvPr/>
          </p:nvGrpSpPr>
          <p:grpSpPr>
            <a:xfrm>
              <a:off x="3572594" y="2060180"/>
              <a:ext cx="704088" cy="704088"/>
              <a:chOff x="3572594" y="2060180"/>
              <a:chExt cx="751660" cy="692612"/>
            </a:xfrm>
          </p:grpSpPr>
          <p:sp>
            <p:nvSpPr>
              <p:cNvPr id="48" name="Shape 252">
                <a:extLst>
                  <a:ext uri="{FF2B5EF4-FFF2-40B4-BE49-F238E27FC236}">
                    <a16:creationId xmlns:a16="http://schemas.microsoft.com/office/drawing/2014/main" id="{E967246B-4D6C-AE45-9C90-DF0A639859AA}"/>
                  </a:ext>
                </a:extLst>
              </p:cNvPr>
              <p:cNvSpPr/>
              <p:nvPr/>
            </p:nvSpPr>
            <p:spPr>
              <a:xfrm>
                <a:off x="3572594" y="2060180"/>
                <a:ext cx="751660" cy="69261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49" name="Picture 48">
                <a:extLst>
                  <a:ext uri="{FF2B5EF4-FFF2-40B4-BE49-F238E27FC236}">
                    <a16:creationId xmlns:a16="http://schemas.microsoft.com/office/drawing/2014/main" id="{9848FBF3-75CC-5A49-89F6-1A9CB53418AF}"/>
                  </a:ext>
                </a:extLst>
              </p:cNvPr>
              <p:cNvPicPr>
                <a:picLocks noChangeAspect="1"/>
              </p:cNvPicPr>
              <p:nvPr/>
            </p:nvPicPr>
            <p:blipFill>
              <a:blip r:embed="rId3">
                <a:biLevel thresh="50000"/>
              </a:blip>
              <a:stretch>
                <a:fillRect/>
              </a:stretch>
            </p:blipFill>
            <p:spPr>
              <a:xfrm>
                <a:off x="3727536" y="2201302"/>
                <a:ext cx="548298" cy="417748"/>
              </a:xfrm>
              <a:prstGeom prst="rect">
                <a:avLst/>
              </a:prstGeom>
            </p:spPr>
          </p:pic>
        </p:grpSp>
      </p:grpSp>
      <p:grpSp>
        <p:nvGrpSpPr>
          <p:cNvPr id="13" name="Group 12">
            <a:extLst>
              <a:ext uri="{FF2B5EF4-FFF2-40B4-BE49-F238E27FC236}">
                <a16:creationId xmlns:a16="http://schemas.microsoft.com/office/drawing/2014/main" id="{964D278A-1018-44B3-B52B-AEC445DEDF5D}"/>
              </a:ext>
            </a:extLst>
          </p:cNvPr>
          <p:cNvGrpSpPr/>
          <p:nvPr/>
        </p:nvGrpSpPr>
        <p:grpSpPr>
          <a:xfrm>
            <a:off x="3491017" y="2007473"/>
            <a:ext cx="704088" cy="993572"/>
            <a:chOff x="570630" y="4688008"/>
            <a:chExt cx="704088" cy="993572"/>
          </a:xfrm>
        </p:grpSpPr>
        <p:sp>
          <p:nvSpPr>
            <p:cNvPr id="83" name="Shape 254">
              <a:extLst>
                <a:ext uri="{FF2B5EF4-FFF2-40B4-BE49-F238E27FC236}">
                  <a16:creationId xmlns:a16="http://schemas.microsoft.com/office/drawing/2014/main" id="{9FD37036-946D-D246-9D43-B7E64E2094B0}"/>
                </a:ext>
              </a:extLst>
            </p:cNvPr>
            <p:cNvSpPr/>
            <p:nvPr/>
          </p:nvSpPr>
          <p:spPr>
            <a:xfrm>
              <a:off x="634638" y="5435359"/>
              <a:ext cx="573875"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LOAD </a:t>
              </a:r>
            </a:p>
            <a:p>
              <a:pPr lvl="0">
                <a:defRPr sz="1800" b="0">
                  <a:solidFill>
                    <a:srgbClr val="000000"/>
                  </a:solidFill>
                </a:defRPr>
              </a:pPr>
              <a:r>
                <a:rPr lang="en-US" sz="800" b="1" dirty="0">
                  <a:solidFill>
                    <a:srgbClr val="4277BB"/>
                  </a:solidFill>
                </a:rPr>
                <a:t>BALANCER</a:t>
              </a:r>
              <a:endParaRPr sz="800" b="1" dirty="0">
                <a:solidFill>
                  <a:srgbClr val="4277BB"/>
                </a:solidFill>
              </a:endParaRPr>
            </a:p>
          </p:txBody>
        </p:sp>
        <p:grpSp>
          <p:nvGrpSpPr>
            <p:cNvPr id="53" name="Group 52">
              <a:extLst>
                <a:ext uri="{FF2B5EF4-FFF2-40B4-BE49-F238E27FC236}">
                  <a16:creationId xmlns:a16="http://schemas.microsoft.com/office/drawing/2014/main" id="{25FE2C36-0DC3-4C46-A8DA-D5350EB3E67D}"/>
                </a:ext>
              </a:extLst>
            </p:cNvPr>
            <p:cNvGrpSpPr/>
            <p:nvPr/>
          </p:nvGrpSpPr>
          <p:grpSpPr>
            <a:xfrm>
              <a:off x="570630" y="4688008"/>
              <a:ext cx="704088" cy="704088"/>
              <a:chOff x="6587463" y="2092052"/>
              <a:chExt cx="751660" cy="692612"/>
            </a:xfrm>
          </p:grpSpPr>
          <p:sp>
            <p:nvSpPr>
              <p:cNvPr id="54" name="Shape 252">
                <a:extLst>
                  <a:ext uri="{FF2B5EF4-FFF2-40B4-BE49-F238E27FC236}">
                    <a16:creationId xmlns:a16="http://schemas.microsoft.com/office/drawing/2014/main" id="{380113CA-BAF6-274F-8D54-285FB57C1357}"/>
                  </a:ext>
                </a:extLst>
              </p:cNvPr>
              <p:cNvSpPr/>
              <p:nvPr/>
            </p:nvSpPr>
            <p:spPr>
              <a:xfrm>
                <a:off x="6587463" y="2092052"/>
                <a:ext cx="751660" cy="69261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55" name="Picture 54">
                <a:extLst>
                  <a:ext uri="{FF2B5EF4-FFF2-40B4-BE49-F238E27FC236}">
                    <a16:creationId xmlns:a16="http://schemas.microsoft.com/office/drawing/2014/main" id="{68546AED-68C4-D843-9B51-8070ACA4F352}"/>
                  </a:ext>
                </a:extLst>
              </p:cNvPr>
              <p:cNvPicPr>
                <a:picLocks noChangeAspect="1"/>
              </p:cNvPicPr>
              <p:nvPr/>
            </p:nvPicPr>
            <p:blipFill>
              <a:blip r:embed="rId4">
                <a:biLevel thresh="50000"/>
              </a:blip>
              <a:stretch>
                <a:fillRect/>
              </a:stretch>
            </p:blipFill>
            <p:spPr>
              <a:xfrm>
                <a:off x="6727072" y="2155504"/>
                <a:ext cx="472441" cy="501965"/>
              </a:xfrm>
              <a:prstGeom prst="rect">
                <a:avLst/>
              </a:prstGeom>
            </p:spPr>
          </p:pic>
        </p:grpSp>
      </p:grpSp>
      <p:grpSp>
        <p:nvGrpSpPr>
          <p:cNvPr id="7" name="Group 6">
            <a:extLst>
              <a:ext uri="{FF2B5EF4-FFF2-40B4-BE49-F238E27FC236}">
                <a16:creationId xmlns:a16="http://schemas.microsoft.com/office/drawing/2014/main" id="{7C2AF24D-72A1-43EF-8821-A931153338E3}"/>
              </a:ext>
            </a:extLst>
          </p:cNvPr>
          <p:cNvGrpSpPr/>
          <p:nvPr/>
        </p:nvGrpSpPr>
        <p:grpSpPr>
          <a:xfrm>
            <a:off x="555692" y="3538765"/>
            <a:ext cx="689157" cy="659109"/>
            <a:chOff x="6574039" y="2254776"/>
            <a:chExt cx="689157" cy="659109"/>
          </a:xfrm>
        </p:grpSpPr>
        <p:sp>
          <p:nvSpPr>
            <p:cNvPr id="84" name="Shape 254">
              <a:extLst>
                <a:ext uri="{FF2B5EF4-FFF2-40B4-BE49-F238E27FC236}">
                  <a16:creationId xmlns:a16="http://schemas.microsoft.com/office/drawing/2014/main" id="{6216BA5F-2A90-E44D-B57A-C2B9EF683E7E}"/>
                </a:ext>
              </a:extLst>
            </p:cNvPr>
            <p:cNvSpPr/>
            <p:nvPr/>
          </p:nvSpPr>
          <p:spPr>
            <a:xfrm>
              <a:off x="6574039" y="2790774"/>
              <a:ext cx="650819"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FLOATING IP</a:t>
              </a:r>
            </a:p>
          </p:txBody>
        </p:sp>
        <p:pic>
          <p:nvPicPr>
            <p:cNvPr id="56" name="Picture 55">
              <a:extLst>
                <a:ext uri="{FF2B5EF4-FFF2-40B4-BE49-F238E27FC236}">
                  <a16:creationId xmlns:a16="http://schemas.microsoft.com/office/drawing/2014/main" id="{B5AE26C0-D346-0240-9CA4-9767BD0C3DBF}"/>
                </a:ext>
              </a:extLst>
            </p:cNvPr>
            <p:cNvPicPr>
              <a:picLocks noChangeAspect="1"/>
            </p:cNvPicPr>
            <p:nvPr/>
          </p:nvPicPr>
          <p:blipFill>
            <a:blip r:embed="rId5"/>
            <a:stretch>
              <a:fillRect/>
            </a:stretch>
          </p:blipFill>
          <p:spPr>
            <a:xfrm>
              <a:off x="6615815" y="2254776"/>
              <a:ext cx="647381" cy="241300"/>
            </a:xfrm>
            <a:prstGeom prst="rect">
              <a:avLst/>
            </a:prstGeom>
          </p:spPr>
        </p:pic>
      </p:grpSp>
      <p:grpSp>
        <p:nvGrpSpPr>
          <p:cNvPr id="17" name="Group 16">
            <a:extLst>
              <a:ext uri="{FF2B5EF4-FFF2-40B4-BE49-F238E27FC236}">
                <a16:creationId xmlns:a16="http://schemas.microsoft.com/office/drawing/2014/main" id="{92E74466-203C-432C-9783-82C2AF11A664}"/>
              </a:ext>
            </a:extLst>
          </p:cNvPr>
          <p:cNvGrpSpPr/>
          <p:nvPr/>
        </p:nvGrpSpPr>
        <p:grpSpPr>
          <a:xfrm>
            <a:off x="6725138" y="2031674"/>
            <a:ext cx="704088" cy="966469"/>
            <a:chOff x="574438" y="6197913"/>
            <a:chExt cx="704088" cy="966469"/>
          </a:xfrm>
        </p:grpSpPr>
        <p:sp>
          <p:nvSpPr>
            <p:cNvPr id="159" name="Shape 254">
              <a:extLst>
                <a:ext uri="{FF2B5EF4-FFF2-40B4-BE49-F238E27FC236}">
                  <a16:creationId xmlns:a16="http://schemas.microsoft.com/office/drawing/2014/main" id="{A6866536-5C75-1F47-9EE1-E1BC87FCCB14}"/>
                </a:ext>
              </a:extLst>
            </p:cNvPr>
            <p:cNvSpPr/>
            <p:nvPr/>
          </p:nvSpPr>
          <p:spPr>
            <a:xfrm>
              <a:off x="675944" y="6918161"/>
              <a:ext cx="508151"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BLOCK </a:t>
              </a:r>
            </a:p>
            <a:p>
              <a:pPr lvl="0">
                <a:defRPr sz="1800" b="0">
                  <a:solidFill>
                    <a:srgbClr val="000000"/>
                  </a:solidFill>
                </a:defRPr>
              </a:pPr>
              <a:r>
                <a:rPr lang="en-US" sz="800" b="1" dirty="0">
                  <a:solidFill>
                    <a:srgbClr val="4277BB"/>
                  </a:solidFill>
                </a:rPr>
                <a:t>STORAGE</a:t>
              </a:r>
              <a:endParaRPr sz="800" b="1" dirty="0">
                <a:solidFill>
                  <a:srgbClr val="4277BB"/>
                </a:solidFill>
              </a:endParaRPr>
            </a:p>
          </p:txBody>
        </p:sp>
        <p:grpSp>
          <p:nvGrpSpPr>
            <p:cNvPr id="65" name="Group 64">
              <a:extLst>
                <a:ext uri="{FF2B5EF4-FFF2-40B4-BE49-F238E27FC236}">
                  <a16:creationId xmlns:a16="http://schemas.microsoft.com/office/drawing/2014/main" id="{A1B7CA72-93E9-D249-9852-AEF0EEDCCE98}"/>
                </a:ext>
              </a:extLst>
            </p:cNvPr>
            <p:cNvGrpSpPr/>
            <p:nvPr/>
          </p:nvGrpSpPr>
          <p:grpSpPr>
            <a:xfrm>
              <a:off x="574438" y="6197913"/>
              <a:ext cx="704088" cy="704088"/>
              <a:chOff x="9079753" y="2125749"/>
              <a:chExt cx="751660" cy="692612"/>
            </a:xfrm>
          </p:grpSpPr>
          <p:sp>
            <p:nvSpPr>
              <p:cNvPr id="66" name="Shape 252">
                <a:extLst>
                  <a:ext uri="{FF2B5EF4-FFF2-40B4-BE49-F238E27FC236}">
                    <a16:creationId xmlns:a16="http://schemas.microsoft.com/office/drawing/2014/main" id="{0D119535-0FA7-3F47-BE01-F2C6BAE137B1}"/>
                  </a:ext>
                </a:extLst>
              </p:cNvPr>
              <p:cNvSpPr/>
              <p:nvPr/>
            </p:nvSpPr>
            <p:spPr>
              <a:xfrm>
                <a:off x="9079753" y="2125749"/>
                <a:ext cx="751660" cy="69261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67" name="Picture 66">
                <a:extLst>
                  <a:ext uri="{FF2B5EF4-FFF2-40B4-BE49-F238E27FC236}">
                    <a16:creationId xmlns:a16="http://schemas.microsoft.com/office/drawing/2014/main" id="{8E43B283-288A-0643-A1B1-5739F702538B}"/>
                  </a:ext>
                </a:extLst>
              </p:cNvPr>
              <p:cNvPicPr>
                <a:picLocks noChangeAspect="1"/>
              </p:cNvPicPr>
              <p:nvPr/>
            </p:nvPicPr>
            <p:blipFill>
              <a:blip r:embed="rId6">
                <a:biLevel thresh="25000"/>
                <a:extLst>
                  <a:ext uri="{28A0092B-C50C-407E-A947-70E740481C1C}">
                    <a14:useLocalDpi xmlns:a14="http://schemas.microsoft.com/office/drawing/2010/main" val="0"/>
                  </a:ext>
                </a:extLst>
              </a:blip>
              <a:stretch>
                <a:fillRect/>
              </a:stretch>
            </p:blipFill>
            <p:spPr>
              <a:xfrm>
                <a:off x="9184520" y="2163926"/>
                <a:ext cx="555409" cy="555409"/>
              </a:xfrm>
              <a:prstGeom prst="rect">
                <a:avLst/>
              </a:prstGeom>
            </p:spPr>
          </p:pic>
        </p:grpSp>
      </p:grpSp>
      <p:grpSp>
        <p:nvGrpSpPr>
          <p:cNvPr id="3" name="Group 2">
            <a:extLst>
              <a:ext uri="{FF2B5EF4-FFF2-40B4-BE49-F238E27FC236}">
                <a16:creationId xmlns:a16="http://schemas.microsoft.com/office/drawing/2014/main" id="{DDE60FC2-DCEC-44A1-95CE-A90926C386FC}"/>
              </a:ext>
            </a:extLst>
          </p:cNvPr>
          <p:cNvGrpSpPr/>
          <p:nvPr/>
        </p:nvGrpSpPr>
        <p:grpSpPr>
          <a:xfrm>
            <a:off x="559577" y="2006407"/>
            <a:ext cx="704088" cy="850537"/>
            <a:chOff x="559577" y="2006407"/>
            <a:chExt cx="704088" cy="850537"/>
          </a:xfrm>
        </p:grpSpPr>
        <p:sp>
          <p:nvSpPr>
            <p:cNvPr id="81" name="Shape 483">
              <a:extLst>
                <a:ext uri="{FF2B5EF4-FFF2-40B4-BE49-F238E27FC236}">
                  <a16:creationId xmlns:a16="http://schemas.microsoft.com/office/drawing/2014/main" id="{F6A89347-D085-FD41-B401-0D84617E911D}"/>
                </a:ext>
              </a:extLst>
            </p:cNvPr>
            <p:cNvSpPr/>
            <p:nvPr/>
          </p:nvSpPr>
          <p:spPr>
            <a:xfrm>
              <a:off x="659913" y="2733833"/>
              <a:ext cx="524182"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INSTANCE</a:t>
              </a:r>
            </a:p>
          </p:txBody>
        </p:sp>
        <p:grpSp>
          <p:nvGrpSpPr>
            <p:cNvPr id="79" name="Group 78">
              <a:extLst>
                <a:ext uri="{FF2B5EF4-FFF2-40B4-BE49-F238E27FC236}">
                  <a16:creationId xmlns:a16="http://schemas.microsoft.com/office/drawing/2014/main" id="{47032530-6264-F044-9A49-02002BA1A165}"/>
                </a:ext>
              </a:extLst>
            </p:cNvPr>
            <p:cNvGrpSpPr/>
            <p:nvPr/>
          </p:nvGrpSpPr>
          <p:grpSpPr>
            <a:xfrm>
              <a:off x="559577" y="2006407"/>
              <a:ext cx="704088" cy="704088"/>
              <a:chOff x="559577" y="2006407"/>
              <a:chExt cx="704088" cy="704088"/>
            </a:xfrm>
          </p:grpSpPr>
          <p:sp>
            <p:nvSpPr>
              <p:cNvPr id="87" name="Shape 252">
                <a:extLst>
                  <a:ext uri="{FF2B5EF4-FFF2-40B4-BE49-F238E27FC236}">
                    <a16:creationId xmlns:a16="http://schemas.microsoft.com/office/drawing/2014/main" id="{1E44E930-8F6C-8241-A375-92237D6E1B25}"/>
                  </a:ext>
                </a:extLst>
              </p:cNvPr>
              <p:cNvSpPr/>
              <p:nvPr/>
            </p:nvSpPr>
            <p:spPr>
              <a:xfrm>
                <a:off x="559577" y="2006407"/>
                <a:ext cx="704088" cy="7040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92" name="Picture 91">
                <a:extLst>
                  <a:ext uri="{FF2B5EF4-FFF2-40B4-BE49-F238E27FC236}">
                    <a16:creationId xmlns:a16="http://schemas.microsoft.com/office/drawing/2014/main" id="{085E0660-6849-554F-905C-08E2780245C3}"/>
                  </a:ext>
                </a:extLst>
              </p:cNvPr>
              <p:cNvPicPr>
                <a:picLocks noChangeAspect="1"/>
              </p:cNvPicPr>
              <p:nvPr/>
            </p:nvPicPr>
            <p:blipFill>
              <a:blip r:embed="rId7"/>
              <a:stretch>
                <a:fillRect/>
              </a:stretch>
            </p:blipFill>
            <p:spPr>
              <a:xfrm>
                <a:off x="633103" y="2031674"/>
                <a:ext cx="518254" cy="556643"/>
              </a:xfrm>
              <a:prstGeom prst="rect">
                <a:avLst/>
              </a:prstGeom>
            </p:spPr>
          </p:pic>
        </p:grpSp>
      </p:grpSp>
      <p:sp>
        <p:nvSpPr>
          <p:cNvPr id="103" name="Shape 519">
            <a:extLst>
              <a:ext uri="{FF2B5EF4-FFF2-40B4-BE49-F238E27FC236}">
                <a16:creationId xmlns:a16="http://schemas.microsoft.com/office/drawing/2014/main" id="{26147CEB-4A0E-674B-AB92-AE75770BF118}"/>
              </a:ext>
            </a:extLst>
          </p:cNvPr>
          <p:cNvSpPr/>
          <p:nvPr/>
        </p:nvSpPr>
        <p:spPr>
          <a:xfrm>
            <a:off x="4411571" y="4723780"/>
            <a:ext cx="1695376" cy="410369"/>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Gateway for site-to-site private tunnel connections.</a:t>
            </a:r>
            <a:endParaRPr sz="1000" dirty="0"/>
          </a:p>
        </p:txBody>
      </p:sp>
      <p:grpSp>
        <p:nvGrpSpPr>
          <p:cNvPr id="11" name="Group 10">
            <a:extLst>
              <a:ext uri="{FF2B5EF4-FFF2-40B4-BE49-F238E27FC236}">
                <a16:creationId xmlns:a16="http://schemas.microsoft.com/office/drawing/2014/main" id="{DADE1EB5-902F-40BA-881B-46401D5DE1A6}"/>
              </a:ext>
            </a:extLst>
          </p:cNvPr>
          <p:cNvGrpSpPr/>
          <p:nvPr/>
        </p:nvGrpSpPr>
        <p:grpSpPr>
          <a:xfrm>
            <a:off x="3489918" y="4674410"/>
            <a:ext cx="704088" cy="998235"/>
            <a:chOff x="3558432" y="3338724"/>
            <a:chExt cx="704088" cy="998235"/>
          </a:xfrm>
        </p:grpSpPr>
        <p:sp>
          <p:nvSpPr>
            <p:cNvPr id="95" name="Shape 254">
              <a:extLst>
                <a:ext uri="{FF2B5EF4-FFF2-40B4-BE49-F238E27FC236}">
                  <a16:creationId xmlns:a16="http://schemas.microsoft.com/office/drawing/2014/main" id="{FD7BB851-850C-1E43-86B1-6B2961F32984}"/>
                </a:ext>
              </a:extLst>
            </p:cNvPr>
            <p:cNvSpPr/>
            <p:nvPr/>
          </p:nvSpPr>
          <p:spPr>
            <a:xfrm>
              <a:off x="3640227" y="4090738"/>
              <a:ext cx="524181"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VPN </a:t>
              </a:r>
            </a:p>
            <a:p>
              <a:pPr lvl="0">
                <a:defRPr sz="1800" b="0">
                  <a:solidFill>
                    <a:srgbClr val="000000"/>
                  </a:solidFill>
                </a:defRPr>
              </a:pPr>
              <a:r>
                <a:rPr lang="en-US" sz="800" b="1" dirty="0">
                  <a:solidFill>
                    <a:srgbClr val="4277BB"/>
                  </a:solidFill>
                </a:rPr>
                <a:t>GATEWAY</a:t>
              </a:r>
              <a:endParaRPr sz="800" b="1" dirty="0">
                <a:solidFill>
                  <a:srgbClr val="4277BB"/>
                </a:solidFill>
              </a:endParaRPr>
            </a:p>
          </p:txBody>
        </p:sp>
        <p:grpSp>
          <p:nvGrpSpPr>
            <p:cNvPr id="2" name="Group 1"/>
            <p:cNvGrpSpPr/>
            <p:nvPr/>
          </p:nvGrpSpPr>
          <p:grpSpPr>
            <a:xfrm>
              <a:off x="3558432" y="3338724"/>
              <a:ext cx="704088" cy="704088"/>
              <a:chOff x="3558432" y="3338724"/>
              <a:chExt cx="704088" cy="704088"/>
            </a:xfrm>
          </p:grpSpPr>
          <p:grpSp>
            <p:nvGrpSpPr>
              <p:cNvPr id="115" name="Group 114">
                <a:extLst>
                  <a:ext uri="{FF2B5EF4-FFF2-40B4-BE49-F238E27FC236}">
                    <a16:creationId xmlns:a16="http://schemas.microsoft.com/office/drawing/2014/main" id="{F5DC5B95-0D56-E745-98C9-8FBC7ABF8F13}"/>
                  </a:ext>
                </a:extLst>
              </p:cNvPr>
              <p:cNvGrpSpPr/>
              <p:nvPr/>
            </p:nvGrpSpPr>
            <p:grpSpPr>
              <a:xfrm>
                <a:off x="3558432" y="3338724"/>
                <a:ext cx="704088" cy="704088"/>
                <a:chOff x="8157369" y="3940036"/>
                <a:chExt cx="704088" cy="704088"/>
              </a:xfrm>
            </p:grpSpPr>
            <p:cxnSp>
              <p:nvCxnSpPr>
                <p:cNvPr id="116" name="Straight Arrow Connector 115">
                  <a:extLst>
                    <a:ext uri="{FF2B5EF4-FFF2-40B4-BE49-F238E27FC236}">
                      <a16:creationId xmlns:a16="http://schemas.microsoft.com/office/drawing/2014/main" id="{A2E2B143-6328-A24B-9795-5F3F28CB2F43}"/>
                    </a:ext>
                  </a:extLst>
                </p:cNvPr>
                <p:cNvCxnSpPr>
                  <a:cxnSpLocks/>
                </p:cNvCxnSpPr>
                <p:nvPr/>
              </p:nvCxnSpPr>
              <p:spPr>
                <a:xfrm flipH="1">
                  <a:off x="8455952" y="4248120"/>
                  <a:ext cx="57412" cy="0"/>
                </a:xfrm>
                <a:prstGeom prst="straightConnector1">
                  <a:avLst/>
                </a:prstGeom>
                <a:noFill/>
                <a:ln w="25400" cap="flat">
                  <a:solidFill>
                    <a:srgbClr val="8DC53F"/>
                  </a:solidFill>
                  <a:prstDash val="solid"/>
                  <a:miter lim="400000"/>
                  <a:headEnd type="none"/>
                  <a:tailEnd type="none" w="med" len="sm"/>
                </a:ln>
                <a:effectLst/>
              </p:spPr>
              <p:style>
                <a:lnRef idx="0">
                  <a:scrgbClr r="0" g="0" b="0"/>
                </a:lnRef>
                <a:fillRef idx="0">
                  <a:scrgbClr r="0" g="0" b="0"/>
                </a:fillRef>
                <a:effectRef idx="0">
                  <a:scrgbClr r="0" g="0" b="0"/>
                </a:effectRef>
                <a:fontRef idx="none"/>
              </p:style>
            </p:cxnSp>
            <p:grpSp>
              <p:nvGrpSpPr>
                <p:cNvPr id="117" name="Group 116">
                  <a:extLst>
                    <a:ext uri="{FF2B5EF4-FFF2-40B4-BE49-F238E27FC236}">
                      <a16:creationId xmlns:a16="http://schemas.microsoft.com/office/drawing/2014/main" id="{298BF619-C49F-334E-8253-E74A3AFEE3BD}"/>
                    </a:ext>
                  </a:extLst>
                </p:cNvPr>
                <p:cNvGrpSpPr/>
                <p:nvPr/>
              </p:nvGrpSpPr>
              <p:grpSpPr>
                <a:xfrm>
                  <a:off x="8157369" y="3940036"/>
                  <a:ext cx="704088" cy="704088"/>
                  <a:chOff x="7218871" y="6217351"/>
                  <a:chExt cx="829272" cy="692612"/>
                </a:xfrm>
              </p:grpSpPr>
              <p:sp>
                <p:nvSpPr>
                  <p:cNvPr id="120" name="Shape 252">
                    <a:extLst>
                      <a:ext uri="{FF2B5EF4-FFF2-40B4-BE49-F238E27FC236}">
                        <a16:creationId xmlns:a16="http://schemas.microsoft.com/office/drawing/2014/main" id="{E454E83E-CFBD-8B4B-B236-6F0EC2D7D4BF}"/>
                      </a:ext>
                    </a:extLst>
                  </p:cNvPr>
                  <p:cNvSpPr/>
                  <p:nvPr/>
                </p:nvSpPr>
                <p:spPr>
                  <a:xfrm>
                    <a:off x="7218871" y="6217351"/>
                    <a:ext cx="829272" cy="69261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cxnSp>
                <p:nvCxnSpPr>
                  <p:cNvPr id="121" name="Straight Arrow Connector 120">
                    <a:extLst>
                      <a:ext uri="{FF2B5EF4-FFF2-40B4-BE49-F238E27FC236}">
                        <a16:creationId xmlns:a16="http://schemas.microsoft.com/office/drawing/2014/main" id="{C3E6F2C5-5534-CD4B-B917-89826B1E19FB}"/>
                      </a:ext>
                    </a:extLst>
                  </p:cNvPr>
                  <p:cNvCxnSpPr>
                    <a:cxnSpLocks/>
                  </p:cNvCxnSpPr>
                  <p:nvPr/>
                </p:nvCxnSpPr>
                <p:spPr>
                  <a:xfrm>
                    <a:off x="7633507" y="6451355"/>
                    <a:ext cx="0" cy="225369"/>
                  </a:xfrm>
                  <a:prstGeom prst="straightConnector1">
                    <a:avLst/>
                  </a:prstGeom>
                  <a:noFill/>
                  <a:ln w="41275" cap="flat">
                    <a:solidFill>
                      <a:srgbClr val="8DC53F"/>
                    </a:solidFill>
                    <a:prstDash val="solid"/>
                    <a:miter lim="400000"/>
                    <a:headEnd type="none"/>
                    <a:tailEnd type="arrow" w="med" len="sm"/>
                  </a:ln>
                  <a:effectLst/>
                </p:spPr>
                <p:style>
                  <a:lnRef idx="0">
                    <a:scrgbClr r="0" g="0" b="0"/>
                  </a:lnRef>
                  <a:fillRef idx="0">
                    <a:scrgbClr r="0" g="0" b="0"/>
                  </a:fillRef>
                  <a:effectRef idx="0">
                    <a:scrgbClr r="0" g="0" b="0"/>
                  </a:effectRef>
                  <a:fontRef idx="none"/>
                </p:style>
              </p:cxnSp>
            </p:grpSp>
            <p:sp>
              <p:nvSpPr>
                <p:cNvPr id="118" name="Shape 541">
                  <a:extLst>
                    <a:ext uri="{FF2B5EF4-FFF2-40B4-BE49-F238E27FC236}">
                      <a16:creationId xmlns:a16="http://schemas.microsoft.com/office/drawing/2014/main" id="{5C16EE08-623B-0F4B-8F45-1F3D78E9B5C4}"/>
                    </a:ext>
                  </a:extLst>
                </p:cNvPr>
                <p:cNvSpPr/>
                <p:nvPr/>
              </p:nvSpPr>
              <p:spPr>
                <a:xfrm>
                  <a:off x="8280813" y="4063480"/>
                  <a:ext cx="457200" cy="4572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a:solidFill>
                    <a:schemeClr val="bg1"/>
                  </a:solidFill>
                </a:ln>
              </p:spPr>
              <p:style>
                <a:lnRef idx="2">
                  <a:schemeClr val="dk1"/>
                </a:lnRef>
                <a:fillRef idx="1">
                  <a:schemeClr val="lt1"/>
                </a:fillRef>
                <a:effectRef idx="0">
                  <a:schemeClr val="dk1"/>
                </a:effectRef>
                <a:fontRef idx="minor">
                  <a:schemeClr val="dk1"/>
                </a:fontRef>
              </p:style>
              <p:txBody>
                <a:bodyPr lIns="0" tIns="0" rIns="0" bIns="0" anchor="ctr"/>
                <a:lstStyle/>
                <a:p>
                  <a:pPr lvl="0">
                    <a:defRPr sz="1800">
                      <a:solidFill>
                        <a:srgbClr val="FFFFFF"/>
                      </a:solidFill>
                    </a:defRPr>
                  </a:pPr>
                  <a:endParaRPr dirty="0"/>
                </a:p>
              </p:txBody>
            </p:sp>
          </p:grpSp>
          <p:pic>
            <p:nvPicPr>
              <p:cNvPr id="80" name="Picture 79">
                <a:extLst>
                  <a:ext uri="{FF2B5EF4-FFF2-40B4-BE49-F238E27FC236}">
                    <a16:creationId xmlns:a16="http://schemas.microsoft.com/office/drawing/2014/main" id="{94538B54-0A08-474B-874A-D4FBD3D97D54}"/>
                  </a:ext>
                </a:extLst>
              </p:cNvPr>
              <p:cNvPicPr>
                <a:picLocks noChangeAspect="1"/>
              </p:cNvPicPr>
              <p:nvPr/>
            </p:nvPicPr>
            <p:blipFill>
              <a:blip r:embed="rId8"/>
              <a:stretch>
                <a:fillRect/>
              </a:stretch>
            </p:blipFill>
            <p:spPr>
              <a:xfrm>
                <a:off x="3742658" y="3489259"/>
                <a:ext cx="346700" cy="371676"/>
              </a:xfrm>
              <a:prstGeom prst="rect">
                <a:avLst/>
              </a:prstGeom>
            </p:spPr>
          </p:pic>
        </p:grpSp>
      </p:grpSp>
      <p:grpSp>
        <p:nvGrpSpPr>
          <p:cNvPr id="8" name="Group 7">
            <a:extLst>
              <a:ext uri="{FF2B5EF4-FFF2-40B4-BE49-F238E27FC236}">
                <a16:creationId xmlns:a16="http://schemas.microsoft.com/office/drawing/2014/main" id="{A2A0A611-FC2B-478F-92F2-FF9BB1B9F502}"/>
              </a:ext>
            </a:extLst>
          </p:cNvPr>
          <p:cNvGrpSpPr/>
          <p:nvPr/>
        </p:nvGrpSpPr>
        <p:grpSpPr>
          <a:xfrm>
            <a:off x="580179" y="4674410"/>
            <a:ext cx="704088" cy="980572"/>
            <a:chOff x="570630" y="3331754"/>
            <a:chExt cx="704088" cy="980572"/>
          </a:xfrm>
        </p:grpSpPr>
        <p:sp>
          <p:nvSpPr>
            <p:cNvPr id="85" name="Shape 254">
              <a:extLst>
                <a:ext uri="{FF2B5EF4-FFF2-40B4-BE49-F238E27FC236}">
                  <a16:creationId xmlns:a16="http://schemas.microsoft.com/office/drawing/2014/main" id="{A4618A8C-0DB0-E94A-AC8C-9A41712303F9}"/>
                </a:ext>
              </a:extLst>
            </p:cNvPr>
            <p:cNvSpPr/>
            <p:nvPr/>
          </p:nvSpPr>
          <p:spPr>
            <a:xfrm>
              <a:off x="585427" y="4066105"/>
              <a:ext cx="689291"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VPN </a:t>
              </a:r>
            </a:p>
            <a:p>
              <a:pPr lvl="0">
                <a:defRPr sz="1800" b="0">
                  <a:solidFill>
                    <a:srgbClr val="000000"/>
                  </a:solidFill>
                </a:defRPr>
              </a:pPr>
              <a:r>
                <a:rPr lang="en-US" sz="800" b="1" dirty="0">
                  <a:solidFill>
                    <a:srgbClr val="4277BB"/>
                  </a:solidFill>
                </a:rPr>
                <a:t>CONNECTION</a:t>
              </a:r>
              <a:endParaRPr sz="800" b="1" dirty="0">
                <a:solidFill>
                  <a:srgbClr val="4277BB"/>
                </a:solidFill>
              </a:endParaRPr>
            </a:p>
          </p:txBody>
        </p:sp>
        <p:grpSp>
          <p:nvGrpSpPr>
            <p:cNvPr id="10" name="Group 9"/>
            <p:cNvGrpSpPr/>
            <p:nvPr/>
          </p:nvGrpSpPr>
          <p:grpSpPr>
            <a:xfrm>
              <a:off x="570630" y="3331754"/>
              <a:ext cx="704088" cy="704088"/>
              <a:chOff x="570630" y="3331754"/>
              <a:chExt cx="704088" cy="704088"/>
            </a:xfrm>
          </p:grpSpPr>
          <p:sp>
            <p:nvSpPr>
              <p:cNvPr id="60" name="Shape 252">
                <a:extLst>
                  <a:ext uri="{FF2B5EF4-FFF2-40B4-BE49-F238E27FC236}">
                    <a16:creationId xmlns:a16="http://schemas.microsoft.com/office/drawing/2014/main" id="{8F10ACBD-79D7-ED49-9F06-F2B4FF28C8A1}"/>
                  </a:ext>
                </a:extLst>
              </p:cNvPr>
              <p:cNvSpPr/>
              <p:nvPr/>
            </p:nvSpPr>
            <p:spPr>
              <a:xfrm>
                <a:off x="570630" y="3331754"/>
                <a:ext cx="704088" cy="7040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9" name="Picture 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32001" y="3367274"/>
                <a:ext cx="552094" cy="552094"/>
              </a:xfrm>
              <a:prstGeom prst="rect">
                <a:avLst/>
              </a:prstGeom>
            </p:spPr>
          </p:pic>
        </p:grpSp>
      </p:grpSp>
      <p:sp>
        <p:nvSpPr>
          <p:cNvPr id="123" name="Shape 535">
            <a:extLst>
              <a:ext uri="{FF2B5EF4-FFF2-40B4-BE49-F238E27FC236}">
                <a16:creationId xmlns:a16="http://schemas.microsoft.com/office/drawing/2014/main" id="{613392D2-6343-496D-A31E-05B95ECDA37B}"/>
              </a:ext>
            </a:extLst>
          </p:cNvPr>
          <p:cNvSpPr/>
          <p:nvPr/>
        </p:nvSpPr>
        <p:spPr>
          <a:xfrm>
            <a:off x="7572452" y="3446212"/>
            <a:ext cx="1976190"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Cloud storage for unstructured data.</a:t>
            </a:r>
          </a:p>
        </p:txBody>
      </p:sp>
      <p:sp>
        <p:nvSpPr>
          <p:cNvPr id="96" name="Shape 495">
            <a:extLst>
              <a:ext uri="{FF2B5EF4-FFF2-40B4-BE49-F238E27FC236}">
                <a16:creationId xmlns:a16="http://schemas.microsoft.com/office/drawing/2014/main" id="{70BC24F4-F680-4A5F-856F-367673C599B4}"/>
              </a:ext>
            </a:extLst>
          </p:cNvPr>
          <p:cNvSpPr/>
          <p:nvPr/>
        </p:nvSpPr>
        <p:spPr>
          <a:xfrm>
            <a:off x="1408464" y="6064017"/>
            <a:ext cx="2007782" cy="564257"/>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Provides DNS, GLB, DDoS protection, WAF, TLS, and Caching.</a:t>
            </a:r>
            <a:endParaRPr sz="1000" dirty="0"/>
          </a:p>
        </p:txBody>
      </p:sp>
      <p:grpSp>
        <p:nvGrpSpPr>
          <p:cNvPr id="75" name="Group 74">
            <a:extLst>
              <a:ext uri="{FF2B5EF4-FFF2-40B4-BE49-F238E27FC236}">
                <a16:creationId xmlns:a16="http://schemas.microsoft.com/office/drawing/2014/main" id="{1B778EBE-1050-E949-8BB8-E45C8835B3D2}"/>
              </a:ext>
            </a:extLst>
          </p:cNvPr>
          <p:cNvGrpSpPr/>
          <p:nvPr/>
        </p:nvGrpSpPr>
        <p:grpSpPr>
          <a:xfrm>
            <a:off x="450580" y="5978478"/>
            <a:ext cx="934551" cy="988399"/>
            <a:chOff x="3975110" y="4838700"/>
            <a:chExt cx="934551" cy="988399"/>
          </a:xfrm>
        </p:grpSpPr>
        <p:grpSp>
          <p:nvGrpSpPr>
            <p:cNvPr id="76" name="Group 75">
              <a:extLst>
                <a:ext uri="{FF2B5EF4-FFF2-40B4-BE49-F238E27FC236}">
                  <a16:creationId xmlns:a16="http://schemas.microsoft.com/office/drawing/2014/main" id="{7C9E6A1D-AB90-6C43-BB7D-ACBB57374BD0}"/>
                </a:ext>
              </a:extLst>
            </p:cNvPr>
            <p:cNvGrpSpPr/>
            <p:nvPr/>
          </p:nvGrpSpPr>
          <p:grpSpPr>
            <a:xfrm>
              <a:off x="3975110" y="4838700"/>
              <a:ext cx="934551" cy="988399"/>
              <a:chOff x="3471257" y="4797199"/>
              <a:chExt cx="934551" cy="988399"/>
            </a:xfrm>
          </p:grpSpPr>
          <p:sp>
            <p:nvSpPr>
              <p:cNvPr id="86" name="Shape 252">
                <a:extLst>
                  <a:ext uri="{FF2B5EF4-FFF2-40B4-BE49-F238E27FC236}">
                    <a16:creationId xmlns:a16="http://schemas.microsoft.com/office/drawing/2014/main" id="{CC247629-D87D-CE43-8A40-40EBC3559683}"/>
                  </a:ext>
                </a:extLst>
              </p:cNvPr>
              <p:cNvSpPr/>
              <p:nvPr/>
            </p:nvSpPr>
            <p:spPr>
              <a:xfrm>
                <a:off x="3590008" y="4797199"/>
                <a:ext cx="704088" cy="7040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8" name="Shape 254">
                <a:extLst>
                  <a:ext uri="{FF2B5EF4-FFF2-40B4-BE49-F238E27FC236}">
                    <a16:creationId xmlns:a16="http://schemas.microsoft.com/office/drawing/2014/main" id="{F21920CA-07AB-FA4B-AA2B-36FBA9A93888}"/>
                  </a:ext>
                </a:extLst>
              </p:cNvPr>
              <p:cNvSpPr/>
              <p:nvPr/>
            </p:nvSpPr>
            <p:spPr>
              <a:xfrm>
                <a:off x="3471257" y="5539377"/>
                <a:ext cx="934551"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CLOUD INTERNET</a:t>
                </a:r>
              </a:p>
              <a:p>
                <a:pPr lvl="0">
                  <a:defRPr sz="1800" b="0">
                    <a:solidFill>
                      <a:srgbClr val="000000"/>
                    </a:solidFill>
                  </a:defRPr>
                </a:pPr>
                <a:r>
                  <a:rPr lang="en-US" sz="800" b="1" dirty="0">
                    <a:solidFill>
                      <a:srgbClr val="4277BB"/>
                    </a:solidFill>
                  </a:rPr>
                  <a:t>SERVICES</a:t>
                </a:r>
                <a:endParaRPr sz="800" b="1" dirty="0">
                  <a:solidFill>
                    <a:srgbClr val="4277BB"/>
                  </a:solidFill>
                </a:endParaRPr>
              </a:p>
            </p:txBody>
          </p:sp>
        </p:grpSp>
        <p:pic>
          <p:nvPicPr>
            <p:cNvPr id="77" name="Picture 76">
              <a:extLst>
                <a:ext uri="{FF2B5EF4-FFF2-40B4-BE49-F238E27FC236}">
                  <a16:creationId xmlns:a16="http://schemas.microsoft.com/office/drawing/2014/main" id="{C23C2EDB-3768-2342-8A36-F9FD24A293F4}"/>
                </a:ext>
              </a:extLst>
            </p:cNvPr>
            <p:cNvPicPr>
              <a:picLocks noChangeAspect="1"/>
            </p:cNvPicPr>
            <p:nvPr/>
          </p:nvPicPr>
          <p:blipFill>
            <a:blip r:embed="rId10"/>
            <a:stretch>
              <a:fillRect/>
            </a:stretch>
          </p:blipFill>
          <p:spPr>
            <a:xfrm>
              <a:off x="4179111" y="4980018"/>
              <a:ext cx="523517" cy="376565"/>
            </a:xfrm>
            <a:prstGeom prst="rect">
              <a:avLst/>
            </a:prstGeom>
          </p:spPr>
        </p:pic>
      </p:grpSp>
      <p:grpSp>
        <p:nvGrpSpPr>
          <p:cNvPr id="20" name="Group 19">
            <a:extLst>
              <a:ext uri="{FF2B5EF4-FFF2-40B4-BE49-F238E27FC236}">
                <a16:creationId xmlns:a16="http://schemas.microsoft.com/office/drawing/2014/main" id="{1F0A7938-D3CF-C846-ADC0-3CC9B015582B}"/>
              </a:ext>
            </a:extLst>
          </p:cNvPr>
          <p:cNvGrpSpPr/>
          <p:nvPr/>
        </p:nvGrpSpPr>
        <p:grpSpPr>
          <a:xfrm>
            <a:off x="6710976" y="3345222"/>
            <a:ext cx="718250" cy="966469"/>
            <a:chOff x="6710976" y="3345222"/>
            <a:chExt cx="718250" cy="966469"/>
          </a:xfrm>
        </p:grpSpPr>
        <p:grpSp>
          <p:nvGrpSpPr>
            <p:cNvPr id="16" name="Group 15">
              <a:extLst>
                <a:ext uri="{FF2B5EF4-FFF2-40B4-BE49-F238E27FC236}">
                  <a16:creationId xmlns:a16="http://schemas.microsoft.com/office/drawing/2014/main" id="{722C44E3-19B4-4A68-BA74-6F8BCC74ECAE}"/>
                </a:ext>
              </a:extLst>
            </p:cNvPr>
            <p:cNvGrpSpPr/>
            <p:nvPr/>
          </p:nvGrpSpPr>
          <p:grpSpPr>
            <a:xfrm>
              <a:off x="6710976" y="3345222"/>
              <a:ext cx="718250" cy="966469"/>
              <a:chOff x="3558432" y="6197913"/>
              <a:chExt cx="718250" cy="966469"/>
            </a:xfrm>
          </p:grpSpPr>
          <p:sp>
            <p:nvSpPr>
              <p:cNvPr id="119" name="Shape 252">
                <a:extLst>
                  <a:ext uri="{FF2B5EF4-FFF2-40B4-BE49-F238E27FC236}">
                    <a16:creationId xmlns:a16="http://schemas.microsoft.com/office/drawing/2014/main" id="{7034567B-A143-414B-9073-1A0905FF978D}"/>
                  </a:ext>
                </a:extLst>
              </p:cNvPr>
              <p:cNvSpPr/>
              <p:nvPr/>
            </p:nvSpPr>
            <p:spPr>
              <a:xfrm>
                <a:off x="3558432" y="6197913"/>
                <a:ext cx="718250" cy="70408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24" name="Shape 254">
                <a:extLst>
                  <a:ext uri="{FF2B5EF4-FFF2-40B4-BE49-F238E27FC236}">
                    <a16:creationId xmlns:a16="http://schemas.microsoft.com/office/drawing/2014/main" id="{25EB0C4B-6C46-46BE-B842-4A9D5CC1E4BA}"/>
                  </a:ext>
                </a:extLst>
              </p:cNvPr>
              <p:cNvSpPr/>
              <p:nvPr/>
            </p:nvSpPr>
            <p:spPr>
              <a:xfrm>
                <a:off x="3686953" y="6918161"/>
                <a:ext cx="508152"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 OBJECT </a:t>
                </a:r>
              </a:p>
              <a:p>
                <a:pPr lvl="0">
                  <a:defRPr sz="1800" b="0">
                    <a:solidFill>
                      <a:srgbClr val="000000"/>
                    </a:solidFill>
                  </a:defRPr>
                </a:pPr>
                <a:r>
                  <a:rPr lang="en-US" sz="800" b="1" dirty="0">
                    <a:solidFill>
                      <a:srgbClr val="4277BB"/>
                    </a:solidFill>
                  </a:rPr>
                  <a:t>STORAGE</a:t>
                </a:r>
                <a:endParaRPr sz="800" b="1" dirty="0">
                  <a:solidFill>
                    <a:srgbClr val="4277BB"/>
                  </a:solidFill>
                </a:endParaRPr>
              </a:p>
            </p:txBody>
          </p:sp>
        </p:grpSp>
        <p:pic>
          <p:nvPicPr>
            <p:cNvPr id="19" name="Picture 18">
              <a:extLst>
                <a:ext uri="{FF2B5EF4-FFF2-40B4-BE49-F238E27FC236}">
                  <a16:creationId xmlns:a16="http://schemas.microsoft.com/office/drawing/2014/main" id="{4570B762-D534-3241-81B5-41025CA09013}"/>
                </a:ext>
              </a:extLst>
            </p:cNvPr>
            <p:cNvPicPr>
              <a:picLocks noChangeAspect="1"/>
            </p:cNvPicPr>
            <p:nvPr/>
          </p:nvPicPr>
          <p:blipFill>
            <a:blip r:embed="rId11"/>
            <a:stretch>
              <a:fillRect/>
            </a:stretch>
          </p:blipFill>
          <p:spPr>
            <a:xfrm>
              <a:off x="6820763" y="3426781"/>
              <a:ext cx="504364" cy="533462"/>
            </a:xfrm>
            <a:prstGeom prst="rect">
              <a:avLst/>
            </a:prstGeom>
          </p:spPr>
        </p:pic>
      </p:grpSp>
      <p:grpSp>
        <p:nvGrpSpPr>
          <p:cNvPr id="22" name="Group 21">
            <a:extLst>
              <a:ext uri="{FF2B5EF4-FFF2-40B4-BE49-F238E27FC236}">
                <a16:creationId xmlns:a16="http://schemas.microsoft.com/office/drawing/2014/main" id="{EEB13A04-1246-C747-B3EE-8570C02DBF52}"/>
              </a:ext>
            </a:extLst>
          </p:cNvPr>
          <p:cNvGrpSpPr/>
          <p:nvPr/>
        </p:nvGrpSpPr>
        <p:grpSpPr>
          <a:xfrm>
            <a:off x="6725138" y="4678386"/>
            <a:ext cx="704088" cy="981579"/>
            <a:chOff x="6725138" y="4678386"/>
            <a:chExt cx="704088" cy="981579"/>
          </a:xfrm>
        </p:grpSpPr>
        <p:grpSp>
          <p:nvGrpSpPr>
            <p:cNvPr id="14" name="Group 13">
              <a:extLst>
                <a:ext uri="{FF2B5EF4-FFF2-40B4-BE49-F238E27FC236}">
                  <a16:creationId xmlns:a16="http://schemas.microsoft.com/office/drawing/2014/main" id="{7960B775-1E01-4C21-93D7-973C97428071}"/>
                </a:ext>
              </a:extLst>
            </p:cNvPr>
            <p:cNvGrpSpPr/>
            <p:nvPr/>
          </p:nvGrpSpPr>
          <p:grpSpPr>
            <a:xfrm>
              <a:off x="6725138" y="4678386"/>
              <a:ext cx="704088" cy="981579"/>
              <a:chOff x="3558432" y="4684303"/>
              <a:chExt cx="704088" cy="981579"/>
            </a:xfrm>
          </p:grpSpPr>
          <p:sp>
            <p:nvSpPr>
              <p:cNvPr id="134" name="Shape 254">
                <a:extLst>
                  <a:ext uri="{FF2B5EF4-FFF2-40B4-BE49-F238E27FC236}">
                    <a16:creationId xmlns:a16="http://schemas.microsoft.com/office/drawing/2014/main" id="{6403DDD9-2783-994D-86A3-2BF5E4B6544F}"/>
                  </a:ext>
                </a:extLst>
              </p:cNvPr>
              <p:cNvSpPr/>
              <p:nvPr/>
            </p:nvSpPr>
            <p:spPr>
              <a:xfrm>
                <a:off x="3641039" y="5419661"/>
                <a:ext cx="509622"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DIRECT</a:t>
                </a:r>
              </a:p>
              <a:p>
                <a:pPr lvl="0">
                  <a:defRPr sz="1800" b="0">
                    <a:solidFill>
                      <a:srgbClr val="000000"/>
                    </a:solidFill>
                  </a:defRPr>
                </a:pPr>
                <a:r>
                  <a:rPr lang="en-US" sz="800" b="1" dirty="0">
                    <a:solidFill>
                      <a:srgbClr val="4277BB"/>
                    </a:solidFill>
                  </a:rPr>
                  <a:t>LINK</a:t>
                </a:r>
                <a:endParaRPr sz="800" b="1" dirty="0">
                  <a:solidFill>
                    <a:srgbClr val="4277BB"/>
                  </a:solidFill>
                </a:endParaRPr>
              </a:p>
            </p:txBody>
          </p:sp>
          <p:sp>
            <p:nvSpPr>
              <p:cNvPr id="63" name="Shape 252">
                <a:extLst>
                  <a:ext uri="{FF2B5EF4-FFF2-40B4-BE49-F238E27FC236}">
                    <a16:creationId xmlns:a16="http://schemas.microsoft.com/office/drawing/2014/main" id="{66A4B3B0-6548-104F-826C-7CF712225758}"/>
                  </a:ext>
                </a:extLst>
              </p:cNvPr>
              <p:cNvSpPr/>
              <p:nvPr/>
            </p:nvSpPr>
            <p:spPr>
              <a:xfrm>
                <a:off x="3558432" y="4684303"/>
                <a:ext cx="704088" cy="7040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pic>
          <p:nvPicPr>
            <p:cNvPr id="21" name="Picture 20">
              <a:extLst>
                <a:ext uri="{FF2B5EF4-FFF2-40B4-BE49-F238E27FC236}">
                  <a16:creationId xmlns:a16="http://schemas.microsoft.com/office/drawing/2014/main" id="{D89C8230-6A27-AB41-979F-BABFC3FDDEEC}"/>
                </a:ext>
              </a:extLst>
            </p:cNvPr>
            <p:cNvPicPr>
              <a:picLocks noChangeAspect="1"/>
            </p:cNvPicPr>
            <p:nvPr/>
          </p:nvPicPr>
          <p:blipFill>
            <a:blip r:embed="rId12"/>
            <a:stretch>
              <a:fillRect/>
            </a:stretch>
          </p:blipFill>
          <p:spPr>
            <a:xfrm>
              <a:off x="6885906" y="4794975"/>
              <a:ext cx="413245" cy="434437"/>
            </a:xfrm>
            <a:prstGeom prst="rect">
              <a:avLst/>
            </a:prstGeom>
          </p:spPr>
        </p:pic>
      </p:grpSp>
      <p:sp>
        <p:nvSpPr>
          <p:cNvPr id="89" name="Shape 519">
            <a:extLst>
              <a:ext uri="{FF2B5EF4-FFF2-40B4-BE49-F238E27FC236}">
                <a16:creationId xmlns:a16="http://schemas.microsoft.com/office/drawing/2014/main" id="{623957E8-BB5B-A741-8439-7D32035B4AD7}"/>
              </a:ext>
            </a:extLst>
          </p:cNvPr>
          <p:cNvSpPr/>
          <p:nvPr/>
        </p:nvSpPr>
        <p:spPr>
          <a:xfrm>
            <a:off x="7556311" y="6043960"/>
            <a:ext cx="1895463" cy="256480"/>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Network bridge.</a:t>
            </a:r>
            <a:endParaRPr sz="1000" dirty="0"/>
          </a:p>
        </p:txBody>
      </p:sp>
      <p:sp>
        <p:nvSpPr>
          <p:cNvPr id="91" name="Shape 519">
            <a:extLst>
              <a:ext uri="{FF2B5EF4-FFF2-40B4-BE49-F238E27FC236}">
                <a16:creationId xmlns:a16="http://schemas.microsoft.com/office/drawing/2014/main" id="{9CF87D18-4F2C-DC41-B402-DA94E2DAC36E}"/>
              </a:ext>
            </a:extLst>
          </p:cNvPr>
          <p:cNvSpPr/>
          <p:nvPr/>
        </p:nvSpPr>
        <p:spPr>
          <a:xfrm>
            <a:off x="4454149" y="6066616"/>
            <a:ext cx="1573004" cy="25648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Network router.</a:t>
            </a:r>
            <a:endParaRPr sz="1000" dirty="0"/>
          </a:p>
        </p:txBody>
      </p:sp>
      <p:grpSp>
        <p:nvGrpSpPr>
          <p:cNvPr id="93" name="Group 92">
            <a:extLst>
              <a:ext uri="{FF2B5EF4-FFF2-40B4-BE49-F238E27FC236}">
                <a16:creationId xmlns:a16="http://schemas.microsoft.com/office/drawing/2014/main" id="{A521F3BA-4C5B-FC47-811A-EE0ED4158D35}"/>
              </a:ext>
            </a:extLst>
          </p:cNvPr>
          <p:cNvGrpSpPr/>
          <p:nvPr/>
        </p:nvGrpSpPr>
        <p:grpSpPr>
          <a:xfrm>
            <a:off x="3469551" y="5969350"/>
            <a:ext cx="704088" cy="827199"/>
            <a:chOff x="554858" y="4869023"/>
            <a:chExt cx="704088" cy="827199"/>
          </a:xfrm>
        </p:grpSpPr>
        <p:sp>
          <p:nvSpPr>
            <p:cNvPr id="94" name="Shape 254">
              <a:extLst>
                <a:ext uri="{FF2B5EF4-FFF2-40B4-BE49-F238E27FC236}">
                  <a16:creationId xmlns:a16="http://schemas.microsoft.com/office/drawing/2014/main" id="{F7B8F512-3223-B641-A786-0C3FB806AC14}"/>
                </a:ext>
              </a:extLst>
            </p:cNvPr>
            <p:cNvSpPr/>
            <p:nvPr/>
          </p:nvSpPr>
          <p:spPr>
            <a:xfrm>
              <a:off x="698483" y="5573111"/>
              <a:ext cx="432811"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ROUTER</a:t>
              </a:r>
              <a:endParaRPr sz="800" b="1" dirty="0">
                <a:solidFill>
                  <a:srgbClr val="4277BB"/>
                </a:solidFill>
              </a:endParaRPr>
            </a:p>
          </p:txBody>
        </p:sp>
        <p:grpSp>
          <p:nvGrpSpPr>
            <p:cNvPr id="98" name="Group 97">
              <a:extLst>
                <a:ext uri="{FF2B5EF4-FFF2-40B4-BE49-F238E27FC236}">
                  <a16:creationId xmlns:a16="http://schemas.microsoft.com/office/drawing/2014/main" id="{5E3168FA-7C1A-DD44-806E-8D727E38EB24}"/>
                </a:ext>
              </a:extLst>
            </p:cNvPr>
            <p:cNvGrpSpPr/>
            <p:nvPr/>
          </p:nvGrpSpPr>
          <p:grpSpPr>
            <a:xfrm>
              <a:off x="554858" y="4869023"/>
              <a:ext cx="704088" cy="704088"/>
              <a:chOff x="7776669" y="5031984"/>
              <a:chExt cx="751660" cy="692612"/>
            </a:xfrm>
          </p:grpSpPr>
          <p:sp>
            <p:nvSpPr>
              <p:cNvPr id="99" name="Shape 252">
                <a:extLst>
                  <a:ext uri="{FF2B5EF4-FFF2-40B4-BE49-F238E27FC236}">
                    <a16:creationId xmlns:a16="http://schemas.microsoft.com/office/drawing/2014/main" id="{3E5878A6-9B08-764C-8394-04EC062D6DC2}"/>
                  </a:ext>
                </a:extLst>
              </p:cNvPr>
              <p:cNvSpPr/>
              <p:nvPr/>
            </p:nvSpPr>
            <p:spPr>
              <a:xfrm>
                <a:off x="7776669" y="5031984"/>
                <a:ext cx="751660" cy="69261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00" name="Picture 99">
                <a:extLst>
                  <a:ext uri="{FF2B5EF4-FFF2-40B4-BE49-F238E27FC236}">
                    <a16:creationId xmlns:a16="http://schemas.microsoft.com/office/drawing/2014/main" id="{FE67AE9D-C076-734F-B2B4-D715B5296CAF}"/>
                  </a:ext>
                </a:extLst>
              </p:cNvPr>
              <p:cNvPicPr>
                <a:picLocks noChangeAspect="1"/>
              </p:cNvPicPr>
              <p:nvPr/>
            </p:nvPicPr>
            <p:blipFill>
              <a:blip r:embed="rId13">
                <a:biLevel thresh="50000"/>
              </a:blip>
              <a:stretch>
                <a:fillRect/>
              </a:stretch>
            </p:blipFill>
            <p:spPr>
              <a:xfrm>
                <a:off x="7915165" y="5141397"/>
                <a:ext cx="474667" cy="474667"/>
              </a:xfrm>
              <a:prstGeom prst="rect">
                <a:avLst/>
              </a:prstGeom>
            </p:spPr>
          </p:pic>
        </p:grpSp>
      </p:grpSp>
      <p:grpSp>
        <p:nvGrpSpPr>
          <p:cNvPr id="101" name="Group 100">
            <a:extLst>
              <a:ext uri="{FF2B5EF4-FFF2-40B4-BE49-F238E27FC236}">
                <a16:creationId xmlns:a16="http://schemas.microsoft.com/office/drawing/2014/main" id="{DF929F5F-DCA7-6740-B987-5938FE529C7D}"/>
              </a:ext>
            </a:extLst>
          </p:cNvPr>
          <p:cNvGrpSpPr/>
          <p:nvPr/>
        </p:nvGrpSpPr>
        <p:grpSpPr>
          <a:xfrm>
            <a:off x="6710512" y="5969350"/>
            <a:ext cx="704088" cy="854693"/>
            <a:chOff x="3571995" y="4825806"/>
            <a:chExt cx="704088" cy="854693"/>
          </a:xfrm>
        </p:grpSpPr>
        <p:sp>
          <p:nvSpPr>
            <p:cNvPr id="102" name="Shape 254">
              <a:extLst>
                <a:ext uri="{FF2B5EF4-FFF2-40B4-BE49-F238E27FC236}">
                  <a16:creationId xmlns:a16="http://schemas.microsoft.com/office/drawing/2014/main" id="{E5BF6F33-2D95-8549-88B1-115220AEF846}"/>
                </a:ext>
              </a:extLst>
            </p:cNvPr>
            <p:cNvSpPr/>
            <p:nvPr/>
          </p:nvSpPr>
          <p:spPr>
            <a:xfrm>
              <a:off x="3768665" y="5557388"/>
              <a:ext cx="399148"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BRIDGE</a:t>
              </a:r>
              <a:endParaRPr sz="800" b="1" dirty="0">
                <a:solidFill>
                  <a:srgbClr val="4277BB"/>
                </a:solidFill>
              </a:endParaRPr>
            </a:p>
          </p:txBody>
        </p:sp>
        <p:grpSp>
          <p:nvGrpSpPr>
            <p:cNvPr id="104" name="Group 103">
              <a:extLst>
                <a:ext uri="{FF2B5EF4-FFF2-40B4-BE49-F238E27FC236}">
                  <a16:creationId xmlns:a16="http://schemas.microsoft.com/office/drawing/2014/main" id="{566716E2-9692-754D-A57F-47B016DC7690}"/>
                </a:ext>
              </a:extLst>
            </p:cNvPr>
            <p:cNvGrpSpPr/>
            <p:nvPr/>
          </p:nvGrpSpPr>
          <p:grpSpPr>
            <a:xfrm>
              <a:off x="3571995" y="4825806"/>
              <a:ext cx="704088" cy="704088"/>
              <a:chOff x="1817518" y="5607780"/>
              <a:chExt cx="751660" cy="692612"/>
            </a:xfrm>
          </p:grpSpPr>
          <p:sp>
            <p:nvSpPr>
              <p:cNvPr id="105" name="Shape 252">
                <a:extLst>
                  <a:ext uri="{FF2B5EF4-FFF2-40B4-BE49-F238E27FC236}">
                    <a16:creationId xmlns:a16="http://schemas.microsoft.com/office/drawing/2014/main" id="{3D85CF86-DCE8-EB40-A5C0-4AAD78736FDA}"/>
                  </a:ext>
                </a:extLst>
              </p:cNvPr>
              <p:cNvSpPr/>
              <p:nvPr/>
            </p:nvSpPr>
            <p:spPr>
              <a:xfrm>
                <a:off x="1817518" y="5607780"/>
                <a:ext cx="751660" cy="69261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06" name="Picture 105">
                <a:extLst>
                  <a:ext uri="{FF2B5EF4-FFF2-40B4-BE49-F238E27FC236}">
                    <a16:creationId xmlns:a16="http://schemas.microsoft.com/office/drawing/2014/main" id="{261187E0-BD64-3342-8CF9-BC1AB8CE324E}"/>
                  </a:ext>
                </a:extLst>
              </p:cNvPr>
              <p:cNvPicPr>
                <a:picLocks noChangeAspect="1"/>
              </p:cNvPicPr>
              <p:nvPr/>
            </p:nvPicPr>
            <p:blipFill>
              <a:blip r:embed="rId14">
                <a:biLevel thresh="50000"/>
              </a:blip>
              <a:stretch>
                <a:fillRect/>
              </a:stretch>
            </p:blipFill>
            <p:spPr>
              <a:xfrm>
                <a:off x="1960226" y="5755930"/>
                <a:ext cx="479744" cy="396311"/>
              </a:xfrm>
              <a:prstGeom prst="rect">
                <a:avLst/>
              </a:prstGeom>
            </p:spPr>
          </p:pic>
        </p:grpSp>
      </p:grpSp>
    </p:spTree>
    <p:extLst>
      <p:ext uri="{BB962C8B-B14F-4D97-AF65-F5344CB8AC3E}">
        <p14:creationId xmlns:p14="http://schemas.microsoft.com/office/powerpoint/2010/main" val="77541239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Shape 287"/>
          <p:cNvSpPr/>
          <p:nvPr/>
        </p:nvSpPr>
        <p:spPr>
          <a:xfrm>
            <a:off x="-2" y="0"/>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288" name="Shape 288"/>
          <p:cNvSpPr/>
          <p:nvPr/>
        </p:nvSpPr>
        <p:spPr>
          <a:xfrm>
            <a:off x="369887" y="906462"/>
            <a:ext cx="6787376" cy="471924"/>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VPC Icons (continued)</a:t>
            </a:r>
            <a:endParaRPr sz="2400" dirty="0"/>
          </a:p>
        </p:txBody>
      </p:sp>
      <p:sp>
        <p:nvSpPr>
          <p:cNvPr id="289" name="Shape 289"/>
          <p:cNvSpPr/>
          <p:nvPr/>
        </p:nvSpPr>
        <p:spPr>
          <a:xfrm>
            <a:off x="369887" y="542924"/>
            <a:ext cx="2654966" cy="281941"/>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cxnSp>
        <p:nvCxnSpPr>
          <p:cNvPr id="180" name="Straight Arrow Connector 179">
            <a:extLst>
              <a:ext uri="{FF2B5EF4-FFF2-40B4-BE49-F238E27FC236}">
                <a16:creationId xmlns:a16="http://schemas.microsoft.com/office/drawing/2014/main" id="{163A0CFB-8073-964B-AEC9-D4AE6C12DDC8}"/>
              </a:ext>
            </a:extLst>
          </p:cNvPr>
          <p:cNvCxnSpPr>
            <a:cxnSpLocks/>
          </p:cNvCxnSpPr>
          <p:nvPr/>
        </p:nvCxnSpPr>
        <p:spPr>
          <a:xfrm flipH="1">
            <a:off x="8455952" y="4248120"/>
            <a:ext cx="57412" cy="0"/>
          </a:xfrm>
          <a:prstGeom prst="straightConnector1">
            <a:avLst/>
          </a:prstGeom>
          <a:noFill/>
          <a:ln w="25400" cap="flat">
            <a:solidFill>
              <a:srgbClr val="8DC53F"/>
            </a:solidFill>
            <a:prstDash val="solid"/>
            <a:miter lim="400000"/>
            <a:headEnd type="none"/>
            <a:tailEnd type="none" w="med" len="sm"/>
          </a:ln>
          <a:effectLst/>
        </p:spPr>
        <p:style>
          <a:lnRef idx="0">
            <a:scrgbClr r="0" g="0" b="0"/>
          </a:lnRef>
          <a:fillRef idx="0">
            <a:scrgbClr r="0" g="0" b="0"/>
          </a:fillRef>
          <a:effectRef idx="0">
            <a:scrgbClr r="0" g="0" b="0"/>
          </a:effectRef>
          <a:fontRef idx="none"/>
        </p:style>
      </p:cxnSp>
      <p:sp>
        <p:nvSpPr>
          <p:cNvPr id="39" name="Shape 495">
            <a:extLst>
              <a:ext uri="{FF2B5EF4-FFF2-40B4-BE49-F238E27FC236}">
                <a16:creationId xmlns:a16="http://schemas.microsoft.com/office/drawing/2014/main" id="{E3435CE1-9B9D-E14D-885C-8A3C2FE67A82}"/>
              </a:ext>
            </a:extLst>
          </p:cNvPr>
          <p:cNvSpPr/>
          <p:nvPr/>
        </p:nvSpPr>
        <p:spPr>
          <a:xfrm>
            <a:off x="1297219" y="2177364"/>
            <a:ext cx="1821901" cy="410369"/>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Designation of a ruleset for </a:t>
            </a:r>
          </a:p>
          <a:p>
            <a:pPr lvl="0">
              <a:defRPr sz="1800"/>
            </a:pPr>
            <a:r>
              <a:rPr lang="en-US" sz="1000" dirty="0"/>
              <a:t>ACLs and Security Groups.</a:t>
            </a:r>
            <a:endParaRPr sz="1000" dirty="0"/>
          </a:p>
        </p:txBody>
      </p:sp>
      <p:grpSp>
        <p:nvGrpSpPr>
          <p:cNvPr id="7" name="Group 6">
            <a:extLst>
              <a:ext uri="{FF2B5EF4-FFF2-40B4-BE49-F238E27FC236}">
                <a16:creationId xmlns:a16="http://schemas.microsoft.com/office/drawing/2014/main" id="{F946F48A-DA18-435E-B71D-39F31239C4B5}"/>
              </a:ext>
            </a:extLst>
          </p:cNvPr>
          <p:cNvGrpSpPr/>
          <p:nvPr/>
        </p:nvGrpSpPr>
        <p:grpSpPr>
          <a:xfrm>
            <a:off x="541190" y="2120347"/>
            <a:ext cx="704088" cy="867695"/>
            <a:chOff x="3571995" y="1987087"/>
            <a:chExt cx="704088" cy="867695"/>
          </a:xfrm>
        </p:grpSpPr>
        <p:sp>
          <p:nvSpPr>
            <p:cNvPr id="140" name="Shape 483">
              <a:extLst>
                <a:ext uri="{FF2B5EF4-FFF2-40B4-BE49-F238E27FC236}">
                  <a16:creationId xmlns:a16="http://schemas.microsoft.com/office/drawing/2014/main" id="{DAE197B8-EC4E-FE46-BAF4-AB006F0335A2}"/>
                </a:ext>
              </a:extLst>
            </p:cNvPr>
            <p:cNvSpPr/>
            <p:nvPr/>
          </p:nvSpPr>
          <p:spPr>
            <a:xfrm>
              <a:off x="3773444" y="2731671"/>
              <a:ext cx="347852"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RULES</a:t>
              </a:r>
            </a:p>
          </p:txBody>
        </p:sp>
        <p:grpSp>
          <p:nvGrpSpPr>
            <p:cNvPr id="4" name="Group 3">
              <a:extLst>
                <a:ext uri="{FF2B5EF4-FFF2-40B4-BE49-F238E27FC236}">
                  <a16:creationId xmlns:a16="http://schemas.microsoft.com/office/drawing/2014/main" id="{4B7069BC-5B46-4D41-A413-415099CF9569}"/>
                </a:ext>
              </a:extLst>
            </p:cNvPr>
            <p:cNvGrpSpPr/>
            <p:nvPr/>
          </p:nvGrpSpPr>
          <p:grpSpPr>
            <a:xfrm>
              <a:off x="3571995" y="1987087"/>
              <a:ext cx="704088" cy="704088"/>
              <a:chOff x="3651477" y="4647063"/>
              <a:chExt cx="704088" cy="704088"/>
            </a:xfrm>
          </p:grpSpPr>
          <p:sp>
            <p:nvSpPr>
              <p:cNvPr id="41" name="Shape 252">
                <a:extLst>
                  <a:ext uri="{FF2B5EF4-FFF2-40B4-BE49-F238E27FC236}">
                    <a16:creationId xmlns:a16="http://schemas.microsoft.com/office/drawing/2014/main" id="{A4DCBDAD-B5CC-45CE-8550-0267CF41C87C}"/>
                  </a:ext>
                </a:extLst>
              </p:cNvPr>
              <p:cNvSpPr/>
              <p:nvPr/>
            </p:nvSpPr>
            <p:spPr>
              <a:xfrm>
                <a:off x="3651477" y="4647063"/>
                <a:ext cx="704088" cy="7040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43" name="Picture 42">
                <a:extLst>
                  <a:ext uri="{FF2B5EF4-FFF2-40B4-BE49-F238E27FC236}">
                    <a16:creationId xmlns:a16="http://schemas.microsoft.com/office/drawing/2014/main" id="{AAB825D6-FEA2-490B-A5DB-0FAF15BCA1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4093" y="4704954"/>
                <a:ext cx="573220" cy="588305"/>
              </a:xfrm>
              <a:prstGeom prst="rect">
                <a:avLst/>
              </a:prstGeom>
            </p:spPr>
          </p:pic>
        </p:grpSp>
      </p:grpSp>
      <p:sp>
        <p:nvSpPr>
          <p:cNvPr id="46" name="Shape 519">
            <a:extLst>
              <a:ext uri="{FF2B5EF4-FFF2-40B4-BE49-F238E27FC236}">
                <a16:creationId xmlns:a16="http://schemas.microsoft.com/office/drawing/2014/main" id="{189AC311-5E17-472D-86DC-7D6A1F09388C}"/>
              </a:ext>
            </a:extLst>
          </p:cNvPr>
          <p:cNvSpPr/>
          <p:nvPr/>
        </p:nvSpPr>
        <p:spPr>
          <a:xfrm>
            <a:off x="4335509" y="2119824"/>
            <a:ext cx="1895463" cy="410369"/>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OS image used to provision instances. </a:t>
            </a:r>
            <a:endParaRPr sz="1000" dirty="0"/>
          </a:p>
        </p:txBody>
      </p:sp>
      <p:sp>
        <p:nvSpPr>
          <p:cNvPr id="67" name="Shape 519">
            <a:extLst>
              <a:ext uri="{FF2B5EF4-FFF2-40B4-BE49-F238E27FC236}">
                <a16:creationId xmlns:a16="http://schemas.microsoft.com/office/drawing/2014/main" id="{A7829043-E137-426A-B803-1E15FA6C0C8C}"/>
              </a:ext>
            </a:extLst>
          </p:cNvPr>
          <p:cNvSpPr/>
          <p:nvPr/>
        </p:nvSpPr>
        <p:spPr>
          <a:xfrm>
            <a:off x="7250189" y="2117884"/>
            <a:ext cx="1895463" cy="256480"/>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SSH key used with OS image. </a:t>
            </a:r>
            <a:endParaRPr sz="1000" dirty="0"/>
          </a:p>
        </p:txBody>
      </p:sp>
      <p:grpSp>
        <p:nvGrpSpPr>
          <p:cNvPr id="54" name="Group 53">
            <a:extLst>
              <a:ext uri="{FF2B5EF4-FFF2-40B4-BE49-F238E27FC236}">
                <a16:creationId xmlns:a16="http://schemas.microsoft.com/office/drawing/2014/main" id="{AE6694CA-5D8C-4EF5-8604-1AA3D8D0C82D}"/>
              </a:ext>
            </a:extLst>
          </p:cNvPr>
          <p:cNvGrpSpPr/>
          <p:nvPr/>
        </p:nvGrpSpPr>
        <p:grpSpPr>
          <a:xfrm>
            <a:off x="545605" y="3527197"/>
            <a:ext cx="713341" cy="957432"/>
            <a:chOff x="6534498" y="3354894"/>
            <a:chExt cx="713341" cy="957432"/>
          </a:xfrm>
        </p:grpSpPr>
        <p:grpSp>
          <p:nvGrpSpPr>
            <p:cNvPr id="69" name="Group 68">
              <a:extLst>
                <a:ext uri="{FF2B5EF4-FFF2-40B4-BE49-F238E27FC236}">
                  <a16:creationId xmlns:a16="http://schemas.microsoft.com/office/drawing/2014/main" id="{A6C68737-3A36-497C-AD0D-AB4A935B0F90}"/>
                </a:ext>
              </a:extLst>
            </p:cNvPr>
            <p:cNvGrpSpPr/>
            <p:nvPr/>
          </p:nvGrpSpPr>
          <p:grpSpPr>
            <a:xfrm>
              <a:off x="6534498" y="3354894"/>
              <a:ext cx="713341" cy="704088"/>
              <a:chOff x="6647501" y="4696207"/>
              <a:chExt cx="713341" cy="704088"/>
            </a:xfrm>
          </p:grpSpPr>
          <p:grpSp>
            <p:nvGrpSpPr>
              <p:cNvPr id="71" name="Group 70">
                <a:extLst>
                  <a:ext uri="{FF2B5EF4-FFF2-40B4-BE49-F238E27FC236}">
                    <a16:creationId xmlns:a16="http://schemas.microsoft.com/office/drawing/2014/main" id="{BFA57D43-D5CB-4190-A4A6-840E1C566164}"/>
                  </a:ext>
                </a:extLst>
              </p:cNvPr>
              <p:cNvGrpSpPr/>
              <p:nvPr/>
            </p:nvGrpSpPr>
            <p:grpSpPr>
              <a:xfrm>
                <a:off x="6647501" y="4696207"/>
                <a:ext cx="704088" cy="704088"/>
                <a:chOff x="7218871" y="6217351"/>
                <a:chExt cx="829272" cy="692612"/>
              </a:xfrm>
            </p:grpSpPr>
            <p:sp>
              <p:nvSpPr>
                <p:cNvPr id="73" name="Shape 252">
                  <a:extLst>
                    <a:ext uri="{FF2B5EF4-FFF2-40B4-BE49-F238E27FC236}">
                      <a16:creationId xmlns:a16="http://schemas.microsoft.com/office/drawing/2014/main" id="{4D06E139-8742-46A7-9817-CB8994FD8474}"/>
                    </a:ext>
                  </a:extLst>
                </p:cNvPr>
                <p:cNvSpPr/>
                <p:nvPr/>
              </p:nvSpPr>
              <p:spPr>
                <a:xfrm>
                  <a:off x="7218871" y="6217351"/>
                  <a:ext cx="829272" cy="69261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cxnSp>
              <p:nvCxnSpPr>
                <p:cNvPr id="74" name="Straight Arrow Connector 73">
                  <a:extLst>
                    <a:ext uri="{FF2B5EF4-FFF2-40B4-BE49-F238E27FC236}">
                      <a16:creationId xmlns:a16="http://schemas.microsoft.com/office/drawing/2014/main" id="{305B3F1F-6158-4D9E-A0A3-64F574B53E8C}"/>
                    </a:ext>
                  </a:extLst>
                </p:cNvPr>
                <p:cNvCxnSpPr>
                  <a:cxnSpLocks/>
                </p:cNvCxnSpPr>
                <p:nvPr/>
              </p:nvCxnSpPr>
              <p:spPr>
                <a:xfrm>
                  <a:off x="7633507" y="6451355"/>
                  <a:ext cx="0" cy="225369"/>
                </a:xfrm>
                <a:prstGeom prst="straightConnector1">
                  <a:avLst/>
                </a:prstGeom>
                <a:noFill/>
                <a:ln w="41275" cap="flat">
                  <a:solidFill>
                    <a:srgbClr val="8DC53F"/>
                  </a:solidFill>
                  <a:prstDash val="solid"/>
                  <a:miter lim="400000"/>
                  <a:headEnd type="none"/>
                  <a:tailEnd type="arrow" w="med" len="sm"/>
                </a:ln>
                <a:effectLst/>
              </p:spPr>
              <p:style>
                <a:lnRef idx="0">
                  <a:scrgbClr r="0" g="0" b="0"/>
                </a:lnRef>
                <a:fillRef idx="0">
                  <a:scrgbClr r="0" g="0" b="0"/>
                </a:fillRef>
                <a:effectRef idx="0">
                  <a:scrgbClr r="0" g="0" b="0"/>
                </a:effectRef>
                <a:fontRef idx="none"/>
              </p:style>
            </p:cxnSp>
          </p:grpSp>
          <p:pic>
            <p:nvPicPr>
              <p:cNvPr id="72" name="Picture 71">
                <a:extLst>
                  <a:ext uri="{FF2B5EF4-FFF2-40B4-BE49-F238E27FC236}">
                    <a16:creationId xmlns:a16="http://schemas.microsoft.com/office/drawing/2014/main" id="{13DE989E-D8A8-4819-A478-ADB8A75884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0107" y="4742881"/>
                <a:ext cx="700735" cy="619597"/>
              </a:xfrm>
              <a:prstGeom prst="rect">
                <a:avLst/>
              </a:prstGeom>
            </p:spPr>
          </p:pic>
        </p:grpSp>
        <p:sp>
          <p:nvSpPr>
            <p:cNvPr id="70" name="Shape 254">
              <a:extLst>
                <a:ext uri="{FF2B5EF4-FFF2-40B4-BE49-F238E27FC236}">
                  <a16:creationId xmlns:a16="http://schemas.microsoft.com/office/drawing/2014/main" id="{B8CB3F18-57D3-45AA-A964-F4D60F9B4D12}"/>
                </a:ext>
              </a:extLst>
            </p:cNvPr>
            <p:cNvSpPr/>
            <p:nvPr/>
          </p:nvSpPr>
          <p:spPr>
            <a:xfrm>
              <a:off x="6676815" y="4066105"/>
              <a:ext cx="383118"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VPN </a:t>
              </a:r>
            </a:p>
            <a:p>
              <a:pPr lvl="0">
                <a:defRPr sz="1800" b="0">
                  <a:solidFill>
                    <a:srgbClr val="000000"/>
                  </a:solidFill>
                </a:defRPr>
              </a:pPr>
              <a:r>
                <a:rPr lang="en-US" sz="800" b="1" dirty="0">
                  <a:solidFill>
                    <a:srgbClr val="4277BB"/>
                  </a:solidFill>
                </a:rPr>
                <a:t>POLICY</a:t>
              </a:r>
            </a:p>
          </p:txBody>
        </p:sp>
      </p:grpSp>
      <p:sp>
        <p:nvSpPr>
          <p:cNvPr id="75" name="Shape 519">
            <a:extLst>
              <a:ext uri="{FF2B5EF4-FFF2-40B4-BE49-F238E27FC236}">
                <a16:creationId xmlns:a16="http://schemas.microsoft.com/office/drawing/2014/main" id="{125F78D8-7C37-467D-BB8E-A5D6D1F780BF}"/>
              </a:ext>
            </a:extLst>
          </p:cNvPr>
          <p:cNvSpPr/>
          <p:nvPr/>
        </p:nvSpPr>
        <p:spPr>
          <a:xfrm>
            <a:off x="1319873" y="3629720"/>
            <a:ext cx="1704980" cy="410369"/>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Policy for site-to-site private tunnel connections. </a:t>
            </a:r>
            <a:endParaRPr sz="1000" dirty="0"/>
          </a:p>
        </p:txBody>
      </p:sp>
      <p:grpSp>
        <p:nvGrpSpPr>
          <p:cNvPr id="17" name="Group 16">
            <a:extLst>
              <a:ext uri="{FF2B5EF4-FFF2-40B4-BE49-F238E27FC236}">
                <a16:creationId xmlns:a16="http://schemas.microsoft.com/office/drawing/2014/main" id="{F25D90EA-520F-430C-8343-9B65B3462814}"/>
              </a:ext>
            </a:extLst>
          </p:cNvPr>
          <p:cNvGrpSpPr/>
          <p:nvPr/>
        </p:nvGrpSpPr>
        <p:grpSpPr>
          <a:xfrm>
            <a:off x="3631421" y="3531625"/>
            <a:ext cx="704088" cy="1085827"/>
            <a:chOff x="3631421" y="3531625"/>
            <a:chExt cx="704088" cy="1085827"/>
          </a:xfrm>
        </p:grpSpPr>
        <p:grpSp>
          <p:nvGrpSpPr>
            <p:cNvPr id="13" name="Group 12">
              <a:extLst>
                <a:ext uri="{FF2B5EF4-FFF2-40B4-BE49-F238E27FC236}">
                  <a16:creationId xmlns:a16="http://schemas.microsoft.com/office/drawing/2014/main" id="{59D70349-D09C-4AD1-8E15-138876B1898F}"/>
                </a:ext>
              </a:extLst>
            </p:cNvPr>
            <p:cNvGrpSpPr/>
            <p:nvPr/>
          </p:nvGrpSpPr>
          <p:grpSpPr>
            <a:xfrm>
              <a:off x="3631421" y="3531625"/>
              <a:ext cx="704088" cy="704088"/>
              <a:chOff x="4826040" y="3492207"/>
              <a:chExt cx="914400" cy="914400"/>
            </a:xfrm>
          </p:grpSpPr>
          <p:sp>
            <p:nvSpPr>
              <p:cNvPr id="82" name="Shape 252">
                <a:extLst>
                  <a:ext uri="{FF2B5EF4-FFF2-40B4-BE49-F238E27FC236}">
                    <a16:creationId xmlns:a16="http://schemas.microsoft.com/office/drawing/2014/main" id="{F54878AA-4615-452F-9B2D-1341DD322818}"/>
                  </a:ext>
                </a:extLst>
              </p:cNvPr>
              <p:cNvSpPr/>
              <p:nvPr/>
            </p:nvSpPr>
            <p:spPr>
              <a:xfrm>
                <a:off x="4826040" y="3492207"/>
                <a:ext cx="914400" cy="9144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12" name="Group 11">
                <a:extLst>
                  <a:ext uri="{FF2B5EF4-FFF2-40B4-BE49-F238E27FC236}">
                    <a16:creationId xmlns:a16="http://schemas.microsoft.com/office/drawing/2014/main" id="{560B3FDD-BDFB-4579-85D8-D1D63AC8F4DD}"/>
                  </a:ext>
                </a:extLst>
              </p:cNvPr>
              <p:cNvGrpSpPr/>
              <p:nvPr/>
            </p:nvGrpSpPr>
            <p:grpSpPr>
              <a:xfrm>
                <a:off x="4963848" y="3629720"/>
                <a:ext cx="664612" cy="612806"/>
                <a:chOff x="4949422" y="3653159"/>
                <a:chExt cx="664612" cy="612806"/>
              </a:xfrm>
            </p:grpSpPr>
            <p:pic>
              <p:nvPicPr>
                <p:cNvPr id="84" name="Picture 83">
                  <a:extLst>
                    <a:ext uri="{FF2B5EF4-FFF2-40B4-BE49-F238E27FC236}">
                      <a16:creationId xmlns:a16="http://schemas.microsoft.com/office/drawing/2014/main" id="{201B0718-0C1A-4263-A5FC-0F11A441526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45017" y="3835517"/>
                  <a:ext cx="469017" cy="430448"/>
                </a:xfrm>
                <a:prstGeom prst="rect">
                  <a:avLst/>
                </a:prstGeom>
              </p:spPr>
            </p:pic>
            <p:pic>
              <p:nvPicPr>
                <p:cNvPr id="85" name="Picture 84">
                  <a:extLst>
                    <a:ext uri="{FF2B5EF4-FFF2-40B4-BE49-F238E27FC236}">
                      <a16:creationId xmlns:a16="http://schemas.microsoft.com/office/drawing/2014/main" id="{5F137296-1F81-4441-B364-79B1B23BBE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0800000">
                  <a:off x="4949422" y="3653159"/>
                  <a:ext cx="469014" cy="430448"/>
                </a:xfrm>
                <a:prstGeom prst="rect">
                  <a:avLst/>
                </a:prstGeom>
              </p:spPr>
            </p:pic>
          </p:grpSp>
        </p:grpSp>
        <p:sp>
          <p:nvSpPr>
            <p:cNvPr id="86" name="Shape 254">
              <a:extLst>
                <a:ext uri="{FF2B5EF4-FFF2-40B4-BE49-F238E27FC236}">
                  <a16:creationId xmlns:a16="http://schemas.microsoft.com/office/drawing/2014/main" id="{FB1CC506-223C-41BB-A176-F51088C2B677}"/>
                </a:ext>
              </a:extLst>
            </p:cNvPr>
            <p:cNvSpPr/>
            <p:nvPr/>
          </p:nvSpPr>
          <p:spPr>
            <a:xfrm>
              <a:off x="3685821" y="4248120"/>
              <a:ext cx="602729" cy="36933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LOAD </a:t>
              </a:r>
            </a:p>
            <a:p>
              <a:pPr lvl="0">
                <a:defRPr sz="1800" b="0">
                  <a:solidFill>
                    <a:srgbClr val="000000"/>
                  </a:solidFill>
                </a:defRPr>
              </a:pPr>
              <a:r>
                <a:rPr lang="en-US" sz="800" b="1" dirty="0">
                  <a:solidFill>
                    <a:srgbClr val="4277BB"/>
                  </a:solidFill>
                </a:rPr>
                <a:t>BALANCER </a:t>
              </a:r>
            </a:p>
            <a:p>
              <a:pPr lvl="0">
                <a:defRPr sz="1800" b="0">
                  <a:solidFill>
                    <a:srgbClr val="000000"/>
                  </a:solidFill>
                </a:defRPr>
              </a:pPr>
              <a:r>
                <a:rPr lang="en-US" sz="800" b="1" dirty="0">
                  <a:solidFill>
                    <a:srgbClr val="4277BB"/>
                  </a:solidFill>
                </a:rPr>
                <a:t>POOL</a:t>
              </a:r>
              <a:endParaRPr sz="800" b="1" dirty="0">
                <a:solidFill>
                  <a:srgbClr val="4277BB"/>
                </a:solidFill>
              </a:endParaRPr>
            </a:p>
          </p:txBody>
        </p:sp>
      </p:grpSp>
      <p:grpSp>
        <p:nvGrpSpPr>
          <p:cNvPr id="18" name="Group 17">
            <a:extLst>
              <a:ext uri="{FF2B5EF4-FFF2-40B4-BE49-F238E27FC236}">
                <a16:creationId xmlns:a16="http://schemas.microsoft.com/office/drawing/2014/main" id="{D46071A0-DE68-4DFD-8F0D-CFA20FE9D8B9}"/>
              </a:ext>
            </a:extLst>
          </p:cNvPr>
          <p:cNvGrpSpPr/>
          <p:nvPr/>
        </p:nvGrpSpPr>
        <p:grpSpPr>
          <a:xfrm>
            <a:off x="6537995" y="3522915"/>
            <a:ext cx="704088" cy="1073420"/>
            <a:chOff x="6537995" y="3522915"/>
            <a:chExt cx="704088" cy="1073420"/>
          </a:xfrm>
        </p:grpSpPr>
        <p:sp>
          <p:nvSpPr>
            <p:cNvPr id="93" name="Shape 254">
              <a:extLst>
                <a:ext uri="{FF2B5EF4-FFF2-40B4-BE49-F238E27FC236}">
                  <a16:creationId xmlns:a16="http://schemas.microsoft.com/office/drawing/2014/main" id="{52B009D5-5F4E-4379-8B83-6AF2DA998E16}"/>
                </a:ext>
              </a:extLst>
            </p:cNvPr>
            <p:cNvSpPr/>
            <p:nvPr/>
          </p:nvSpPr>
          <p:spPr>
            <a:xfrm>
              <a:off x="6612005" y="4227003"/>
              <a:ext cx="602729" cy="36933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LOAD </a:t>
              </a:r>
            </a:p>
            <a:p>
              <a:pPr lvl="0">
                <a:defRPr sz="1800" b="0">
                  <a:solidFill>
                    <a:srgbClr val="000000"/>
                  </a:solidFill>
                </a:defRPr>
              </a:pPr>
              <a:r>
                <a:rPr lang="en-US" sz="800" b="1" dirty="0">
                  <a:solidFill>
                    <a:srgbClr val="4277BB"/>
                  </a:solidFill>
                </a:rPr>
                <a:t>BALANCER </a:t>
              </a:r>
            </a:p>
            <a:p>
              <a:pPr lvl="0">
                <a:defRPr sz="1800" b="0">
                  <a:solidFill>
                    <a:srgbClr val="000000"/>
                  </a:solidFill>
                </a:defRPr>
              </a:pPr>
              <a:r>
                <a:rPr lang="en-US" sz="800" b="1" dirty="0">
                  <a:solidFill>
                    <a:srgbClr val="4277BB"/>
                  </a:solidFill>
                </a:rPr>
                <a:t>LISTENER</a:t>
              </a:r>
              <a:endParaRPr sz="800" b="1" dirty="0">
                <a:solidFill>
                  <a:srgbClr val="4277BB"/>
                </a:solidFill>
              </a:endParaRPr>
            </a:p>
          </p:txBody>
        </p:sp>
        <p:grpSp>
          <p:nvGrpSpPr>
            <p:cNvPr id="16" name="Group 15">
              <a:extLst>
                <a:ext uri="{FF2B5EF4-FFF2-40B4-BE49-F238E27FC236}">
                  <a16:creationId xmlns:a16="http://schemas.microsoft.com/office/drawing/2014/main" id="{681F17A8-4126-4598-A7A6-31FF39E6A894}"/>
                </a:ext>
              </a:extLst>
            </p:cNvPr>
            <p:cNvGrpSpPr/>
            <p:nvPr/>
          </p:nvGrpSpPr>
          <p:grpSpPr>
            <a:xfrm>
              <a:off x="6537995" y="3522915"/>
              <a:ext cx="704088" cy="704088"/>
              <a:chOff x="6552778" y="3562479"/>
              <a:chExt cx="704088" cy="704088"/>
            </a:xfrm>
          </p:grpSpPr>
          <p:grpSp>
            <p:nvGrpSpPr>
              <p:cNvPr id="79" name="Group 78">
                <a:extLst>
                  <a:ext uri="{FF2B5EF4-FFF2-40B4-BE49-F238E27FC236}">
                    <a16:creationId xmlns:a16="http://schemas.microsoft.com/office/drawing/2014/main" id="{1C1DC05B-B230-40B7-8C0C-DBF382801795}"/>
                  </a:ext>
                </a:extLst>
              </p:cNvPr>
              <p:cNvGrpSpPr/>
              <p:nvPr/>
            </p:nvGrpSpPr>
            <p:grpSpPr>
              <a:xfrm>
                <a:off x="6552778" y="3562479"/>
                <a:ext cx="704088" cy="704088"/>
                <a:chOff x="8157369" y="3940036"/>
                <a:chExt cx="704088" cy="704088"/>
              </a:xfrm>
            </p:grpSpPr>
            <p:cxnSp>
              <p:nvCxnSpPr>
                <p:cNvPr id="81" name="Straight Arrow Connector 80">
                  <a:extLst>
                    <a:ext uri="{FF2B5EF4-FFF2-40B4-BE49-F238E27FC236}">
                      <a16:creationId xmlns:a16="http://schemas.microsoft.com/office/drawing/2014/main" id="{BA26C86A-B7D9-4DFB-8C5D-7BA4D056C674}"/>
                    </a:ext>
                  </a:extLst>
                </p:cNvPr>
                <p:cNvCxnSpPr>
                  <a:cxnSpLocks/>
                </p:cNvCxnSpPr>
                <p:nvPr/>
              </p:nvCxnSpPr>
              <p:spPr>
                <a:xfrm flipH="1">
                  <a:off x="8455952" y="4248120"/>
                  <a:ext cx="57412" cy="0"/>
                </a:xfrm>
                <a:prstGeom prst="straightConnector1">
                  <a:avLst/>
                </a:prstGeom>
                <a:noFill/>
                <a:ln w="25400" cap="flat">
                  <a:solidFill>
                    <a:srgbClr val="8DC53F"/>
                  </a:solidFill>
                  <a:prstDash val="solid"/>
                  <a:miter lim="400000"/>
                  <a:headEnd type="none"/>
                  <a:tailEnd type="none" w="med" len="sm"/>
                </a:ln>
                <a:effectLst/>
              </p:spPr>
              <p:style>
                <a:lnRef idx="0">
                  <a:scrgbClr r="0" g="0" b="0"/>
                </a:lnRef>
                <a:fillRef idx="0">
                  <a:scrgbClr r="0" g="0" b="0"/>
                </a:fillRef>
                <a:effectRef idx="0">
                  <a:scrgbClr r="0" g="0" b="0"/>
                </a:effectRef>
                <a:fontRef idx="none"/>
              </p:style>
            </p:cxnSp>
            <p:grpSp>
              <p:nvGrpSpPr>
                <p:cNvPr id="94" name="Group 93">
                  <a:extLst>
                    <a:ext uri="{FF2B5EF4-FFF2-40B4-BE49-F238E27FC236}">
                      <a16:creationId xmlns:a16="http://schemas.microsoft.com/office/drawing/2014/main" id="{D857F83C-0519-4625-9E98-D71978B0CF21}"/>
                    </a:ext>
                  </a:extLst>
                </p:cNvPr>
                <p:cNvGrpSpPr/>
                <p:nvPr/>
              </p:nvGrpSpPr>
              <p:grpSpPr>
                <a:xfrm>
                  <a:off x="8157369" y="3940036"/>
                  <a:ext cx="704088" cy="704088"/>
                  <a:chOff x="7218871" y="6217351"/>
                  <a:chExt cx="829272" cy="692612"/>
                </a:xfrm>
              </p:grpSpPr>
              <p:sp>
                <p:nvSpPr>
                  <p:cNvPr id="96" name="Shape 252">
                    <a:extLst>
                      <a:ext uri="{FF2B5EF4-FFF2-40B4-BE49-F238E27FC236}">
                        <a16:creationId xmlns:a16="http://schemas.microsoft.com/office/drawing/2014/main" id="{3AD3C35C-6D6B-463E-8DF2-A9744AB2001C}"/>
                      </a:ext>
                    </a:extLst>
                  </p:cNvPr>
                  <p:cNvSpPr/>
                  <p:nvPr/>
                </p:nvSpPr>
                <p:spPr>
                  <a:xfrm>
                    <a:off x="7218871" y="6217351"/>
                    <a:ext cx="829272" cy="69261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cxnSp>
                <p:nvCxnSpPr>
                  <p:cNvPr id="97" name="Straight Arrow Connector 96">
                    <a:extLst>
                      <a:ext uri="{FF2B5EF4-FFF2-40B4-BE49-F238E27FC236}">
                        <a16:creationId xmlns:a16="http://schemas.microsoft.com/office/drawing/2014/main" id="{D8D24421-FFBA-4683-932E-AD561C52E6A6}"/>
                      </a:ext>
                    </a:extLst>
                  </p:cNvPr>
                  <p:cNvCxnSpPr>
                    <a:cxnSpLocks/>
                  </p:cNvCxnSpPr>
                  <p:nvPr/>
                </p:nvCxnSpPr>
                <p:spPr>
                  <a:xfrm>
                    <a:off x="7633507" y="6451355"/>
                    <a:ext cx="0" cy="225369"/>
                  </a:xfrm>
                  <a:prstGeom prst="straightConnector1">
                    <a:avLst/>
                  </a:prstGeom>
                  <a:noFill/>
                  <a:ln w="41275" cap="flat">
                    <a:solidFill>
                      <a:srgbClr val="8DC53F"/>
                    </a:solidFill>
                    <a:prstDash val="solid"/>
                    <a:miter lim="400000"/>
                    <a:headEnd type="none"/>
                    <a:tailEnd type="arrow" w="med" len="sm"/>
                  </a:ln>
                  <a:effectLst/>
                </p:spPr>
                <p:style>
                  <a:lnRef idx="0">
                    <a:scrgbClr r="0" g="0" b="0"/>
                  </a:lnRef>
                  <a:fillRef idx="0">
                    <a:scrgbClr r="0" g="0" b="0"/>
                  </a:fillRef>
                  <a:effectRef idx="0">
                    <a:scrgbClr r="0" g="0" b="0"/>
                  </a:effectRef>
                  <a:fontRef idx="none"/>
                </p:style>
              </p:cxnSp>
            </p:grpSp>
            <p:sp>
              <p:nvSpPr>
                <p:cNvPr id="95" name="Shape 541">
                  <a:extLst>
                    <a:ext uri="{FF2B5EF4-FFF2-40B4-BE49-F238E27FC236}">
                      <a16:creationId xmlns:a16="http://schemas.microsoft.com/office/drawing/2014/main" id="{BD9F6D9A-AA00-424E-9795-66DB7F9E7A81}"/>
                    </a:ext>
                  </a:extLst>
                </p:cNvPr>
                <p:cNvSpPr/>
                <p:nvPr/>
              </p:nvSpPr>
              <p:spPr>
                <a:xfrm>
                  <a:off x="8280813" y="4063480"/>
                  <a:ext cx="457200" cy="4572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a:solidFill>
                    <a:schemeClr val="bg1"/>
                  </a:solidFill>
                </a:ln>
              </p:spPr>
              <p:style>
                <a:lnRef idx="2">
                  <a:schemeClr val="dk1"/>
                </a:lnRef>
                <a:fillRef idx="1">
                  <a:schemeClr val="lt1"/>
                </a:fillRef>
                <a:effectRef idx="0">
                  <a:schemeClr val="dk1"/>
                </a:effectRef>
                <a:fontRef idx="minor">
                  <a:schemeClr val="dk1"/>
                </a:fontRef>
              </p:style>
              <p:txBody>
                <a:bodyPr lIns="0" tIns="0" rIns="0" bIns="0" anchor="ctr"/>
                <a:lstStyle/>
                <a:p>
                  <a:pPr lvl="0">
                    <a:defRPr sz="1800">
                      <a:solidFill>
                        <a:srgbClr val="FFFFFF"/>
                      </a:solidFill>
                    </a:defRPr>
                  </a:pPr>
                  <a:endParaRPr dirty="0"/>
                </a:p>
              </p:txBody>
            </p:sp>
          </p:grpSp>
          <p:grpSp>
            <p:nvGrpSpPr>
              <p:cNvPr id="100" name="Group 99">
                <a:extLst>
                  <a:ext uri="{FF2B5EF4-FFF2-40B4-BE49-F238E27FC236}">
                    <a16:creationId xmlns:a16="http://schemas.microsoft.com/office/drawing/2014/main" id="{4B3C1482-10FD-4F6B-9C00-0A3A73DB99FD}"/>
                  </a:ext>
                </a:extLst>
              </p:cNvPr>
              <p:cNvGrpSpPr/>
              <p:nvPr/>
            </p:nvGrpSpPr>
            <p:grpSpPr>
              <a:xfrm>
                <a:off x="6739547" y="3754855"/>
                <a:ext cx="347646" cy="323048"/>
                <a:chOff x="4949422" y="3653159"/>
                <a:chExt cx="664612" cy="612806"/>
              </a:xfrm>
            </p:grpSpPr>
            <p:pic>
              <p:nvPicPr>
                <p:cNvPr id="101" name="Picture 100">
                  <a:extLst>
                    <a:ext uri="{FF2B5EF4-FFF2-40B4-BE49-F238E27FC236}">
                      <a16:creationId xmlns:a16="http://schemas.microsoft.com/office/drawing/2014/main" id="{CFE9F304-D1F1-48D6-A7F4-6AE1D49CA87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145017" y="3835517"/>
                  <a:ext cx="469017" cy="430448"/>
                </a:xfrm>
                <a:prstGeom prst="rect">
                  <a:avLst/>
                </a:prstGeom>
              </p:spPr>
            </p:pic>
            <p:pic>
              <p:nvPicPr>
                <p:cNvPr id="102" name="Picture 101">
                  <a:extLst>
                    <a:ext uri="{FF2B5EF4-FFF2-40B4-BE49-F238E27FC236}">
                      <a16:creationId xmlns:a16="http://schemas.microsoft.com/office/drawing/2014/main" id="{E16B8313-A26E-47C4-9035-2F51756D8A1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0800000">
                  <a:off x="4949422" y="3653159"/>
                  <a:ext cx="469014" cy="430448"/>
                </a:xfrm>
                <a:prstGeom prst="rect">
                  <a:avLst/>
                </a:prstGeom>
              </p:spPr>
            </p:pic>
          </p:grpSp>
        </p:grpSp>
      </p:grpSp>
      <p:sp>
        <p:nvSpPr>
          <p:cNvPr id="103" name="Shape 519">
            <a:extLst>
              <a:ext uri="{FF2B5EF4-FFF2-40B4-BE49-F238E27FC236}">
                <a16:creationId xmlns:a16="http://schemas.microsoft.com/office/drawing/2014/main" id="{CD7F35C4-690A-433B-A307-AC16C878216C}"/>
              </a:ext>
            </a:extLst>
          </p:cNvPr>
          <p:cNvSpPr/>
          <p:nvPr/>
        </p:nvSpPr>
        <p:spPr>
          <a:xfrm>
            <a:off x="4403807" y="3629720"/>
            <a:ext cx="1925942" cy="564257"/>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Load balancer back-end pool attached to back-end application server instances.</a:t>
            </a:r>
            <a:endParaRPr sz="1000" dirty="0"/>
          </a:p>
        </p:txBody>
      </p:sp>
      <p:sp>
        <p:nvSpPr>
          <p:cNvPr id="104" name="Shape 519">
            <a:extLst>
              <a:ext uri="{FF2B5EF4-FFF2-40B4-BE49-F238E27FC236}">
                <a16:creationId xmlns:a16="http://schemas.microsoft.com/office/drawing/2014/main" id="{7C8BBE3D-124D-42BE-BCE9-14B6FE43849D}"/>
              </a:ext>
            </a:extLst>
          </p:cNvPr>
          <p:cNvSpPr/>
          <p:nvPr/>
        </p:nvSpPr>
        <p:spPr>
          <a:xfrm>
            <a:off x="7295544" y="3572277"/>
            <a:ext cx="1573004"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Load balancer front-end listener (application ports) mapped to respective back-end pools.</a:t>
            </a:r>
            <a:endParaRPr sz="1000" dirty="0"/>
          </a:p>
        </p:txBody>
      </p:sp>
      <p:grpSp>
        <p:nvGrpSpPr>
          <p:cNvPr id="6" name="Group 5">
            <a:extLst>
              <a:ext uri="{FF2B5EF4-FFF2-40B4-BE49-F238E27FC236}">
                <a16:creationId xmlns:a16="http://schemas.microsoft.com/office/drawing/2014/main" id="{5D028B6E-3C81-E04F-9EC7-651A057CD9F3}"/>
              </a:ext>
            </a:extLst>
          </p:cNvPr>
          <p:cNvGrpSpPr/>
          <p:nvPr/>
        </p:nvGrpSpPr>
        <p:grpSpPr>
          <a:xfrm>
            <a:off x="6537995" y="2100342"/>
            <a:ext cx="704088" cy="977928"/>
            <a:chOff x="6537995" y="2100342"/>
            <a:chExt cx="704088" cy="977928"/>
          </a:xfrm>
        </p:grpSpPr>
        <p:grpSp>
          <p:nvGrpSpPr>
            <p:cNvPr id="47" name="Group 46">
              <a:extLst>
                <a:ext uri="{FF2B5EF4-FFF2-40B4-BE49-F238E27FC236}">
                  <a16:creationId xmlns:a16="http://schemas.microsoft.com/office/drawing/2014/main" id="{F3FCF188-A7CD-460E-947F-72A352B85043}"/>
                </a:ext>
              </a:extLst>
            </p:cNvPr>
            <p:cNvGrpSpPr/>
            <p:nvPr/>
          </p:nvGrpSpPr>
          <p:grpSpPr>
            <a:xfrm>
              <a:off x="6537995" y="2100342"/>
              <a:ext cx="704088" cy="704088"/>
              <a:chOff x="583315" y="4742217"/>
              <a:chExt cx="749808" cy="694944"/>
            </a:xfrm>
          </p:grpSpPr>
          <p:grpSp>
            <p:nvGrpSpPr>
              <p:cNvPr id="48" name="Group 47">
                <a:extLst>
                  <a:ext uri="{FF2B5EF4-FFF2-40B4-BE49-F238E27FC236}">
                    <a16:creationId xmlns:a16="http://schemas.microsoft.com/office/drawing/2014/main" id="{F7E0E045-AB3A-4DA2-9B06-F718D446ABDC}"/>
                  </a:ext>
                </a:extLst>
              </p:cNvPr>
              <p:cNvGrpSpPr/>
              <p:nvPr/>
            </p:nvGrpSpPr>
            <p:grpSpPr>
              <a:xfrm>
                <a:off x="583315" y="4742217"/>
                <a:ext cx="749808" cy="694944"/>
                <a:chOff x="515395" y="1714061"/>
                <a:chExt cx="749808" cy="694944"/>
              </a:xfrm>
            </p:grpSpPr>
            <p:sp>
              <p:nvSpPr>
                <p:cNvPr id="61" name="Shape 252">
                  <a:extLst>
                    <a:ext uri="{FF2B5EF4-FFF2-40B4-BE49-F238E27FC236}">
                      <a16:creationId xmlns:a16="http://schemas.microsoft.com/office/drawing/2014/main" id="{A2366BD3-290C-4EFA-BBD5-E74876A24E30}"/>
                    </a:ext>
                  </a:extLst>
                </p:cNvPr>
                <p:cNvSpPr/>
                <p:nvPr/>
              </p:nvSpPr>
              <p:spPr>
                <a:xfrm>
                  <a:off x="515395" y="1714061"/>
                  <a:ext cx="749808" cy="69494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cxnSp>
              <p:nvCxnSpPr>
                <p:cNvPr id="62" name="Straight Arrow Connector 61">
                  <a:extLst>
                    <a:ext uri="{FF2B5EF4-FFF2-40B4-BE49-F238E27FC236}">
                      <a16:creationId xmlns:a16="http://schemas.microsoft.com/office/drawing/2014/main" id="{FA8BC04D-8FC0-47E1-A85D-0962AAA1A663}"/>
                    </a:ext>
                  </a:extLst>
                </p:cNvPr>
                <p:cNvCxnSpPr>
                  <a:cxnSpLocks/>
                </p:cNvCxnSpPr>
                <p:nvPr/>
              </p:nvCxnSpPr>
              <p:spPr>
                <a:xfrm flipH="1">
                  <a:off x="934922" y="2085698"/>
                  <a:ext cx="57412" cy="0"/>
                </a:xfrm>
                <a:prstGeom prst="straightConnector1">
                  <a:avLst/>
                </a:prstGeom>
                <a:noFill/>
                <a:ln w="25400" cap="flat">
                  <a:solidFill>
                    <a:srgbClr val="8DC53F"/>
                  </a:solidFill>
                  <a:prstDash val="solid"/>
                  <a:miter lim="400000"/>
                  <a:headEnd type="none"/>
                  <a:tailEnd type="none" w="med" len="sm"/>
                </a:ln>
                <a:effectLst/>
              </p:spPr>
              <p:style>
                <a:lnRef idx="0">
                  <a:scrgbClr r="0" g="0" b="0"/>
                </a:lnRef>
                <a:fillRef idx="0">
                  <a:scrgbClr r="0" g="0" b="0"/>
                </a:fillRef>
                <a:effectRef idx="0">
                  <a:scrgbClr r="0" g="0" b="0"/>
                </a:effectRef>
                <a:fontRef idx="none"/>
              </p:style>
            </p:cxnSp>
            <p:cxnSp>
              <p:nvCxnSpPr>
                <p:cNvPr id="63" name="Straight Arrow Connector 62">
                  <a:extLst>
                    <a:ext uri="{FF2B5EF4-FFF2-40B4-BE49-F238E27FC236}">
                      <a16:creationId xmlns:a16="http://schemas.microsoft.com/office/drawing/2014/main" id="{3A077D5C-F355-42C2-813B-F266804C5670}"/>
                    </a:ext>
                  </a:extLst>
                </p:cNvPr>
                <p:cNvCxnSpPr>
                  <a:cxnSpLocks/>
                </p:cNvCxnSpPr>
                <p:nvPr/>
              </p:nvCxnSpPr>
              <p:spPr>
                <a:xfrm flipH="1">
                  <a:off x="934922" y="2117043"/>
                  <a:ext cx="57412" cy="0"/>
                </a:xfrm>
                <a:prstGeom prst="straightConnector1">
                  <a:avLst/>
                </a:prstGeom>
                <a:noFill/>
                <a:ln w="25400" cap="flat">
                  <a:solidFill>
                    <a:srgbClr val="8DC53F"/>
                  </a:solidFill>
                  <a:prstDash val="solid"/>
                  <a:miter lim="400000"/>
                  <a:headEnd type="none"/>
                  <a:tailEnd type="none" w="med" len="sm"/>
                </a:ln>
                <a:effectLst/>
              </p:spPr>
              <p:style>
                <a:lnRef idx="0">
                  <a:scrgbClr r="0" g="0" b="0"/>
                </a:lnRef>
                <a:fillRef idx="0">
                  <a:scrgbClr r="0" g="0" b="0"/>
                </a:fillRef>
                <a:effectRef idx="0">
                  <a:scrgbClr r="0" g="0" b="0"/>
                </a:effectRef>
                <a:fontRef idx="none"/>
              </p:style>
            </p:cxnSp>
            <p:cxnSp>
              <p:nvCxnSpPr>
                <p:cNvPr id="64" name="Straight Arrow Connector 63">
                  <a:extLst>
                    <a:ext uri="{FF2B5EF4-FFF2-40B4-BE49-F238E27FC236}">
                      <a16:creationId xmlns:a16="http://schemas.microsoft.com/office/drawing/2014/main" id="{06AEF543-32CC-4B86-8F86-C0EF71A77E50}"/>
                    </a:ext>
                  </a:extLst>
                </p:cNvPr>
                <p:cNvCxnSpPr>
                  <a:cxnSpLocks/>
                </p:cNvCxnSpPr>
                <p:nvPr/>
              </p:nvCxnSpPr>
              <p:spPr>
                <a:xfrm flipH="1">
                  <a:off x="934922" y="2177335"/>
                  <a:ext cx="57412" cy="0"/>
                </a:xfrm>
                <a:prstGeom prst="straightConnector1">
                  <a:avLst/>
                </a:prstGeom>
                <a:noFill/>
                <a:ln w="25400" cap="flat">
                  <a:solidFill>
                    <a:srgbClr val="8DC53F"/>
                  </a:solidFill>
                  <a:prstDash val="solid"/>
                  <a:miter lim="400000"/>
                  <a:headEnd type="none"/>
                  <a:tailEnd type="none" w="med" len="sm"/>
                </a:ln>
                <a:effectLst/>
              </p:spPr>
              <p:style>
                <a:lnRef idx="0">
                  <a:scrgbClr r="0" g="0" b="0"/>
                </a:lnRef>
                <a:fillRef idx="0">
                  <a:scrgbClr r="0" g="0" b="0"/>
                </a:fillRef>
                <a:effectRef idx="0">
                  <a:scrgbClr r="0" g="0" b="0"/>
                </a:effectRef>
                <a:fontRef idx="none"/>
              </p:style>
            </p:cxnSp>
            <p:cxnSp>
              <p:nvCxnSpPr>
                <p:cNvPr id="65" name="Straight Arrow Connector 64">
                  <a:extLst>
                    <a:ext uri="{FF2B5EF4-FFF2-40B4-BE49-F238E27FC236}">
                      <a16:creationId xmlns:a16="http://schemas.microsoft.com/office/drawing/2014/main" id="{D8BD2F50-9445-455A-95D1-7E8B25DC878E}"/>
                    </a:ext>
                  </a:extLst>
                </p:cNvPr>
                <p:cNvCxnSpPr>
                  <a:cxnSpLocks/>
                </p:cNvCxnSpPr>
                <p:nvPr/>
              </p:nvCxnSpPr>
              <p:spPr>
                <a:xfrm flipH="1">
                  <a:off x="934922" y="2210223"/>
                  <a:ext cx="57412" cy="0"/>
                </a:xfrm>
                <a:prstGeom prst="straightConnector1">
                  <a:avLst/>
                </a:prstGeom>
                <a:noFill/>
                <a:ln w="25400" cap="flat">
                  <a:solidFill>
                    <a:srgbClr val="8DC53F"/>
                  </a:solidFill>
                  <a:prstDash val="solid"/>
                  <a:miter lim="400000"/>
                  <a:headEnd type="none"/>
                  <a:tailEnd type="none" w="med" len="sm"/>
                </a:ln>
                <a:effectLst/>
              </p:spPr>
              <p:style>
                <a:lnRef idx="0">
                  <a:scrgbClr r="0" g="0" b="0"/>
                </a:lnRef>
                <a:fillRef idx="0">
                  <a:scrgbClr r="0" g="0" b="0"/>
                </a:fillRef>
                <a:effectRef idx="0">
                  <a:scrgbClr r="0" g="0" b="0"/>
                </a:effectRef>
                <a:fontRef idx="none"/>
              </p:style>
            </p:cxnSp>
          </p:grpSp>
          <p:pic>
            <p:nvPicPr>
              <p:cNvPr id="50" name="Picture 49">
                <a:extLst>
                  <a:ext uri="{FF2B5EF4-FFF2-40B4-BE49-F238E27FC236}">
                    <a16:creationId xmlns:a16="http://schemas.microsoft.com/office/drawing/2014/main" id="{324F6933-8083-4C77-9003-AC37ACC6DAA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3935" y="4817416"/>
                <a:ext cx="457200" cy="528284"/>
              </a:xfrm>
              <a:prstGeom prst="rect">
                <a:avLst/>
              </a:prstGeom>
            </p:spPr>
          </p:pic>
        </p:grpSp>
        <p:sp>
          <p:nvSpPr>
            <p:cNvPr id="87" name="Shape 483">
              <a:extLst>
                <a:ext uri="{FF2B5EF4-FFF2-40B4-BE49-F238E27FC236}">
                  <a16:creationId xmlns:a16="http://schemas.microsoft.com/office/drawing/2014/main" id="{A9355550-1C38-CE46-B064-891895D09BDD}"/>
                </a:ext>
              </a:extLst>
            </p:cNvPr>
            <p:cNvSpPr/>
            <p:nvPr/>
          </p:nvSpPr>
          <p:spPr>
            <a:xfrm>
              <a:off x="6664015" y="2832049"/>
              <a:ext cx="45204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KEY</a:t>
              </a:r>
            </a:p>
            <a:p>
              <a:pPr lvl="0">
                <a:defRPr sz="1800" b="0">
                  <a:solidFill>
                    <a:srgbClr val="000000"/>
                  </a:solidFill>
                </a:defRPr>
              </a:pPr>
              <a:r>
                <a:rPr lang="en-US" sz="800" b="1" dirty="0">
                  <a:solidFill>
                    <a:srgbClr val="4277BB"/>
                  </a:solidFill>
                </a:rPr>
                <a:t>SERVICE</a:t>
              </a:r>
            </a:p>
          </p:txBody>
        </p:sp>
      </p:grpSp>
      <p:grpSp>
        <p:nvGrpSpPr>
          <p:cNvPr id="9" name="Group 8">
            <a:extLst>
              <a:ext uri="{FF2B5EF4-FFF2-40B4-BE49-F238E27FC236}">
                <a16:creationId xmlns:a16="http://schemas.microsoft.com/office/drawing/2014/main" id="{16955A03-10D8-1140-BF91-9F339236DB88}"/>
              </a:ext>
            </a:extLst>
          </p:cNvPr>
          <p:cNvGrpSpPr/>
          <p:nvPr/>
        </p:nvGrpSpPr>
        <p:grpSpPr>
          <a:xfrm>
            <a:off x="3635142" y="2115693"/>
            <a:ext cx="704088" cy="962577"/>
            <a:chOff x="3635142" y="2115693"/>
            <a:chExt cx="704088" cy="962577"/>
          </a:xfrm>
        </p:grpSpPr>
        <p:grpSp>
          <p:nvGrpSpPr>
            <p:cNvPr id="2" name="Group 1">
              <a:extLst>
                <a:ext uri="{FF2B5EF4-FFF2-40B4-BE49-F238E27FC236}">
                  <a16:creationId xmlns:a16="http://schemas.microsoft.com/office/drawing/2014/main" id="{20B2F97D-01DC-2045-99FB-E644CA5AE72F}"/>
                </a:ext>
              </a:extLst>
            </p:cNvPr>
            <p:cNvGrpSpPr/>
            <p:nvPr/>
          </p:nvGrpSpPr>
          <p:grpSpPr>
            <a:xfrm>
              <a:off x="3635142" y="2115693"/>
              <a:ext cx="704088" cy="962577"/>
              <a:chOff x="3635142" y="2115693"/>
              <a:chExt cx="704088" cy="962577"/>
            </a:xfrm>
          </p:grpSpPr>
          <p:grpSp>
            <p:nvGrpSpPr>
              <p:cNvPr id="35" name="Group 34">
                <a:extLst>
                  <a:ext uri="{FF2B5EF4-FFF2-40B4-BE49-F238E27FC236}">
                    <a16:creationId xmlns:a16="http://schemas.microsoft.com/office/drawing/2014/main" id="{0442DBD4-E9CB-44F9-AAB2-1E2F1BC7C68D}"/>
                  </a:ext>
                </a:extLst>
              </p:cNvPr>
              <p:cNvGrpSpPr/>
              <p:nvPr/>
            </p:nvGrpSpPr>
            <p:grpSpPr>
              <a:xfrm>
                <a:off x="3635142" y="2115693"/>
                <a:ext cx="704088" cy="704088"/>
                <a:chOff x="6586374" y="3536992"/>
                <a:chExt cx="749808" cy="694944"/>
              </a:xfrm>
            </p:grpSpPr>
            <p:sp>
              <p:nvSpPr>
                <p:cNvPr id="37" name="Shape 252">
                  <a:extLst>
                    <a:ext uri="{FF2B5EF4-FFF2-40B4-BE49-F238E27FC236}">
                      <a16:creationId xmlns:a16="http://schemas.microsoft.com/office/drawing/2014/main" id="{2DB6C761-4EBF-4E45-87ED-581C92709956}"/>
                    </a:ext>
                  </a:extLst>
                </p:cNvPr>
                <p:cNvSpPr/>
                <p:nvPr/>
              </p:nvSpPr>
              <p:spPr>
                <a:xfrm>
                  <a:off x="6586374" y="3536992"/>
                  <a:ext cx="749808" cy="69494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cxnSp>
              <p:nvCxnSpPr>
                <p:cNvPr id="38" name="Straight Arrow Connector 37">
                  <a:extLst>
                    <a:ext uri="{FF2B5EF4-FFF2-40B4-BE49-F238E27FC236}">
                      <a16:creationId xmlns:a16="http://schemas.microsoft.com/office/drawing/2014/main" id="{98DE02B4-282F-49C3-A8A5-E2591887CC17}"/>
                    </a:ext>
                  </a:extLst>
                </p:cNvPr>
                <p:cNvCxnSpPr>
                  <a:cxnSpLocks/>
                </p:cNvCxnSpPr>
                <p:nvPr/>
              </p:nvCxnSpPr>
              <p:spPr>
                <a:xfrm flipH="1">
                  <a:off x="7005901" y="3908629"/>
                  <a:ext cx="57412" cy="0"/>
                </a:xfrm>
                <a:prstGeom prst="straightConnector1">
                  <a:avLst/>
                </a:prstGeom>
                <a:noFill/>
                <a:ln w="25400" cap="flat">
                  <a:solidFill>
                    <a:srgbClr val="8DC53F"/>
                  </a:solidFill>
                  <a:prstDash val="solid"/>
                  <a:miter lim="400000"/>
                  <a:headEnd type="none"/>
                  <a:tailEnd type="none" w="med" len="sm"/>
                </a:ln>
                <a:effectLst/>
              </p:spPr>
              <p:style>
                <a:lnRef idx="0">
                  <a:scrgbClr r="0" g="0" b="0"/>
                </a:lnRef>
                <a:fillRef idx="0">
                  <a:scrgbClr r="0" g="0" b="0"/>
                </a:fillRef>
                <a:effectRef idx="0">
                  <a:scrgbClr r="0" g="0" b="0"/>
                </a:effectRef>
                <a:fontRef idx="none"/>
              </p:style>
            </p:cxnSp>
            <p:cxnSp>
              <p:nvCxnSpPr>
                <p:cNvPr id="40" name="Straight Arrow Connector 39">
                  <a:extLst>
                    <a:ext uri="{FF2B5EF4-FFF2-40B4-BE49-F238E27FC236}">
                      <a16:creationId xmlns:a16="http://schemas.microsoft.com/office/drawing/2014/main" id="{43C2E5A7-DAA6-4830-A781-268CD3A79DE1}"/>
                    </a:ext>
                  </a:extLst>
                </p:cNvPr>
                <p:cNvCxnSpPr>
                  <a:cxnSpLocks/>
                </p:cNvCxnSpPr>
                <p:nvPr/>
              </p:nvCxnSpPr>
              <p:spPr>
                <a:xfrm flipH="1">
                  <a:off x="7005901" y="3939974"/>
                  <a:ext cx="57412" cy="0"/>
                </a:xfrm>
                <a:prstGeom prst="straightConnector1">
                  <a:avLst/>
                </a:prstGeom>
                <a:noFill/>
                <a:ln w="25400" cap="flat">
                  <a:solidFill>
                    <a:srgbClr val="8DC53F"/>
                  </a:solidFill>
                  <a:prstDash val="solid"/>
                  <a:miter lim="400000"/>
                  <a:headEnd type="none"/>
                  <a:tailEnd type="none" w="med" len="sm"/>
                </a:ln>
                <a:effectLst/>
              </p:spPr>
              <p:style>
                <a:lnRef idx="0">
                  <a:scrgbClr r="0" g="0" b="0"/>
                </a:lnRef>
                <a:fillRef idx="0">
                  <a:scrgbClr r="0" g="0" b="0"/>
                </a:fillRef>
                <a:effectRef idx="0">
                  <a:scrgbClr r="0" g="0" b="0"/>
                </a:effectRef>
                <a:fontRef idx="none"/>
              </p:style>
            </p:cxnSp>
            <p:cxnSp>
              <p:nvCxnSpPr>
                <p:cNvPr id="42" name="Straight Arrow Connector 41">
                  <a:extLst>
                    <a:ext uri="{FF2B5EF4-FFF2-40B4-BE49-F238E27FC236}">
                      <a16:creationId xmlns:a16="http://schemas.microsoft.com/office/drawing/2014/main" id="{08A3D8A4-1C5D-494A-834B-D7D4CE40E4F8}"/>
                    </a:ext>
                  </a:extLst>
                </p:cNvPr>
                <p:cNvCxnSpPr>
                  <a:cxnSpLocks/>
                </p:cNvCxnSpPr>
                <p:nvPr/>
              </p:nvCxnSpPr>
              <p:spPr>
                <a:xfrm flipH="1">
                  <a:off x="7005901" y="4000266"/>
                  <a:ext cx="57412" cy="0"/>
                </a:xfrm>
                <a:prstGeom prst="straightConnector1">
                  <a:avLst/>
                </a:prstGeom>
                <a:noFill/>
                <a:ln w="25400" cap="flat">
                  <a:solidFill>
                    <a:srgbClr val="8DC53F"/>
                  </a:solidFill>
                  <a:prstDash val="solid"/>
                  <a:miter lim="400000"/>
                  <a:headEnd type="none"/>
                  <a:tailEnd type="none" w="med" len="sm"/>
                </a:ln>
                <a:effectLst/>
              </p:spPr>
              <p:style>
                <a:lnRef idx="0">
                  <a:scrgbClr r="0" g="0" b="0"/>
                </a:lnRef>
                <a:fillRef idx="0">
                  <a:scrgbClr r="0" g="0" b="0"/>
                </a:fillRef>
                <a:effectRef idx="0">
                  <a:scrgbClr r="0" g="0" b="0"/>
                </a:effectRef>
                <a:fontRef idx="none"/>
              </p:style>
            </p:cxnSp>
            <p:cxnSp>
              <p:nvCxnSpPr>
                <p:cNvPr id="44" name="Straight Arrow Connector 43">
                  <a:extLst>
                    <a:ext uri="{FF2B5EF4-FFF2-40B4-BE49-F238E27FC236}">
                      <a16:creationId xmlns:a16="http://schemas.microsoft.com/office/drawing/2014/main" id="{D16A0A60-600A-49F8-83FB-0CB0C23AB061}"/>
                    </a:ext>
                  </a:extLst>
                </p:cNvPr>
                <p:cNvCxnSpPr>
                  <a:cxnSpLocks/>
                </p:cNvCxnSpPr>
                <p:nvPr/>
              </p:nvCxnSpPr>
              <p:spPr>
                <a:xfrm flipH="1">
                  <a:off x="7005901" y="4033154"/>
                  <a:ext cx="57412" cy="0"/>
                </a:xfrm>
                <a:prstGeom prst="straightConnector1">
                  <a:avLst/>
                </a:prstGeom>
                <a:noFill/>
                <a:ln w="25400" cap="flat">
                  <a:solidFill>
                    <a:srgbClr val="8DC53F"/>
                  </a:solidFill>
                  <a:prstDash val="solid"/>
                  <a:miter lim="400000"/>
                  <a:headEnd type="none"/>
                  <a:tailEnd type="none" w="med" len="sm"/>
                </a:ln>
                <a:effectLst/>
              </p:spPr>
              <p:style>
                <a:lnRef idx="0">
                  <a:scrgbClr r="0" g="0" b="0"/>
                </a:lnRef>
                <a:fillRef idx="0">
                  <a:scrgbClr r="0" g="0" b="0"/>
                </a:fillRef>
                <a:effectRef idx="0">
                  <a:scrgbClr r="0" g="0" b="0"/>
                </a:effectRef>
                <a:fontRef idx="none"/>
              </p:style>
            </p:cxnSp>
          </p:grpSp>
          <p:sp>
            <p:nvSpPr>
              <p:cNvPr id="83" name="Shape 483">
                <a:extLst>
                  <a:ext uri="{FF2B5EF4-FFF2-40B4-BE49-F238E27FC236}">
                    <a16:creationId xmlns:a16="http://schemas.microsoft.com/office/drawing/2014/main" id="{B12BD617-DCF6-8D40-8079-A455CF1205F7}"/>
                  </a:ext>
                </a:extLst>
              </p:cNvPr>
              <p:cNvSpPr/>
              <p:nvPr/>
            </p:nvSpPr>
            <p:spPr>
              <a:xfrm>
                <a:off x="3749019" y="2832049"/>
                <a:ext cx="452047"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IMAGE </a:t>
                </a:r>
              </a:p>
              <a:p>
                <a:pPr lvl="0">
                  <a:defRPr sz="1800" b="0">
                    <a:solidFill>
                      <a:srgbClr val="000000"/>
                    </a:solidFill>
                  </a:defRPr>
                </a:pPr>
                <a:r>
                  <a:rPr lang="en-US" sz="800" b="1" dirty="0">
                    <a:solidFill>
                      <a:srgbClr val="4277BB"/>
                    </a:solidFill>
                  </a:rPr>
                  <a:t>SERVICE</a:t>
                </a:r>
              </a:p>
            </p:txBody>
          </p:sp>
        </p:grpSp>
        <p:pic>
          <p:nvPicPr>
            <p:cNvPr id="8" name="Picture 7">
              <a:extLst>
                <a:ext uri="{FF2B5EF4-FFF2-40B4-BE49-F238E27FC236}">
                  <a16:creationId xmlns:a16="http://schemas.microsoft.com/office/drawing/2014/main" id="{8F18C52C-2E08-9F4D-AD91-06FC476D7748}"/>
                </a:ext>
              </a:extLst>
            </p:cNvPr>
            <p:cNvPicPr>
              <a:picLocks noChangeAspect="1"/>
            </p:cNvPicPr>
            <p:nvPr/>
          </p:nvPicPr>
          <p:blipFill>
            <a:blip r:embed="rId7"/>
            <a:stretch>
              <a:fillRect/>
            </a:stretch>
          </p:blipFill>
          <p:spPr>
            <a:xfrm>
              <a:off x="3789779" y="2229959"/>
              <a:ext cx="409359" cy="480997"/>
            </a:xfrm>
            <a:prstGeom prst="rect">
              <a:avLst/>
            </a:prstGeom>
          </p:spPr>
        </p:pic>
      </p:grpSp>
      <p:grpSp>
        <p:nvGrpSpPr>
          <p:cNvPr id="20" name="Group 19">
            <a:extLst>
              <a:ext uri="{FF2B5EF4-FFF2-40B4-BE49-F238E27FC236}">
                <a16:creationId xmlns:a16="http://schemas.microsoft.com/office/drawing/2014/main" id="{B08CD53C-5A66-594E-8E32-18AA89492B23}"/>
              </a:ext>
            </a:extLst>
          </p:cNvPr>
          <p:cNvGrpSpPr/>
          <p:nvPr/>
        </p:nvGrpSpPr>
        <p:grpSpPr>
          <a:xfrm>
            <a:off x="3823621" y="6369829"/>
            <a:ext cx="609141" cy="612194"/>
            <a:chOff x="3823621" y="6369829"/>
            <a:chExt cx="609141" cy="612194"/>
          </a:xfrm>
        </p:grpSpPr>
        <p:pic>
          <p:nvPicPr>
            <p:cNvPr id="76" name="Picture 75">
              <a:extLst>
                <a:ext uri="{FF2B5EF4-FFF2-40B4-BE49-F238E27FC236}">
                  <a16:creationId xmlns:a16="http://schemas.microsoft.com/office/drawing/2014/main" id="{F8FEF41B-6133-4643-9662-3DB99C39BA85}"/>
                </a:ext>
              </a:extLst>
            </p:cNvPr>
            <p:cNvPicPr>
              <a:picLocks noChangeAspect="1"/>
            </p:cNvPicPr>
            <p:nvPr/>
          </p:nvPicPr>
          <p:blipFill>
            <a:blip r:embed="rId8"/>
            <a:stretch>
              <a:fillRect/>
            </a:stretch>
          </p:blipFill>
          <p:spPr>
            <a:xfrm>
              <a:off x="3935801" y="6369829"/>
              <a:ext cx="406901" cy="365760"/>
            </a:xfrm>
            <a:prstGeom prst="rect">
              <a:avLst/>
            </a:prstGeom>
          </p:spPr>
        </p:pic>
        <p:sp>
          <p:nvSpPr>
            <p:cNvPr id="107" name="Shape 254">
              <a:extLst>
                <a:ext uri="{FF2B5EF4-FFF2-40B4-BE49-F238E27FC236}">
                  <a16:creationId xmlns:a16="http://schemas.microsoft.com/office/drawing/2014/main" id="{16FB42A9-CFE2-BB43-9B23-EBC5F490F37F}"/>
                </a:ext>
              </a:extLst>
            </p:cNvPr>
            <p:cNvSpPr/>
            <p:nvPr/>
          </p:nvSpPr>
          <p:spPr>
            <a:xfrm>
              <a:off x="3823621" y="6735802"/>
              <a:ext cx="60914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IBM CLOUD </a:t>
              </a:r>
            </a:p>
            <a:p>
              <a:pPr lvl="0">
                <a:defRPr sz="1800" b="0">
                  <a:solidFill>
                    <a:srgbClr val="000000"/>
                  </a:solidFill>
                </a:defRPr>
              </a:pPr>
              <a:r>
                <a:rPr lang="en-US" sz="800" b="1" dirty="0">
                  <a:solidFill>
                    <a:srgbClr val="4277BB"/>
                  </a:solidFill>
                </a:rPr>
                <a:t>TAG</a:t>
              </a:r>
            </a:p>
          </p:txBody>
        </p:sp>
      </p:grpSp>
      <p:grpSp>
        <p:nvGrpSpPr>
          <p:cNvPr id="21" name="Group 20">
            <a:extLst>
              <a:ext uri="{FF2B5EF4-FFF2-40B4-BE49-F238E27FC236}">
                <a16:creationId xmlns:a16="http://schemas.microsoft.com/office/drawing/2014/main" id="{82533C03-B202-594F-8D00-F01BA0B07276}"/>
              </a:ext>
            </a:extLst>
          </p:cNvPr>
          <p:cNvGrpSpPr/>
          <p:nvPr/>
        </p:nvGrpSpPr>
        <p:grpSpPr>
          <a:xfrm>
            <a:off x="4542521" y="6354610"/>
            <a:ext cx="485710" cy="499835"/>
            <a:chOff x="4542521" y="6354610"/>
            <a:chExt cx="485710" cy="499835"/>
          </a:xfrm>
        </p:grpSpPr>
        <p:pic>
          <p:nvPicPr>
            <p:cNvPr id="77" name="Picture 76">
              <a:extLst>
                <a:ext uri="{FF2B5EF4-FFF2-40B4-BE49-F238E27FC236}">
                  <a16:creationId xmlns:a16="http://schemas.microsoft.com/office/drawing/2014/main" id="{820FE17B-889F-6D4E-94E6-4CCE1AFD989B}"/>
                </a:ext>
              </a:extLst>
            </p:cNvPr>
            <p:cNvPicPr>
              <a:picLocks noChangeAspect="1"/>
            </p:cNvPicPr>
            <p:nvPr/>
          </p:nvPicPr>
          <p:blipFill>
            <a:blip r:embed="rId9"/>
            <a:stretch>
              <a:fillRect/>
            </a:stretch>
          </p:blipFill>
          <p:spPr>
            <a:xfrm>
              <a:off x="4575106" y="6354610"/>
              <a:ext cx="399011" cy="365760"/>
            </a:xfrm>
            <a:prstGeom prst="rect">
              <a:avLst/>
            </a:prstGeom>
          </p:spPr>
        </p:pic>
        <p:sp>
          <p:nvSpPr>
            <p:cNvPr id="108" name="Shape 254">
              <a:extLst>
                <a:ext uri="{FF2B5EF4-FFF2-40B4-BE49-F238E27FC236}">
                  <a16:creationId xmlns:a16="http://schemas.microsoft.com/office/drawing/2014/main" id="{6BA313D4-F9DA-E343-BA26-B6CBD52B5624}"/>
                </a:ext>
              </a:extLst>
            </p:cNvPr>
            <p:cNvSpPr/>
            <p:nvPr/>
          </p:nvSpPr>
          <p:spPr>
            <a:xfrm>
              <a:off x="4542521" y="6731334"/>
              <a:ext cx="485710"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VPC  TAG</a:t>
              </a:r>
            </a:p>
          </p:txBody>
        </p:sp>
      </p:grpSp>
      <p:grpSp>
        <p:nvGrpSpPr>
          <p:cNvPr id="22" name="Group 21">
            <a:extLst>
              <a:ext uri="{FF2B5EF4-FFF2-40B4-BE49-F238E27FC236}">
                <a16:creationId xmlns:a16="http://schemas.microsoft.com/office/drawing/2014/main" id="{AB644063-F1DA-9A49-8E01-B4DCF8B1BE5B}"/>
              </a:ext>
            </a:extLst>
          </p:cNvPr>
          <p:cNvGrpSpPr/>
          <p:nvPr/>
        </p:nvGrpSpPr>
        <p:grpSpPr>
          <a:xfrm>
            <a:off x="5222214" y="6355154"/>
            <a:ext cx="434413" cy="622401"/>
            <a:chOff x="5222214" y="6355154"/>
            <a:chExt cx="434413" cy="622401"/>
          </a:xfrm>
        </p:grpSpPr>
        <p:pic>
          <p:nvPicPr>
            <p:cNvPr id="78" name="Picture 77">
              <a:extLst>
                <a:ext uri="{FF2B5EF4-FFF2-40B4-BE49-F238E27FC236}">
                  <a16:creationId xmlns:a16="http://schemas.microsoft.com/office/drawing/2014/main" id="{9510D69D-8042-6745-B874-660B6CBD8A03}"/>
                </a:ext>
              </a:extLst>
            </p:cNvPr>
            <p:cNvPicPr>
              <a:picLocks noChangeAspect="1"/>
            </p:cNvPicPr>
            <p:nvPr/>
          </p:nvPicPr>
          <p:blipFill>
            <a:blip r:embed="rId10"/>
            <a:stretch>
              <a:fillRect/>
            </a:stretch>
          </p:blipFill>
          <p:spPr>
            <a:xfrm>
              <a:off x="5222481" y="6355154"/>
              <a:ext cx="399011" cy="365760"/>
            </a:xfrm>
            <a:prstGeom prst="rect">
              <a:avLst/>
            </a:prstGeom>
          </p:spPr>
        </p:pic>
        <p:sp>
          <p:nvSpPr>
            <p:cNvPr id="109" name="Shape 254">
              <a:extLst>
                <a:ext uri="{FF2B5EF4-FFF2-40B4-BE49-F238E27FC236}">
                  <a16:creationId xmlns:a16="http://schemas.microsoft.com/office/drawing/2014/main" id="{8FD55F58-B8AE-3445-B1DD-AA27A2DEB51E}"/>
                </a:ext>
              </a:extLst>
            </p:cNvPr>
            <p:cNvSpPr/>
            <p:nvPr/>
          </p:nvSpPr>
          <p:spPr>
            <a:xfrm>
              <a:off x="5222214" y="6731334"/>
              <a:ext cx="43441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REGION </a:t>
              </a:r>
            </a:p>
            <a:p>
              <a:pPr lvl="0">
                <a:defRPr sz="1800" b="0">
                  <a:solidFill>
                    <a:srgbClr val="000000"/>
                  </a:solidFill>
                </a:defRPr>
              </a:pPr>
              <a:r>
                <a:rPr lang="en-US" sz="800" b="1" dirty="0">
                  <a:solidFill>
                    <a:srgbClr val="4277BB"/>
                  </a:solidFill>
                </a:rPr>
                <a:t>TAG</a:t>
              </a:r>
            </a:p>
          </p:txBody>
        </p:sp>
      </p:grpSp>
      <p:grpSp>
        <p:nvGrpSpPr>
          <p:cNvPr id="25" name="Group 24">
            <a:extLst>
              <a:ext uri="{FF2B5EF4-FFF2-40B4-BE49-F238E27FC236}">
                <a16:creationId xmlns:a16="http://schemas.microsoft.com/office/drawing/2014/main" id="{B79F7C61-18FB-DB41-BC2E-78A8861CE959}"/>
              </a:ext>
            </a:extLst>
          </p:cNvPr>
          <p:cNvGrpSpPr/>
          <p:nvPr/>
        </p:nvGrpSpPr>
        <p:grpSpPr>
          <a:xfrm>
            <a:off x="5875373" y="6350399"/>
            <a:ext cx="559449" cy="501938"/>
            <a:chOff x="5875373" y="6350399"/>
            <a:chExt cx="559449" cy="501938"/>
          </a:xfrm>
        </p:grpSpPr>
        <p:pic>
          <p:nvPicPr>
            <p:cNvPr id="80" name="Picture 79">
              <a:extLst>
                <a:ext uri="{FF2B5EF4-FFF2-40B4-BE49-F238E27FC236}">
                  <a16:creationId xmlns:a16="http://schemas.microsoft.com/office/drawing/2014/main" id="{EEAC5033-2B93-DC4E-B647-113B7A844064}"/>
                </a:ext>
              </a:extLst>
            </p:cNvPr>
            <p:cNvPicPr>
              <a:picLocks noChangeAspect="1"/>
            </p:cNvPicPr>
            <p:nvPr/>
          </p:nvPicPr>
          <p:blipFill>
            <a:blip r:embed="rId11"/>
            <a:stretch>
              <a:fillRect/>
            </a:stretch>
          </p:blipFill>
          <p:spPr>
            <a:xfrm>
              <a:off x="5933200" y="6350399"/>
              <a:ext cx="399011" cy="365760"/>
            </a:xfrm>
            <a:prstGeom prst="rect">
              <a:avLst/>
            </a:prstGeom>
          </p:spPr>
        </p:pic>
        <p:sp>
          <p:nvSpPr>
            <p:cNvPr id="110" name="Shape 254">
              <a:extLst>
                <a:ext uri="{FF2B5EF4-FFF2-40B4-BE49-F238E27FC236}">
                  <a16:creationId xmlns:a16="http://schemas.microsoft.com/office/drawing/2014/main" id="{C6AAF8A3-F7DC-4344-9CA1-1872D2C01C5F}"/>
                </a:ext>
              </a:extLst>
            </p:cNvPr>
            <p:cNvSpPr/>
            <p:nvPr/>
          </p:nvSpPr>
          <p:spPr>
            <a:xfrm>
              <a:off x="5875373" y="6729226"/>
              <a:ext cx="559449"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ZONE  TAG</a:t>
              </a:r>
            </a:p>
          </p:txBody>
        </p:sp>
      </p:grpSp>
      <p:grpSp>
        <p:nvGrpSpPr>
          <p:cNvPr id="26" name="Group 25">
            <a:extLst>
              <a:ext uri="{FF2B5EF4-FFF2-40B4-BE49-F238E27FC236}">
                <a16:creationId xmlns:a16="http://schemas.microsoft.com/office/drawing/2014/main" id="{E1CACC8F-28FB-4547-8A30-20776265D4C2}"/>
              </a:ext>
            </a:extLst>
          </p:cNvPr>
          <p:cNvGrpSpPr/>
          <p:nvPr/>
        </p:nvGrpSpPr>
        <p:grpSpPr>
          <a:xfrm>
            <a:off x="6640917" y="6356943"/>
            <a:ext cx="450443" cy="625080"/>
            <a:chOff x="6640917" y="6356943"/>
            <a:chExt cx="450443" cy="625080"/>
          </a:xfrm>
        </p:grpSpPr>
        <p:pic>
          <p:nvPicPr>
            <p:cNvPr id="88" name="Picture 87">
              <a:extLst>
                <a:ext uri="{FF2B5EF4-FFF2-40B4-BE49-F238E27FC236}">
                  <a16:creationId xmlns:a16="http://schemas.microsoft.com/office/drawing/2014/main" id="{7623819A-14C2-9447-836F-D098E998A217}"/>
                </a:ext>
              </a:extLst>
            </p:cNvPr>
            <p:cNvPicPr>
              <a:picLocks noChangeAspect="1"/>
            </p:cNvPicPr>
            <p:nvPr/>
          </p:nvPicPr>
          <p:blipFill>
            <a:blip r:embed="rId12"/>
            <a:stretch>
              <a:fillRect/>
            </a:stretch>
          </p:blipFill>
          <p:spPr>
            <a:xfrm>
              <a:off x="6661439" y="6356943"/>
              <a:ext cx="399011" cy="365760"/>
            </a:xfrm>
            <a:prstGeom prst="rect">
              <a:avLst/>
            </a:prstGeom>
          </p:spPr>
        </p:pic>
        <p:sp>
          <p:nvSpPr>
            <p:cNvPr id="112" name="Shape 254">
              <a:extLst>
                <a:ext uri="{FF2B5EF4-FFF2-40B4-BE49-F238E27FC236}">
                  <a16:creationId xmlns:a16="http://schemas.microsoft.com/office/drawing/2014/main" id="{FFB5C40C-EF23-9342-8A4E-C732F355153D}"/>
                </a:ext>
              </a:extLst>
            </p:cNvPr>
            <p:cNvSpPr/>
            <p:nvPr/>
          </p:nvSpPr>
          <p:spPr>
            <a:xfrm>
              <a:off x="6640917" y="6735802"/>
              <a:ext cx="45044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SUBNET </a:t>
              </a:r>
            </a:p>
            <a:p>
              <a:pPr lvl="0">
                <a:defRPr sz="1800" b="0">
                  <a:solidFill>
                    <a:srgbClr val="000000"/>
                  </a:solidFill>
                </a:defRPr>
              </a:pPr>
              <a:r>
                <a:rPr lang="en-US" sz="800" b="1" dirty="0">
                  <a:solidFill>
                    <a:srgbClr val="4277BB"/>
                  </a:solidFill>
                </a:rPr>
                <a:t>TAG</a:t>
              </a:r>
            </a:p>
          </p:txBody>
        </p:sp>
      </p:grpSp>
      <p:grpSp>
        <p:nvGrpSpPr>
          <p:cNvPr id="28" name="Group 27">
            <a:extLst>
              <a:ext uri="{FF2B5EF4-FFF2-40B4-BE49-F238E27FC236}">
                <a16:creationId xmlns:a16="http://schemas.microsoft.com/office/drawing/2014/main" id="{B402B97E-BA13-6448-82CF-3A62ECCE8B99}"/>
              </a:ext>
            </a:extLst>
          </p:cNvPr>
          <p:cNvGrpSpPr/>
          <p:nvPr/>
        </p:nvGrpSpPr>
        <p:grpSpPr>
          <a:xfrm>
            <a:off x="8601398" y="6338165"/>
            <a:ext cx="944169" cy="760279"/>
            <a:chOff x="8601398" y="6338165"/>
            <a:chExt cx="944169" cy="760279"/>
          </a:xfrm>
        </p:grpSpPr>
        <p:pic>
          <p:nvPicPr>
            <p:cNvPr id="89" name="Picture 88">
              <a:extLst>
                <a:ext uri="{FF2B5EF4-FFF2-40B4-BE49-F238E27FC236}">
                  <a16:creationId xmlns:a16="http://schemas.microsoft.com/office/drawing/2014/main" id="{74AEF648-3D4D-8844-B441-B1B2356D1AB3}"/>
                </a:ext>
              </a:extLst>
            </p:cNvPr>
            <p:cNvPicPr>
              <a:picLocks noChangeAspect="1"/>
            </p:cNvPicPr>
            <p:nvPr/>
          </p:nvPicPr>
          <p:blipFill>
            <a:blip r:embed="rId13"/>
            <a:stretch>
              <a:fillRect/>
            </a:stretch>
          </p:blipFill>
          <p:spPr>
            <a:xfrm>
              <a:off x="8867638" y="6338165"/>
              <a:ext cx="399011" cy="365760"/>
            </a:xfrm>
            <a:prstGeom prst="rect">
              <a:avLst/>
            </a:prstGeom>
          </p:spPr>
        </p:pic>
        <p:sp>
          <p:nvSpPr>
            <p:cNvPr id="113" name="Shape 254">
              <a:extLst>
                <a:ext uri="{FF2B5EF4-FFF2-40B4-BE49-F238E27FC236}">
                  <a16:creationId xmlns:a16="http://schemas.microsoft.com/office/drawing/2014/main" id="{0E6D4D47-6FE6-5845-8CC5-5F82E929373E}"/>
                </a:ext>
              </a:extLst>
            </p:cNvPr>
            <p:cNvSpPr/>
            <p:nvPr/>
          </p:nvSpPr>
          <p:spPr>
            <a:xfrm>
              <a:off x="8601398" y="6729112"/>
              <a:ext cx="944169" cy="36933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 CLASSIC </a:t>
              </a:r>
            </a:p>
            <a:p>
              <a:pPr lvl="0">
                <a:defRPr sz="1800" b="0">
                  <a:solidFill>
                    <a:srgbClr val="000000"/>
                  </a:solidFill>
                </a:defRPr>
              </a:pPr>
              <a:r>
                <a:rPr lang="en-US" sz="800" b="1" dirty="0">
                  <a:solidFill>
                    <a:srgbClr val="4277BB"/>
                  </a:solidFill>
                </a:rPr>
                <a:t>INFRASTRUCTURE</a:t>
              </a:r>
            </a:p>
            <a:p>
              <a:pPr lvl="0">
                <a:defRPr sz="1800" b="0">
                  <a:solidFill>
                    <a:srgbClr val="000000"/>
                  </a:solidFill>
                </a:defRPr>
              </a:pPr>
              <a:r>
                <a:rPr lang="en-US" sz="800" b="1" dirty="0">
                  <a:solidFill>
                    <a:srgbClr val="4277BB"/>
                  </a:solidFill>
                </a:rPr>
                <a:t>TAG</a:t>
              </a:r>
            </a:p>
          </p:txBody>
        </p:sp>
      </p:grpSp>
      <p:grpSp>
        <p:nvGrpSpPr>
          <p:cNvPr id="24" name="Group 23">
            <a:extLst>
              <a:ext uri="{FF2B5EF4-FFF2-40B4-BE49-F238E27FC236}">
                <a16:creationId xmlns:a16="http://schemas.microsoft.com/office/drawing/2014/main" id="{D794928C-D36A-F14B-8CD1-F82203914FFC}"/>
              </a:ext>
            </a:extLst>
          </p:cNvPr>
          <p:cNvGrpSpPr/>
          <p:nvPr/>
        </p:nvGrpSpPr>
        <p:grpSpPr>
          <a:xfrm>
            <a:off x="7853965" y="6404733"/>
            <a:ext cx="657231" cy="570757"/>
            <a:chOff x="8061676" y="6404733"/>
            <a:chExt cx="657231" cy="570757"/>
          </a:xfrm>
        </p:grpSpPr>
        <p:pic>
          <p:nvPicPr>
            <p:cNvPr id="98" name="Picture 97">
              <a:extLst>
                <a:ext uri="{FF2B5EF4-FFF2-40B4-BE49-F238E27FC236}">
                  <a16:creationId xmlns:a16="http://schemas.microsoft.com/office/drawing/2014/main" id="{2CD5DF1D-E164-6840-AE88-A34C200D755E}"/>
                </a:ext>
              </a:extLst>
            </p:cNvPr>
            <p:cNvPicPr>
              <a:picLocks noChangeAspect="1"/>
            </p:cNvPicPr>
            <p:nvPr/>
          </p:nvPicPr>
          <p:blipFill>
            <a:blip r:embed="rId14"/>
            <a:stretch>
              <a:fillRect/>
            </a:stretch>
          </p:blipFill>
          <p:spPr>
            <a:xfrm>
              <a:off x="8253451" y="6404733"/>
              <a:ext cx="283156" cy="255869"/>
            </a:xfrm>
            <a:prstGeom prst="rect">
              <a:avLst/>
            </a:prstGeom>
          </p:spPr>
        </p:pic>
        <p:sp>
          <p:nvSpPr>
            <p:cNvPr id="115" name="Shape 254">
              <a:extLst>
                <a:ext uri="{FF2B5EF4-FFF2-40B4-BE49-F238E27FC236}">
                  <a16:creationId xmlns:a16="http://schemas.microsoft.com/office/drawing/2014/main" id="{EBF4E8A9-F017-EE4A-8BCF-B24CD46089E2}"/>
                </a:ext>
              </a:extLst>
            </p:cNvPr>
            <p:cNvSpPr/>
            <p:nvPr/>
          </p:nvSpPr>
          <p:spPr>
            <a:xfrm>
              <a:off x="8061676" y="6729269"/>
              <a:ext cx="657231"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ENTERPRISE</a:t>
              </a:r>
            </a:p>
            <a:p>
              <a:pPr lvl="0">
                <a:defRPr sz="1800" b="0">
                  <a:solidFill>
                    <a:srgbClr val="000000"/>
                  </a:solidFill>
                </a:defRPr>
              </a:pPr>
              <a:r>
                <a:rPr lang="en-US" sz="800" b="1" dirty="0">
                  <a:solidFill>
                    <a:srgbClr val="4277BB"/>
                  </a:solidFill>
                </a:rPr>
                <a:t>TAG</a:t>
              </a:r>
            </a:p>
          </p:txBody>
        </p:sp>
      </p:grpSp>
      <p:grpSp>
        <p:nvGrpSpPr>
          <p:cNvPr id="116" name="Group 115">
            <a:extLst>
              <a:ext uri="{FF2B5EF4-FFF2-40B4-BE49-F238E27FC236}">
                <a16:creationId xmlns:a16="http://schemas.microsoft.com/office/drawing/2014/main" id="{7452718E-40B5-4A46-A412-D5D042BC097F}"/>
              </a:ext>
            </a:extLst>
          </p:cNvPr>
          <p:cNvGrpSpPr/>
          <p:nvPr/>
        </p:nvGrpSpPr>
        <p:grpSpPr>
          <a:xfrm>
            <a:off x="541190" y="4979031"/>
            <a:ext cx="707233" cy="981021"/>
            <a:chOff x="7214718" y="4827350"/>
            <a:chExt cx="707233" cy="981021"/>
          </a:xfrm>
        </p:grpSpPr>
        <p:grpSp>
          <p:nvGrpSpPr>
            <p:cNvPr id="117" name="Group 300">
              <a:extLst>
                <a:ext uri="{FF2B5EF4-FFF2-40B4-BE49-F238E27FC236}">
                  <a16:creationId xmlns:a16="http://schemas.microsoft.com/office/drawing/2014/main" id="{BE949028-F2BA-7A48-BFEC-2B9D2A914DB9}"/>
                </a:ext>
              </a:extLst>
            </p:cNvPr>
            <p:cNvGrpSpPr/>
            <p:nvPr/>
          </p:nvGrpSpPr>
          <p:grpSpPr>
            <a:xfrm>
              <a:off x="7214718" y="4827350"/>
              <a:ext cx="707233" cy="981021"/>
              <a:chOff x="1694" y="9504"/>
              <a:chExt cx="707232" cy="981019"/>
            </a:xfrm>
          </p:grpSpPr>
          <p:sp>
            <p:nvSpPr>
              <p:cNvPr id="119" name="Shape 298">
                <a:extLst>
                  <a:ext uri="{FF2B5EF4-FFF2-40B4-BE49-F238E27FC236}">
                    <a16:creationId xmlns:a16="http://schemas.microsoft.com/office/drawing/2014/main" id="{9357AEDC-D0BD-714F-B643-10725DACEF6F}"/>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20" name="Shape 299">
                <a:extLst>
                  <a:ext uri="{FF2B5EF4-FFF2-40B4-BE49-F238E27FC236}">
                    <a16:creationId xmlns:a16="http://schemas.microsoft.com/office/drawing/2014/main" id="{A1516093-1ECC-214B-87D0-7F5ACA4382EE}"/>
                  </a:ext>
                </a:extLst>
              </p:cNvPr>
              <p:cNvSpPr/>
              <p:nvPr/>
            </p:nvSpPr>
            <p:spPr>
              <a:xfrm>
                <a:off x="93137" y="744302"/>
                <a:ext cx="52097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CLOUD</a:t>
                </a:r>
              </a:p>
              <a:p>
                <a:pPr lvl="0">
                  <a:defRPr sz="1800" b="0">
                    <a:solidFill>
                      <a:srgbClr val="000000"/>
                    </a:solidFill>
                  </a:defRPr>
                </a:pPr>
                <a:r>
                  <a:rPr lang="en-US" sz="800" b="1" dirty="0">
                    <a:solidFill>
                      <a:srgbClr val="4277BB"/>
                    </a:solidFill>
                  </a:rPr>
                  <a:t>SERVICES</a:t>
                </a:r>
                <a:endParaRPr sz="800" b="1" dirty="0">
                  <a:solidFill>
                    <a:srgbClr val="4277BB"/>
                  </a:solidFill>
                </a:endParaRPr>
              </a:p>
            </p:txBody>
          </p:sp>
        </p:grpSp>
        <p:pic>
          <p:nvPicPr>
            <p:cNvPr id="118" name="Picture 117">
              <a:extLst>
                <a:ext uri="{FF2B5EF4-FFF2-40B4-BE49-F238E27FC236}">
                  <a16:creationId xmlns:a16="http://schemas.microsoft.com/office/drawing/2014/main" id="{D7CF8CA3-C023-3B4A-A5C3-51938370D872}"/>
                </a:ext>
              </a:extLst>
            </p:cNvPr>
            <p:cNvPicPr>
              <a:picLocks noChangeAspect="1"/>
            </p:cNvPicPr>
            <p:nvPr/>
          </p:nvPicPr>
          <p:blipFill>
            <a:blip r:embed="rId15"/>
            <a:stretch>
              <a:fillRect/>
            </a:stretch>
          </p:blipFill>
          <p:spPr>
            <a:xfrm>
              <a:off x="7287901" y="4933781"/>
              <a:ext cx="571500" cy="508000"/>
            </a:xfrm>
            <a:prstGeom prst="rect">
              <a:avLst/>
            </a:prstGeom>
          </p:spPr>
        </p:pic>
      </p:grpSp>
      <p:sp>
        <p:nvSpPr>
          <p:cNvPr id="121" name="Shape 358">
            <a:extLst>
              <a:ext uri="{FF2B5EF4-FFF2-40B4-BE49-F238E27FC236}">
                <a16:creationId xmlns:a16="http://schemas.microsoft.com/office/drawing/2014/main" id="{0E210182-08CE-224A-A5B0-FB8FDCE9074E}"/>
              </a:ext>
            </a:extLst>
          </p:cNvPr>
          <p:cNvSpPr/>
          <p:nvPr/>
        </p:nvSpPr>
        <p:spPr>
          <a:xfrm>
            <a:off x="1324391" y="4956069"/>
            <a:ext cx="1709677"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Cloud-based service offerings/endpoints.</a:t>
            </a:r>
          </a:p>
        </p:txBody>
      </p:sp>
      <p:grpSp>
        <p:nvGrpSpPr>
          <p:cNvPr id="27" name="Group 26">
            <a:extLst>
              <a:ext uri="{FF2B5EF4-FFF2-40B4-BE49-F238E27FC236}">
                <a16:creationId xmlns:a16="http://schemas.microsoft.com/office/drawing/2014/main" id="{28CB9A9B-0975-9B4D-8F54-AD16892E7653}"/>
              </a:ext>
            </a:extLst>
          </p:cNvPr>
          <p:cNvGrpSpPr/>
          <p:nvPr/>
        </p:nvGrpSpPr>
        <p:grpSpPr>
          <a:xfrm>
            <a:off x="7332511" y="6369828"/>
            <a:ext cx="410552" cy="605505"/>
            <a:chOff x="7332511" y="6369828"/>
            <a:chExt cx="410552" cy="605505"/>
          </a:xfrm>
        </p:grpSpPr>
        <p:sp>
          <p:nvSpPr>
            <p:cNvPr id="114" name="Shape 254">
              <a:extLst>
                <a:ext uri="{FF2B5EF4-FFF2-40B4-BE49-F238E27FC236}">
                  <a16:creationId xmlns:a16="http://schemas.microsoft.com/office/drawing/2014/main" id="{E993A921-BAB6-1140-9B5D-F254CFC5C3D3}"/>
                </a:ext>
              </a:extLst>
            </p:cNvPr>
            <p:cNvSpPr/>
            <p:nvPr/>
          </p:nvSpPr>
          <p:spPr>
            <a:xfrm>
              <a:off x="7332694" y="6729112"/>
              <a:ext cx="410369"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PUBLIC </a:t>
              </a:r>
            </a:p>
            <a:p>
              <a:pPr lvl="0">
                <a:defRPr sz="1800" b="0">
                  <a:solidFill>
                    <a:srgbClr val="000000"/>
                  </a:solidFill>
                </a:defRPr>
              </a:pPr>
              <a:r>
                <a:rPr lang="en-US" sz="800" b="1" dirty="0">
                  <a:solidFill>
                    <a:srgbClr val="4277BB"/>
                  </a:solidFill>
                </a:rPr>
                <a:t>TAG</a:t>
              </a:r>
            </a:p>
          </p:txBody>
        </p:sp>
        <p:pic>
          <p:nvPicPr>
            <p:cNvPr id="106" name="Picture 105">
              <a:extLst>
                <a:ext uri="{FF2B5EF4-FFF2-40B4-BE49-F238E27FC236}">
                  <a16:creationId xmlns:a16="http://schemas.microsoft.com/office/drawing/2014/main" id="{A12F1851-5328-444E-9FA5-5D543AFDC690}"/>
                </a:ext>
              </a:extLst>
            </p:cNvPr>
            <p:cNvPicPr>
              <a:picLocks noChangeAspect="1"/>
            </p:cNvPicPr>
            <p:nvPr/>
          </p:nvPicPr>
          <p:blipFill>
            <a:blip r:embed="rId16"/>
            <a:stretch>
              <a:fillRect/>
            </a:stretch>
          </p:blipFill>
          <p:spPr>
            <a:xfrm>
              <a:off x="7332511" y="6369828"/>
              <a:ext cx="406900" cy="365760"/>
            </a:xfrm>
            <a:prstGeom prst="rect">
              <a:avLst/>
            </a:prstGeom>
          </p:spPr>
        </p:pic>
      </p:grpSp>
      <p:pic>
        <p:nvPicPr>
          <p:cNvPr id="111" name="Picture 110">
            <a:extLst>
              <a:ext uri="{FF2B5EF4-FFF2-40B4-BE49-F238E27FC236}">
                <a16:creationId xmlns:a16="http://schemas.microsoft.com/office/drawing/2014/main" id="{445C228C-1B8C-C540-A864-1B93097095B8}"/>
              </a:ext>
            </a:extLst>
          </p:cNvPr>
          <p:cNvPicPr>
            <a:picLocks noChangeAspect="1"/>
          </p:cNvPicPr>
          <p:nvPr/>
        </p:nvPicPr>
        <p:blipFill>
          <a:blip r:embed="rId17"/>
          <a:stretch>
            <a:fillRect/>
          </a:stretch>
        </p:blipFill>
        <p:spPr>
          <a:xfrm>
            <a:off x="7998782" y="6350399"/>
            <a:ext cx="406899" cy="365760"/>
          </a:xfrm>
          <a:prstGeom prst="rect">
            <a:avLst/>
          </a:prstGeom>
        </p:spPr>
      </p:pic>
      <p:grpSp>
        <p:nvGrpSpPr>
          <p:cNvPr id="11" name="Group 10">
            <a:extLst>
              <a:ext uri="{FF2B5EF4-FFF2-40B4-BE49-F238E27FC236}">
                <a16:creationId xmlns:a16="http://schemas.microsoft.com/office/drawing/2014/main" id="{0CEA0B0E-AFA3-8A4F-90B3-CCF4AD8A325F}"/>
              </a:ext>
            </a:extLst>
          </p:cNvPr>
          <p:cNvGrpSpPr/>
          <p:nvPr/>
        </p:nvGrpSpPr>
        <p:grpSpPr>
          <a:xfrm>
            <a:off x="715797" y="6419633"/>
            <a:ext cx="780175" cy="810121"/>
            <a:chOff x="715797" y="6372747"/>
            <a:chExt cx="780175" cy="810121"/>
          </a:xfrm>
        </p:grpSpPr>
        <p:sp>
          <p:nvSpPr>
            <p:cNvPr id="52" name="Shape 254">
              <a:extLst>
                <a:ext uri="{FF2B5EF4-FFF2-40B4-BE49-F238E27FC236}">
                  <a16:creationId xmlns:a16="http://schemas.microsoft.com/office/drawing/2014/main" id="{9E91B02B-8420-3543-ACD9-CACDEADA619C}"/>
                </a:ext>
              </a:extLst>
            </p:cNvPr>
            <p:cNvSpPr/>
            <p:nvPr/>
          </p:nvSpPr>
          <p:spPr>
            <a:xfrm>
              <a:off x="864719" y="7059757"/>
              <a:ext cx="512961"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INTERNET</a:t>
              </a:r>
            </a:p>
          </p:txBody>
        </p:sp>
        <p:pic>
          <p:nvPicPr>
            <p:cNvPr id="10" name="Picture 9">
              <a:extLst>
                <a:ext uri="{FF2B5EF4-FFF2-40B4-BE49-F238E27FC236}">
                  <a16:creationId xmlns:a16="http://schemas.microsoft.com/office/drawing/2014/main" id="{33C2FAB1-2E3C-AE44-9FF3-9AA8BB7A0C2F}"/>
                </a:ext>
              </a:extLst>
            </p:cNvPr>
            <p:cNvPicPr>
              <a:picLocks noChangeAspect="1"/>
            </p:cNvPicPr>
            <p:nvPr/>
          </p:nvPicPr>
          <p:blipFill>
            <a:blip r:embed="rId18"/>
            <a:stretch>
              <a:fillRect/>
            </a:stretch>
          </p:blipFill>
          <p:spPr>
            <a:xfrm>
              <a:off x="715797" y="6372747"/>
              <a:ext cx="780175" cy="668721"/>
            </a:xfrm>
            <a:prstGeom prst="rect">
              <a:avLst/>
            </a:prstGeom>
          </p:spPr>
        </p:pic>
      </p:grpSp>
      <p:grpSp>
        <p:nvGrpSpPr>
          <p:cNvPr id="30" name="Group 29">
            <a:extLst>
              <a:ext uri="{FF2B5EF4-FFF2-40B4-BE49-F238E27FC236}">
                <a16:creationId xmlns:a16="http://schemas.microsoft.com/office/drawing/2014/main" id="{B108672B-D2C1-984C-B67D-5B64597F434A}"/>
              </a:ext>
            </a:extLst>
          </p:cNvPr>
          <p:cNvGrpSpPr/>
          <p:nvPr/>
        </p:nvGrpSpPr>
        <p:grpSpPr>
          <a:xfrm>
            <a:off x="2696308" y="6400257"/>
            <a:ext cx="776205" cy="842147"/>
            <a:chOff x="2696308" y="6400257"/>
            <a:chExt cx="776205" cy="842147"/>
          </a:xfrm>
        </p:grpSpPr>
        <p:sp>
          <p:nvSpPr>
            <p:cNvPr id="66" name="Shape 254">
              <a:extLst>
                <a:ext uri="{FF2B5EF4-FFF2-40B4-BE49-F238E27FC236}">
                  <a16:creationId xmlns:a16="http://schemas.microsoft.com/office/drawing/2014/main" id="{11AB6BF0-81E7-BA49-AD93-07D4376BCE6A}"/>
                </a:ext>
              </a:extLst>
            </p:cNvPr>
            <p:cNvSpPr/>
            <p:nvPr/>
          </p:nvSpPr>
          <p:spPr>
            <a:xfrm>
              <a:off x="2755795" y="7119293"/>
              <a:ext cx="657231"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ENTERPRISE</a:t>
              </a:r>
            </a:p>
          </p:txBody>
        </p:sp>
        <p:pic>
          <p:nvPicPr>
            <p:cNvPr id="23" name="Picture 22">
              <a:extLst>
                <a:ext uri="{FF2B5EF4-FFF2-40B4-BE49-F238E27FC236}">
                  <a16:creationId xmlns:a16="http://schemas.microsoft.com/office/drawing/2014/main" id="{A36144A7-115C-0144-AA61-550AC6C88984}"/>
                </a:ext>
              </a:extLst>
            </p:cNvPr>
            <p:cNvPicPr>
              <a:picLocks noChangeAspect="1"/>
            </p:cNvPicPr>
            <p:nvPr/>
          </p:nvPicPr>
          <p:blipFill>
            <a:blip r:embed="rId19"/>
            <a:stretch>
              <a:fillRect/>
            </a:stretch>
          </p:blipFill>
          <p:spPr>
            <a:xfrm>
              <a:off x="2696308" y="6400257"/>
              <a:ext cx="776205" cy="648243"/>
            </a:xfrm>
            <a:prstGeom prst="rect">
              <a:avLst/>
            </a:prstGeom>
          </p:spPr>
        </p:pic>
      </p:grpSp>
      <p:grpSp>
        <p:nvGrpSpPr>
          <p:cNvPr id="33" name="Group 32">
            <a:extLst>
              <a:ext uri="{FF2B5EF4-FFF2-40B4-BE49-F238E27FC236}">
                <a16:creationId xmlns:a16="http://schemas.microsoft.com/office/drawing/2014/main" id="{00933A28-A6B9-9E4B-9664-136102B7428A}"/>
              </a:ext>
            </a:extLst>
          </p:cNvPr>
          <p:cNvGrpSpPr/>
          <p:nvPr/>
        </p:nvGrpSpPr>
        <p:grpSpPr>
          <a:xfrm>
            <a:off x="1674832" y="6402514"/>
            <a:ext cx="705321" cy="825265"/>
            <a:chOff x="1674832" y="6402514"/>
            <a:chExt cx="705321" cy="825265"/>
          </a:xfrm>
        </p:grpSpPr>
        <p:sp>
          <p:nvSpPr>
            <p:cNvPr id="53" name="Shape 254">
              <a:extLst>
                <a:ext uri="{FF2B5EF4-FFF2-40B4-BE49-F238E27FC236}">
                  <a16:creationId xmlns:a16="http://schemas.microsoft.com/office/drawing/2014/main" id="{E8363E3B-CD95-B746-B2F3-DBB44E5149C2}"/>
                </a:ext>
              </a:extLst>
            </p:cNvPr>
            <p:cNvSpPr/>
            <p:nvPr/>
          </p:nvSpPr>
          <p:spPr>
            <a:xfrm>
              <a:off x="1674832" y="7104668"/>
              <a:ext cx="705321"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DATACENTER</a:t>
              </a:r>
            </a:p>
          </p:txBody>
        </p:sp>
        <p:pic>
          <p:nvPicPr>
            <p:cNvPr id="32" name="Picture 31">
              <a:extLst>
                <a:ext uri="{FF2B5EF4-FFF2-40B4-BE49-F238E27FC236}">
                  <a16:creationId xmlns:a16="http://schemas.microsoft.com/office/drawing/2014/main" id="{2F1C6328-9C6E-D44C-BB1A-21B4EA25F51A}"/>
                </a:ext>
              </a:extLst>
            </p:cNvPr>
            <p:cNvPicPr>
              <a:picLocks noChangeAspect="1"/>
            </p:cNvPicPr>
            <p:nvPr/>
          </p:nvPicPr>
          <p:blipFill>
            <a:blip r:embed="rId20"/>
            <a:stretch>
              <a:fillRect/>
            </a:stretch>
          </p:blipFill>
          <p:spPr>
            <a:xfrm>
              <a:off x="1698930" y="6402514"/>
              <a:ext cx="657124" cy="645986"/>
            </a:xfrm>
            <a:prstGeom prst="rect">
              <a:avLst/>
            </a:prstGeom>
          </p:spPr>
        </p:pic>
      </p:grpSp>
    </p:spTree>
    <p:extLst>
      <p:ext uri="{BB962C8B-B14F-4D97-AF65-F5344CB8AC3E}">
        <p14:creationId xmlns:p14="http://schemas.microsoft.com/office/powerpoint/2010/main" val="3760227409"/>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39" name="Shape 539"/>
          <p:cNvSpPr/>
          <p:nvPr/>
        </p:nvSpPr>
        <p:spPr>
          <a:xfrm>
            <a:off x="369887" y="906462"/>
            <a:ext cx="4464052" cy="46106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Runtime numbers</a:t>
            </a:r>
          </a:p>
        </p:txBody>
      </p:sp>
      <p:sp>
        <p:nvSpPr>
          <p:cNvPr id="540" name="Shape 540"/>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grpSp>
        <p:nvGrpSpPr>
          <p:cNvPr id="2" name="Group 1"/>
          <p:cNvGrpSpPr/>
          <p:nvPr/>
        </p:nvGrpSpPr>
        <p:grpSpPr>
          <a:xfrm>
            <a:off x="369887" y="1936316"/>
            <a:ext cx="267071" cy="274600"/>
            <a:chOff x="369887" y="1936316"/>
            <a:chExt cx="267071" cy="274600"/>
          </a:xfrm>
        </p:grpSpPr>
        <p:sp>
          <p:nvSpPr>
            <p:cNvPr id="541" name="Shape 541"/>
            <p:cNvSpPr/>
            <p:nvPr/>
          </p:nvSpPr>
          <p:spPr>
            <a:xfrm>
              <a:off x="369887" y="1936316"/>
              <a:ext cx="267071"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42" name="Shape 542"/>
            <p:cNvSpPr/>
            <p:nvPr/>
          </p:nvSpPr>
          <p:spPr>
            <a:xfrm>
              <a:off x="468155" y="1988479"/>
              <a:ext cx="70532"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1</a:t>
              </a:r>
            </a:p>
          </p:txBody>
        </p:sp>
      </p:grpSp>
      <p:grpSp>
        <p:nvGrpSpPr>
          <p:cNvPr id="3" name="Group 2"/>
          <p:cNvGrpSpPr/>
          <p:nvPr/>
        </p:nvGrpSpPr>
        <p:grpSpPr>
          <a:xfrm>
            <a:off x="886727" y="1934351"/>
            <a:ext cx="267071" cy="274600"/>
            <a:chOff x="886727" y="1934351"/>
            <a:chExt cx="267071" cy="274600"/>
          </a:xfrm>
        </p:grpSpPr>
        <p:sp>
          <p:nvSpPr>
            <p:cNvPr id="544" name="Shape 544"/>
            <p:cNvSpPr/>
            <p:nvPr/>
          </p:nvSpPr>
          <p:spPr>
            <a:xfrm>
              <a:off x="886727" y="1934351"/>
              <a:ext cx="267071"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45" name="Shape 545"/>
            <p:cNvSpPr/>
            <p:nvPr/>
          </p:nvSpPr>
          <p:spPr>
            <a:xfrm>
              <a:off x="984995" y="1986514"/>
              <a:ext cx="70532"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2</a:t>
              </a:r>
            </a:p>
          </p:txBody>
        </p:sp>
      </p:grpSp>
      <p:grpSp>
        <p:nvGrpSpPr>
          <p:cNvPr id="4" name="Group 3"/>
          <p:cNvGrpSpPr/>
          <p:nvPr/>
        </p:nvGrpSpPr>
        <p:grpSpPr>
          <a:xfrm>
            <a:off x="1403567" y="1936316"/>
            <a:ext cx="267070" cy="274600"/>
            <a:chOff x="1403567" y="1936316"/>
            <a:chExt cx="267070" cy="274600"/>
          </a:xfrm>
        </p:grpSpPr>
        <p:sp>
          <p:nvSpPr>
            <p:cNvPr id="547" name="Shape 547"/>
            <p:cNvSpPr/>
            <p:nvPr/>
          </p:nvSpPr>
          <p:spPr>
            <a:xfrm>
              <a:off x="1403567" y="1936316"/>
              <a:ext cx="267070"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48" name="Shape 548"/>
            <p:cNvSpPr/>
            <p:nvPr/>
          </p:nvSpPr>
          <p:spPr>
            <a:xfrm>
              <a:off x="1501835" y="1988479"/>
              <a:ext cx="70532"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3</a:t>
              </a:r>
            </a:p>
          </p:txBody>
        </p:sp>
      </p:grpSp>
      <p:grpSp>
        <p:nvGrpSpPr>
          <p:cNvPr id="5" name="Group 4"/>
          <p:cNvGrpSpPr/>
          <p:nvPr/>
        </p:nvGrpSpPr>
        <p:grpSpPr>
          <a:xfrm>
            <a:off x="1920407" y="1936316"/>
            <a:ext cx="267070" cy="274600"/>
            <a:chOff x="1920407" y="1936316"/>
            <a:chExt cx="267070" cy="274600"/>
          </a:xfrm>
        </p:grpSpPr>
        <p:sp>
          <p:nvSpPr>
            <p:cNvPr id="550" name="Shape 550"/>
            <p:cNvSpPr/>
            <p:nvPr/>
          </p:nvSpPr>
          <p:spPr>
            <a:xfrm>
              <a:off x="1920407" y="1936316"/>
              <a:ext cx="267070"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51" name="Shape 551"/>
            <p:cNvSpPr/>
            <p:nvPr/>
          </p:nvSpPr>
          <p:spPr>
            <a:xfrm>
              <a:off x="2018675" y="1988479"/>
              <a:ext cx="70532"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4</a:t>
              </a:r>
            </a:p>
          </p:txBody>
        </p:sp>
      </p:grpSp>
      <p:grpSp>
        <p:nvGrpSpPr>
          <p:cNvPr id="6" name="Group 5"/>
          <p:cNvGrpSpPr/>
          <p:nvPr/>
        </p:nvGrpSpPr>
        <p:grpSpPr>
          <a:xfrm>
            <a:off x="2437247" y="1936316"/>
            <a:ext cx="267070" cy="274600"/>
            <a:chOff x="2437247" y="1936316"/>
            <a:chExt cx="267070" cy="274600"/>
          </a:xfrm>
        </p:grpSpPr>
        <p:sp>
          <p:nvSpPr>
            <p:cNvPr id="553" name="Shape 553"/>
            <p:cNvSpPr/>
            <p:nvPr/>
          </p:nvSpPr>
          <p:spPr>
            <a:xfrm>
              <a:off x="2437247" y="1936316"/>
              <a:ext cx="267070"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54" name="Shape 554"/>
            <p:cNvSpPr/>
            <p:nvPr/>
          </p:nvSpPr>
          <p:spPr>
            <a:xfrm>
              <a:off x="2535515" y="1988479"/>
              <a:ext cx="70532"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5</a:t>
              </a:r>
            </a:p>
          </p:txBody>
        </p:sp>
      </p:grpSp>
      <p:grpSp>
        <p:nvGrpSpPr>
          <p:cNvPr id="7" name="Group 6"/>
          <p:cNvGrpSpPr/>
          <p:nvPr/>
        </p:nvGrpSpPr>
        <p:grpSpPr>
          <a:xfrm>
            <a:off x="369887" y="2407009"/>
            <a:ext cx="267071" cy="274600"/>
            <a:chOff x="369887" y="2407009"/>
            <a:chExt cx="267071" cy="274600"/>
          </a:xfrm>
        </p:grpSpPr>
        <p:sp>
          <p:nvSpPr>
            <p:cNvPr id="556" name="Shape 556"/>
            <p:cNvSpPr/>
            <p:nvPr/>
          </p:nvSpPr>
          <p:spPr>
            <a:xfrm>
              <a:off x="369887" y="2407009"/>
              <a:ext cx="267071"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57" name="Shape 557"/>
            <p:cNvSpPr/>
            <p:nvPr/>
          </p:nvSpPr>
          <p:spPr>
            <a:xfrm>
              <a:off x="468155" y="2459172"/>
              <a:ext cx="70532"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6</a:t>
              </a:r>
            </a:p>
          </p:txBody>
        </p:sp>
      </p:grpSp>
      <p:grpSp>
        <p:nvGrpSpPr>
          <p:cNvPr id="8" name="Group 7"/>
          <p:cNvGrpSpPr/>
          <p:nvPr/>
        </p:nvGrpSpPr>
        <p:grpSpPr>
          <a:xfrm>
            <a:off x="886727" y="2405044"/>
            <a:ext cx="267071" cy="274600"/>
            <a:chOff x="886727" y="2405044"/>
            <a:chExt cx="267071" cy="274600"/>
          </a:xfrm>
        </p:grpSpPr>
        <p:sp>
          <p:nvSpPr>
            <p:cNvPr id="559" name="Shape 559"/>
            <p:cNvSpPr/>
            <p:nvPr/>
          </p:nvSpPr>
          <p:spPr>
            <a:xfrm>
              <a:off x="886727" y="2405044"/>
              <a:ext cx="267071"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60" name="Shape 560"/>
            <p:cNvSpPr/>
            <p:nvPr/>
          </p:nvSpPr>
          <p:spPr>
            <a:xfrm>
              <a:off x="984995" y="2457207"/>
              <a:ext cx="70532"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7</a:t>
              </a:r>
            </a:p>
          </p:txBody>
        </p:sp>
      </p:grpSp>
      <p:grpSp>
        <p:nvGrpSpPr>
          <p:cNvPr id="9" name="Group 8"/>
          <p:cNvGrpSpPr/>
          <p:nvPr/>
        </p:nvGrpSpPr>
        <p:grpSpPr>
          <a:xfrm>
            <a:off x="1403567" y="2407009"/>
            <a:ext cx="267070" cy="274600"/>
            <a:chOff x="1403567" y="2407009"/>
            <a:chExt cx="267070" cy="274600"/>
          </a:xfrm>
        </p:grpSpPr>
        <p:sp>
          <p:nvSpPr>
            <p:cNvPr id="562" name="Shape 562"/>
            <p:cNvSpPr/>
            <p:nvPr/>
          </p:nvSpPr>
          <p:spPr>
            <a:xfrm>
              <a:off x="1403567" y="2407009"/>
              <a:ext cx="267070"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63" name="Shape 563"/>
            <p:cNvSpPr/>
            <p:nvPr/>
          </p:nvSpPr>
          <p:spPr>
            <a:xfrm>
              <a:off x="1501835" y="2459172"/>
              <a:ext cx="70532"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8</a:t>
              </a:r>
            </a:p>
          </p:txBody>
        </p:sp>
      </p:grpSp>
      <p:grpSp>
        <p:nvGrpSpPr>
          <p:cNvPr id="10" name="Group 9"/>
          <p:cNvGrpSpPr/>
          <p:nvPr/>
        </p:nvGrpSpPr>
        <p:grpSpPr>
          <a:xfrm>
            <a:off x="1920407" y="2407009"/>
            <a:ext cx="267070" cy="274600"/>
            <a:chOff x="1920407" y="2407009"/>
            <a:chExt cx="267070" cy="274600"/>
          </a:xfrm>
        </p:grpSpPr>
        <p:sp>
          <p:nvSpPr>
            <p:cNvPr id="565" name="Shape 565"/>
            <p:cNvSpPr/>
            <p:nvPr/>
          </p:nvSpPr>
          <p:spPr>
            <a:xfrm>
              <a:off x="1920407" y="2407009"/>
              <a:ext cx="267070"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66" name="Shape 566"/>
            <p:cNvSpPr/>
            <p:nvPr/>
          </p:nvSpPr>
          <p:spPr>
            <a:xfrm>
              <a:off x="2018675" y="2459172"/>
              <a:ext cx="70532"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9</a:t>
              </a:r>
            </a:p>
          </p:txBody>
        </p:sp>
      </p:grpSp>
      <p:grpSp>
        <p:nvGrpSpPr>
          <p:cNvPr id="11" name="Group 10"/>
          <p:cNvGrpSpPr/>
          <p:nvPr/>
        </p:nvGrpSpPr>
        <p:grpSpPr>
          <a:xfrm>
            <a:off x="2437247" y="2407009"/>
            <a:ext cx="267070" cy="274600"/>
            <a:chOff x="2437247" y="2407009"/>
            <a:chExt cx="267070" cy="274600"/>
          </a:xfrm>
        </p:grpSpPr>
        <p:sp>
          <p:nvSpPr>
            <p:cNvPr id="568" name="Shape 568"/>
            <p:cNvSpPr/>
            <p:nvPr/>
          </p:nvSpPr>
          <p:spPr>
            <a:xfrm>
              <a:off x="2437247" y="2407009"/>
              <a:ext cx="267070"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69" name="Shape 569"/>
            <p:cNvSpPr/>
            <p:nvPr/>
          </p:nvSpPr>
          <p:spPr>
            <a:xfrm>
              <a:off x="2500249" y="2459172"/>
              <a:ext cx="141064"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10</a:t>
              </a:r>
            </a:p>
          </p:txBody>
        </p:sp>
      </p:grpSp>
      <p:grpSp>
        <p:nvGrpSpPr>
          <p:cNvPr id="12" name="Group 11"/>
          <p:cNvGrpSpPr/>
          <p:nvPr/>
        </p:nvGrpSpPr>
        <p:grpSpPr>
          <a:xfrm>
            <a:off x="369887" y="2899055"/>
            <a:ext cx="267071" cy="274600"/>
            <a:chOff x="369887" y="2899055"/>
            <a:chExt cx="267071" cy="274600"/>
          </a:xfrm>
        </p:grpSpPr>
        <p:sp>
          <p:nvSpPr>
            <p:cNvPr id="571" name="Shape 571"/>
            <p:cNvSpPr/>
            <p:nvPr/>
          </p:nvSpPr>
          <p:spPr>
            <a:xfrm>
              <a:off x="369887" y="2899055"/>
              <a:ext cx="267071"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72" name="Shape 572"/>
            <p:cNvSpPr/>
            <p:nvPr/>
          </p:nvSpPr>
          <p:spPr>
            <a:xfrm>
              <a:off x="432890" y="2951218"/>
              <a:ext cx="141064"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11</a:t>
              </a:r>
            </a:p>
          </p:txBody>
        </p:sp>
      </p:grpSp>
      <p:grpSp>
        <p:nvGrpSpPr>
          <p:cNvPr id="20" name="Group 19"/>
          <p:cNvGrpSpPr/>
          <p:nvPr/>
        </p:nvGrpSpPr>
        <p:grpSpPr>
          <a:xfrm>
            <a:off x="886727" y="2897090"/>
            <a:ext cx="267071" cy="274600"/>
            <a:chOff x="886727" y="2897090"/>
            <a:chExt cx="267071" cy="274600"/>
          </a:xfrm>
        </p:grpSpPr>
        <p:sp>
          <p:nvSpPr>
            <p:cNvPr id="574" name="Shape 574"/>
            <p:cNvSpPr/>
            <p:nvPr/>
          </p:nvSpPr>
          <p:spPr>
            <a:xfrm>
              <a:off x="886727" y="2897090"/>
              <a:ext cx="267071"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75" name="Shape 575"/>
            <p:cNvSpPr/>
            <p:nvPr/>
          </p:nvSpPr>
          <p:spPr>
            <a:xfrm>
              <a:off x="949730" y="2949253"/>
              <a:ext cx="141064"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12</a:t>
              </a:r>
            </a:p>
          </p:txBody>
        </p:sp>
      </p:grpSp>
      <p:grpSp>
        <p:nvGrpSpPr>
          <p:cNvPr id="13" name="Group 12"/>
          <p:cNvGrpSpPr/>
          <p:nvPr/>
        </p:nvGrpSpPr>
        <p:grpSpPr>
          <a:xfrm>
            <a:off x="1403567" y="2899055"/>
            <a:ext cx="267070" cy="274600"/>
            <a:chOff x="1403567" y="2899055"/>
            <a:chExt cx="267070" cy="274600"/>
          </a:xfrm>
        </p:grpSpPr>
        <p:sp>
          <p:nvSpPr>
            <p:cNvPr id="577" name="Shape 577"/>
            <p:cNvSpPr/>
            <p:nvPr/>
          </p:nvSpPr>
          <p:spPr>
            <a:xfrm>
              <a:off x="1403567" y="2899055"/>
              <a:ext cx="267070"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78" name="Shape 578"/>
            <p:cNvSpPr/>
            <p:nvPr/>
          </p:nvSpPr>
          <p:spPr>
            <a:xfrm>
              <a:off x="1466569" y="2951218"/>
              <a:ext cx="141064"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13</a:t>
              </a:r>
            </a:p>
          </p:txBody>
        </p:sp>
      </p:grpSp>
      <p:grpSp>
        <p:nvGrpSpPr>
          <p:cNvPr id="21" name="Group 20"/>
          <p:cNvGrpSpPr/>
          <p:nvPr/>
        </p:nvGrpSpPr>
        <p:grpSpPr>
          <a:xfrm>
            <a:off x="1920407" y="2899055"/>
            <a:ext cx="267070" cy="274600"/>
            <a:chOff x="1920407" y="2899055"/>
            <a:chExt cx="267070" cy="274600"/>
          </a:xfrm>
        </p:grpSpPr>
        <p:sp>
          <p:nvSpPr>
            <p:cNvPr id="580" name="Shape 580"/>
            <p:cNvSpPr/>
            <p:nvPr/>
          </p:nvSpPr>
          <p:spPr>
            <a:xfrm>
              <a:off x="1920407" y="2899055"/>
              <a:ext cx="267070"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81" name="Shape 581"/>
            <p:cNvSpPr/>
            <p:nvPr/>
          </p:nvSpPr>
          <p:spPr>
            <a:xfrm>
              <a:off x="1983409" y="2951218"/>
              <a:ext cx="141064"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14</a:t>
              </a:r>
            </a:p>
          </p:txBody>
        </p:sp>
      </p:grpSp>
      <p:grpSp>
        <p:nvGrpSpPr>
          <p:cNvPr id="22" name="Group 21"/>
          <p:cNvGrpSpPr/>
          <p:nvPr/>
        </p:nvGrpSpPr>
        <p:grpSpPr>
          <a:xfrm>
            <a:off x="2437247" y="2899055"/>
            <a:ext cx="267070" cy="274600"/>
            <a:chOff x="2437247" y="2899055"/>
            <a:chExt cx="267070" cy="274600"/>
          </a:xfrm>
        </p:grpSpPr>
        <p:sp>
          <p:nvSpPr>
            <p:cNvPr id="583" name="Shape 583"/>
            <p:cNvSpPr/>
            <p:nvPr/>
          </p:nvSpPr>
          <p:spPr>
            <a:xfrm>
              <a:off x="2437247" y="2899055"/>
              <a:ext cx="267070"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84" name="Shape 584"/>
            <p:cNvSpPr/>
            <p:nvPr/>
          </p:nvSpPr>
          <p:spPr>
            <a:xfrm>
              <a:off x="2500249" y="2951218"/>
              <a:ext cx="141064"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15</a:t>
              </a:r>
            </a:p>
          </p:txBody>
        </p:sp>
      </p:grpSp>
      <p:grpSp>
        <p:nvGrpSpPr>
          <p:cNvPr id="17" name="Group 16"/>
          <p:cNvGrpSpPr/>
          <p:nvPr/>
        </p:nvGrpSpPr>
        <p:grpSpPr>
          <a:xfrm>
            <a:off x="369887" y="3412453"/>
            <a:ext cx="267071" cy="274601"/>
            <a:chOff x="369887" y="3412453"/>
            <a:chExt cx="267071" cy="274601"/>
          </a:xfrm>
        </p:grpSpPr>
        <p:sp>
          <p:nvSpPr>
            <p:cNvPr id="586" name="Shape 586"/>
            <p:cNvSpPr/>
            <p:nvPr/>
          </p:nvSpPr>
          <p:spPr>
            <a:xfrm>
              <a:off x="369887" y="3412453"/>
              <a:ext cx="267071" cy="2746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87" name="Shape 587"/>
            <p:cNvSpPr/>
            <p:nvPr/>
          </p:nvSpPr>
          <p:spPr>
            <a:xfrm>
              <a:off x="432890" y="3464617"/>
              <a:ext cx="141064"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16</a:t>
              </a:r>
            </a:p>
          </p:txBody>
        </p:sp>
      </p:grpSp>
      <p:grpSp>
        <p:nvGrpSpPr>
          <p:cNvPr id="23" name="Group 22"/>
          <p:cNvGrpSpPr/>
          <p:nvPr/>
        </p:nvGrpSpPr>
        <p:grpSpPr>
          <a:xfrm>
            <a:off x="886727" y="3410489"/>
            <a:ext cx="267071" cy="274600"/>
            <a:chOff x="886727" y="3410489"/>
            <a:chExt cx="267071" cy="274600"/>
          </a:xfrm>
        </p:grpSpPr>
        <p:sp>
          <p:nvSpPr>
            <p:cNvPr id="589" name="Shape 589"/>
            <p:cNvSpPr/>
            <p:nvPr/>
          </p:nvSpPr>
          <p:spPr>
            <a:xfrm>
              <a:off x="886727" y="3410489"/>
              <a:ext cx="267071" cy="274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90" name="Shape 590"/>
            <p:cNvSpPr/>
            <p:nvPr/>
          </p:nvSpPr>
          <p:spPr>
            <a:xfrm>
              <a:off x="949730" y="3462652"/>
              <a:ext cx="141064"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17</a:t>
              </a:r>
            </a:p>
          </p:txBody>
        </p:sp>
      </p:grpSp>
      <p:grpSp>
        <p:nvGrpSpPr>
          <p:cNvPr id="24" name="Group 23"/>
          <p:cNvGrpSpPr/>
          <p:nvPr/>
        </p:nvGrpSpPr>
        <p:grpSpPr>
          <a:xfrm>
            <a:off x="1403567" y="3412453"/>
            <a:ext cx="267070" cy="274601"/>
            <a:chOff x="1403567" y="3412453"/>
            <a:chExt cx="267070" cy="274601"/>
          </a:xfrm>
        </p:grpSpPr>
        <p:sp>
          <p:nvSpPr>
            <p:cNvPr id="592" name="Shape 592"/>
            <p:cNvSpPr/>
            <p:nvPr/>
          </p:nvSpPr>
          <p:spPr>
            <a:xfrm>
              <a:off x="1403567" y="3412453"/>
              <a:ext cx="267070" cy="2746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93" name="Shape 593"/>
            <p:cNvSpPr/>
            <p:nvPr/>
          </p:nvSpPr>
          <p:spPr>
            <a:xfrm>
              <a:off x="1466569" y="3464617"/>
              <a:ext cx="141064"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18</a:t>
              </a:r>
            </a:p>
          </p:txBody>
        </p:sp>
      </p:grpSp>
      <p:grpSp>
        <p:nvGrpSpPr>
          <p:cNvPr id="25" name="Group 24"/>
          <p:cNvGrpSpPr/>
          <p:nvPr/>
        </p:nvGrpSpPr>
        <p:grpSpPr>
          <a:xfrm>
            <a:off x="1920407" y="3412453"/>
            <a:ext cx="267070" cy="274601"/>
            <a:chOff x="1920407" y="3412453"/>
            <a:chExt cx="267070" cy="274601"/>
          </a:xfrm>
        </p:grpSpPr>
        <p:sp>
          <p:nvSpPr>
            <p:cNvPr id="595" name="Shape 595"/>
            <p:cNvSpPr/>
            <p:nvPr/>
          </p:nvSpPr>
          <p:spPr>
            <a:xfrm>
              <a:off x="1920407" y="3412453"/>
              <a:ext cx="267070" cy="2746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96" name="Shape 596"/>
            <p:cNvSpPr/>
            <p:nvPr/>
          </p:nvSpPr>
          <p:spPr>
            <a:xfrm>
              <a:off x="1983409" y="3464617"/>
              <a:ext cx="141064"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19</a:t>
              </a:r>
            </a:p>
          </p:txBody>
        </p:sp>
      </p:grpSp>
      <p:grpSp>
        <p:nvGrpSpPr>
          <p:cNvPr id="26" name="Group 25"/>
          <p:cNvGrpSpPr/>
          <p:nvPr/>
        </p:nvGrpSpPr>
        <p:grpSpPr>
          <a:xfrm>
            <a:off x="2437247" y="3412453"/>
            <a:ext cx="267070" cy="274601"/>
            <a:chOff x="2437247" y="3412453"/>
            <a:chExt cx="267070" cy="274601"/>
          </a:xfrm>
        </p:grpSpPr>
        <p:sp>
          <p:nvSpPr>
            <p:cNvPr id="598" name="Shape 598"/>
            <p:cNvSpPr/>
            <p:nvPr/>
          </p:nvSpPr>
          <p:spPr>
            <a:xfrm>
              <a:off x="2437247" y="3412453"/>
              <a:ext cx="267070" cy="2746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77677"/>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99" name="Shape 599"/>
            <p:cNvSpPr/>
            <p:nvPr/>
          </p:nvSpPr>
          <p:spPr>
            <a:xfrm>
              <a:off x="2500249" y="3464617"/>
              <a:ext cx="141064" cy="15388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1000" b="1">
                  <a:solidFill>
                    <a:srgbClr val="FFFFFF"/>
                  </a:solidFill>
                  <a:latin typeface="Helvetica Neue"/>
                  <a:ea typeface="Helvetica Neue"/>
                  <a:cs typeface="Helvetica Neue"/>
                  <a:sym typeface="Helvetica Neue"/>
                </a:defRPr>
              </a:lvl1pPr>
            </a:lstStyle>
            <a:p>
              <a:pPr lvl="0">
                <a:defRPr sz="1800" b="0">
                  <a:solidFill>
                    <a:srgbClr val="000000"/>
                  </a:solidFill>
                </a:defRPr>
              </a:pPr>
              <a:r>
                <a:rPr sz="1000" b="1" dirty="0">
                  <a:solidFill>
                    <a:srgbClr val="FFFFFF"/>
                  </a:solidFill>
                </a:rPr>
                <a:t>20</a:t>
              </a:r>
            </a:p>
          </p:txBody>
        </p:sp>
      </p:gr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39" name="Shape 539"/>
          <p:cNvSpPr/>
          <p:nvPr/>
        </p:nvSpPr>
        <p:spPr>
          <a:xfrm>
            <a:off x="369887" y="906462"/>
            <a:ext cx="4464052" cy="37959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dirty="0"/>
              <a:t>Gray Icons and Arrows for Background</a:t>
            </a:r>
          </a:p>
        </p:txBody>
      </p:sp>
      <p:sp>
        <p:nvSpPr>
          <p:cNvPr id="540" name="Shape 540"/>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2" name="TextBox 1"/>
          <p:cNvSpPr txBox="1"/>
          <p:nvPr/>
        </p:nvSpPr>
        <p:spPr>
          <a:xfrm>
            <a:off x="357229" y="3097292"/>
            <a:ext cx="5433971" cy="1187343"/>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174625" lvl="0" indent="-174625" algn="l" defTabSz="1371600">
              <a:buFont typeface="+mj-lt"/>
              <a:buAutoNum type="arabicPeriod"/>
              <a:defRPr sz="1800"/>
            </a:pPr>
            <a:r>
              <a:rPr lang="en-US" sz="1200" dirty="0">
                <a:latin typeface="Helvetica Neue"/>
                <a:ea typeface="Helvetica Neue"/>
                <a:cs typeface="Helvetica Neue"/>
                <a:sym typeface="Helvetica Neue"/>
              </a:rPr>
              <a:t>Select icon and ungroup.</a:t>
            </a:r>
          </a:p>
          <a:p>
            <a:pPr marL="174625" lvl="0" indent="-174625" algn="l" defTabSz="1371600">
              <a:buFont typeface="+mj-lt"/>
              <a:buAutoNum type="arabicPeriod"/>
              <a:defRPr sz="1800"/>
            </a:pPr>
            <a:r>
              <a:rPr lang="en-US" sz="1200" dirty="0">
                <a:latin typeface="Helvetica Neue"/>
                <a:ea typeface="Helvetica Neue"/>
                <a:cs typeface="Helvetica Neue"/>
                <a:sym typeface="Helvetica Neue"/>
              </a:rPr>
              <a:t>Select the icon background and change the fill color to R221, G221, B221. This is a standard color. See the picture.</a:t>
            </a:r>
          </a:p>
          <a:p>
            <a:pPr marL="174625" lvl="0" indent="-174625" algn="l" defTabSz="1371600">
              <a:buFont typeface="+mj-lt"/>
              <a:buAutoNum type="arabicPeriod"/>
              <a:defRPr sz="1800"/>
            </a:pPr>
            <a:r>
              <a:rPr lang="en-US" sz="1200" dirty="0">
                <a:latin typeface="Helvetica Neue"/>
                <a:ea typeface="Helvetica Neue"/>
                <a:cs typeface="Helvetica Neue"/>
                <a:sym typeface="Helvetica Neue"/>
              </a:rPr>
              <a:t>Change the text to the same color.</a:t>
            </a:r>
          </a:p>
          <a:p>
            <a:pPr marL="174625" lvl="0" indent="-174625" algn="l" defTabSz="1371600">
              <a:buFont typeface="+mj-lt"/>
              <a:buAutoNum type="arabicPeriod"/>
              <a:defRPr sz="1800"/>
            </a:pPr>
            <a:r>
              <a:rPr lang="en-US" sz="1200" dirty="0">
                <a:latin typeface="Helvetica Neue"/>
                <a:ea typeface="Helvetica Neue"/>
                <a:cs typeface="Helvetica Neue"/>
                <a:sym typeface="Helvetica Neue"/>
              </a:rPr>
              <a:t>Regroup the icon.</a:t>
            </a:r>
          </a:p>
          <a:p>
            <a:pPr marL="174625" lvl="0" indent="-174625" algn="l" defTabSz="1371600">
              <a:buFont typeface="+mj-lt"/>
              <a:buAutoNum type="arabicPeriod"/>
              <a:defRPr sz="1800"/>
            </a:pPr>
            <a:r>
              <a:rPr lang="en-US" sz="1200" dirty="0">
                <a:latin typeface="Helvetica Neue"/>
                <a:ea typeface="Helvetica Neue"/>
                <a:cs typeface="Helvetica Neue"/>
                <a:sym typeface="Helvetica Neue"/>
              </a:rPr>
              <a:t>Change background arrows to the same color.</a:t>
            </a:r>
          </a:p>
        </p:txBody>
      </p:sp>
      <p:grpSp>
        <p:nvGrpSpPr>
          <p:cNvPr id="3" name="Group 2"/>
          <p:cNvGrpSpPr/>
          <p:nvPr/>
        </p:nvGrpSpPr>
        <p:grpSpPr>
          <a:xfrm>
            <a:off x="395255" y="1960358"/>
            <a:ext cx="713337" cy="943879"/>
            <a:chOff x="395255" y="1960358"/>
            <a:chExt cx="713337" cy="943879"/>
          </a:xfrm>
        </p:grpSpPr>
        <p:sp>
          <p:nvSpPr>
            <p:cNvPr id="67" name="Shape 524"/>
            <p:cNvSpPr/>
            <p:nvPr/>
          </p:nvSpPr>
          <p:spPr>
            <a:xfrm>
              <a:off x="398307" y="1960358"/>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DDDD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68" name="Group 527"/>
            <p:cNvGrpSpPr/>
            <p:nvPr/>
          </p:nvGrpSpPr>
          <p:grpSpPr>
            <a:xfrm>
              <a:off x="395255" y="2035401"/>
              <a:ext cx="713337" cy="868836"/>
              <a:chOff x="92489" y="84617"/>
              <a:chExt cx="713335" cy="868834"/>
            </a:xfrm>
          </p:grpSpPr>
          <p:pic>
            <p:nvPicPr>
              <p:cNvPr id="69" name="_-50.png"/>
              <p:cNvPicPr/>
              <p:nvPr/>
            </p:nvPicPr>
            <p:blipFill>
              <a:blip r:embed="rId2"/>
              <a:srcRect l="27609" t="11964" r="27609" b="11964"/>
              <a:stretch>
                <a:fillRect/>
              </a:stretch>
            </p:blipFill>
            <p:spPr>
              <a:xfrm>
                <a:off x="290803" y="84617"/>
                <a:ext cx="316707" cy="537998"/>
              </a:xfrm>
              <a:prstGeom prst="rect">
                <a:avLst/>
              </a:prstGeom>
              <a:ln w="3175" cap="flat">
                <a:noFill/>
                <a:miter lim="400000"/>
              </a:ln>
              <a:effectLst/>
            </p:spPr>
          </p:pic>
          <p:sp>
            <p:nvSpPr>
              <p:cNvPr id="70" name="Shape 526"/>
              <p:cNvSpPr/>
              <p:nvPr/>
            </p:nvSpPr>
            <p:spPr>
              <a:xfrm>
                <a:off x="92489" y="707231"/>
                <a:ext cx="713335"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DDDDDD"/>
                    </a:solidFill>
                    <a:latin typeface="Helvetica"/>
                    <a:ea typeface="Helvetica"/>
                    <a:cs typeface="Helvetica"/>
                    <a:sym typeface="Helvetica"/>
                  </a:rPr>
                  <a:t>OFFLINE</a:t>
                </a:r>
              </a:p>
              <a:p>
                <a:pPr lvl="0">
                  <a:defRPr sz="1800"/>
                </a:pPr>
                <a:r>
                  <a:rPr sz="800" b="1" dirty="0">
                    <a:solidFill>
                      <a:srgbClr val="DDDDDD"/>
                    </a:solidFill>
                    <a:latin typeface="Helvetica"/>
                    <a:ea typeface="Helvetica"/>
                    <a:cs typeface="Helvetica"/>
                    <a:sym typeface="Helvetica"/>
                  </a:rPr>
                  <a:t>CAPABILITIES</a:t>
                </a:r>
              </a:p>
            </p:txBody>
          </p:sp>
        </p:grpSp>
      </p:grpSp>
      <p:pic>
        <p:nvPicPr>
          <p:cNvPr id="5" name="Picture 4"/>
          <p:cNvPicPr>
            <a:picLocks noChangeAspect="1"/>
          </p:cNvPicPr>
          <p:nvPr/>
        </p:nvPicPr>
        <p:blipFill>
          <a:blip r:embed="rId3"/>
          <a:stretch>
            <a:fillRect/>
          </a:stretch>
        </p:blipFill>
        <p:spPr>
          <a:xfrm>
            <a:off x="389129" y="4460605"/>
            <a:ext cx="2911092" cy="3269263"/>
          </a:xfrm>
          <a:prstGeom prst="rect">
            <a:avLst/>
          </a:prstGeom>
        </p:spPr>
      </p:pic>
    </p:spTree>
    <p:extLst>
      <p:ext uri="{BB962C8B-B14F-4D97-AF65-F5344CB8AC3E}">
        <p14:creationId xmlns:p14="http://schemas.microsoft.com/office/powerpoint/2010/main" val="3059809327"/>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33" name="Shape 533"/>
          <p:cNvSpPr/>
          <p:nvPr/>
        </p:nvSpPr>
        <p:spPr>
          <a:xfrm>
            <a:off x="369887" y="906462"/>
            <a:ext cx="4464052" cy="37959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dirty="0"/>
              <a:t>Selection of IBM Cloud Service Icons</a:t>
            </a:r>
          </a:p>
        </p:txBody>
      </p:sp>
      <p:sp>
        <p:nvSpPr>
          <p:cNvPr id="534" name="Shape 534"/>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2" name="TextBox 1">
            <a:extLst>
              <a:ext uri="{FF2B5EF4-FFF2-40B4-BE49-F238E27FC236}">
                <a16:creationId xmlns:a16="http://schemas.microsoft.com/office/drawing/2014/main" id="{B30F519F-6029-294F-AAA7-42F75C0A2223}"/>
              </a:ext>
            </a:extLst>
          </p:cNvPr>
          <p:cNvSpPr txBox="1"/>
          <p:nvPr/>
        </p:nvSpPr>
        <p:spPr>
          <a:xfrm>
            <a:off x="795643" y="2866821"/>
            <a:ext cx="8390917" cy="1372009"/>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For full set of IBM Cloud Services Icons please visit:</a:t>
            </a:r>
          </a:p>
          <a:p>
            <a:pPr rtl="0" latinLnBrk="1" hangingPunct="0"/>
            <a:endParaRPr lang="en-US" dirty="0">
              <a:solidFill>
                <a:srgbClr val="000000"/>
              </a:solidFill>
            </a:endParaRPr>
          </a:p>
          <a:p>
            <a:pPr rtl="0" latinLnBrk="1" hangingPunct="0"/>
            <a:r>
              <a:rPr lang="en-US" dirty="0">
                <a:solidFill>
                  <a:srgbClr val="4277BB"/>
                </a:solidFill>
              </a:rPr>
              <a:t>https://l2fprod.github.io/myarchitecture/</a:t>
            </a:r>
            <a:endParaRPr kumimoji="0" lang="en-US" sz="2800" b="0" i="0" u="none" strike="noStrike" cap="none" spc="0" normalizeH="0" baseline="0" dirty="0">
              <a:ln>
                <a:noFill/>
              </a:ln>
              <a:solidFill>
                <a:srgbClr val="4277BB"/>
              </a:solidFill>
              <a:effectLst/>
              <a:uFillTx/>
              <a:sym typeface="Helvetica Light"/>
            </a:endParaRPr>
          </a:p>
        </p:txBody>
      </p:sp>
    </p:spTree>
    <p:extLst>
      <p:ext uri="{BB962C8B-B14F-4D97-AF65-F5344CB8AC3E}">
        <p14:creationId xmlns:p14="http://schemas.microsoft.com/office/powerpoint/2010/main" val="732894670"/>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Shape 5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7" name="Shape 57"/>
          <p:cNvSpPr/>
          <p:nvPr/>
        </p:nvSpPr>
        <p:spPr>
          <a:xfrm>
            <a:off x="369887" y="906462"/>
            <a:ext cx="5886534" cy="471924"/>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Architecture Background Example</a:t>
            </a:r>
            <a:r>
              <a:rPr lang="en-US" dirty="0"/>
              <a:t> </a:t>
            </a:r>
            <a:r>
              <a:rPr lang="en-US" sz="2400" dirty="0"/>
              <a:t>Template</a:t>
            </a:r>
            <a:endParaRPr sz="2400" dirty="0"/>
          </a:p>
        </p:txBody>
      </p:sp>
      <p:sp>
        <p:nvSpPr>
          <p:cNvPr id="58" name="Shape 58"/>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8" name="TextBox 7"/>
          <p:cNvSpPr txBox="1"/>
          <p:nvPr/>
        </p:nvSpPr>
        <p:spPr>
          <a:xfrm>
            <a:off x="320192" y="1979962"/>
            <a:ext cx="8496300" cy="1372009"/>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l" defTabSz="584200" rtl="0" fontAlgn="auto" hangingPunct="0">
              <a:lnSpc>
                <a:spcPct val="100000"/>
              </a:lnSpc>
              <a:spcBef>
                <a:spcPts val="0"/>
              </a:spcBef>
              <a:spcAft>
                <a:spcPts val="0"/>
              </a:spcAft>
              <a:buClrTx/>
              <a:buSzTx/>
              <a:buFontTx/>
              <a:buNone/>
              <a:tabLst/>
            </a:pPr>
            <a:endParaRPr kumimoji="0" lang="en-US" sz="1400" b="0" i="0" u="none" strike="noStrike" cap="none" spc="0" normalizeH="0" baseline="0" dirty="0">
              <a:ln>
                <a:noFill/>
              </a:ln>
              <a:solidFill>
                <a:srgbClr val="000000"/>
              </a:solidFill>
              <a:effectLst/>
              <a:uFillTx/>
              <a:latin typeface="Helvetica" charset="0"/>
              <a:ea typeface="Helvetica" charset="0"/>
              <a:cs typeface="Helvetica" charset="0"/>
              <a:sym typeface="Helvetica Light"/>
            </a:endParaRPr>
          </a:p>
          <a:p>
            <a:pPr marL="285750" indent="-285750" algn="l" rtl="0" hangingPunct="0">
              <a:buFont typeface="Arial" charset="0"/>
              <a:buChar char="•"/>
            </a:pPr>
            <a:r>
              <a:rPr lang="en-US" sz="1400" dirty="0">
                <a:solidFill>
                  <a:srgbClr val="000000"/>
                </a:solidFill>
                <a:latin typeface="Helvetica" charset="0"/>
                <a:ea typeface="Helvetica" charset="0"/>
                <a:cs typeface="Helvetica" charset="0"/>
              </a:rPr>
              <a:t>The following backgrounds are for creating architectural backgrounds.</a:t>
            </a:r>
          </a:p>
          <a:p>
            <a:pPr marL="285750" indent="-285750" algn="l" rtl="0" hangingPunct="0">
              <a:buFont typeface="Arial" charset="0"/>
              <a:buChar char="•"/>
            </a:pPr>
            <a:endParaRPr lang="en-US" sz="1400" dirty="0">
              <a:solidFill>
                <a:srgbClr val="000000"/>
              </a:solidFill>
              <a:latin typeface="Helvetica" charset="0"/>
              <a:ea typeface="Helvetica" charset="0"/>
              <a:cs typeface="Helvetica" charset="0"/>
            </a:endParaRPr>
          </a:p>
          <a:p>
            <a:pPr marL="285750" indent="-285750" algn="l" rtl="0" hangingPunct="0">
              <a:buFont typeface="Arial" charset="0"/>
              <a:buChar char="•"/>
            </a:pPr>
            <a:r>
              <a:rPr lang="en-US" sz="1400" dirty="0">
                <a:solidFill>
                  <a:srgbClr val="000000"/>
                </a:solidFill>
                <a:latin typeface="Helvetica" charset="0"/>
                <a:ea typeface="Helvetica" charset="0"/>
                <a:cs typeface="Helvetica" charset="0"/>
              </a:rPr>
              <a:t>The cross boundary box on the bottom is for components like Security, Governance and DevOps that support multiple tiers.</a:t>
            </a:r>
          </a:p>
          <a:p>
            <a:pPr algn="l" rtl="0" hangingPunct="0"/>
            <a:endParaRPr lang="en-US" sz="1400" dirty="0">
              <a:solidFill>
                <a:srgbClr val="000000"/>
              </a:solidFill>
              <a:latin typeface="Helvetica" charset="0"/>
              <a:ea typeface="Helvetica" charset="0"/>
              <a:cs typeface="Helvetica" charset="0"/>
            </a:endParaRPr>
          </a:p>
        </p:txBody>
      </p:sp>
      <p:sp>
        <p:nvSpPr>
          <p:cNvPr id="9" name="TextBox 8"/>
          <p:cNvSpPr txBox="1"/>
          <p:nvPr/>
        </p:nvSpPr>
        <p:spPr>
          <a:xfrm>
            <a:off x="7397114" y="81280"/>
            <a:ext cx="1469073" cy="264013"/>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kumimoji="0" lang="en-US" sz="1200" i="0" u="none" strike="noStrike" cap="none" spc="0" normalizeH="0" baseline="0">
                <a:ln>
                  <a:noFill/>
                </a:ln>
                <a:solidFill>
                  <a:srgbClr val="000000"/>
                </a:solidFill>
                <a:effectLst/>
                <a:uFillTx/>
                <a:latin typeface="+mn-lt"/>
                <a:ea typeface="+mn-ea"/>
                <a:cs typeface="+mn-cs"/>
                <a:sym typeface="Helvetica Light"/>
              </a:rPr>
              <a:t>October 22</a:t>
            </a:r>
            <a:r>
              <a:rPr kumimoji="0" lang="en-US" sz="1200" i="0" u="none" strike="noStrike" cap="none" spc="0" normalizeH="0" baseline="30000">
                <a:ln>
                  <a:noFill/>
                </a:ln>
                <a:solidFill>
                  <a:srgbClr val="000000"/>
                </a:solidFill>
                <a:effectLst/>
                <a:uFillTx/>
                <a:latin typeface="+mn-lt"/>
                <a:ea typeface="+mn-ea"/>
                <a:cs typeface="+mn-cs"/>
                <a:sym typeface="Helvetica Light"/>
              </a:rPr>
              <a:t>nd</a:t>
            </a:r>
            <a:r>
              <a:rPr kumimoji="0" lang="en-US" sz="1200" i="0" u="none" strike="noStrike" cap="none" spc="0" normalizeH="0" baseline="0">
                <a:ln>
                  <a:noFill/>
                </a:ln>
                <a:solidFill>
                  <a:srgbClr val="000000"/>
                </a:solidFill>
                <a:effectLst/>
                <a:uFillTx/>
                <a:latin typeface="+mn-lt"/>
                <a:ea typeface="+mn-ea"/>
                <a:cs typeface="+mn-cs"/>
                <a:sym typeface="Helvetica Light"/>
              </a:rPr>
              <a:t> 2019</a:t>
            </a:r>
            <a:endParaRPr kumimoji="0" lang="en-US" sz="1200" i="0" u="none" strike="noStrike" cap="none" spc="0" normalizeH="0" baseline="0" dirty="0">
              <a:ln>
                <a:noFill/>
              </a:ln>
              <a:solidFill>
                <a:srgbClr val="000000"/>
              </a:solidFill>
              <a:effectLst/>
              <a:uFillTx/>
              <a:latin typeface="+mn-lt"/>
              <a:ea typeface="+mn-ea"/>
              <a:cs typeface="+mn-cs"/>
              <a:sym typeface="Helvetica Light"/>
            </a:endParaRPr>
          </a:p>
        </p:txBody>
      </p:sp>
      <p:graphicFrame>
        <p:nvGraphicFramePr>
          <p:cNvPr id="4" name="Table 3">
            <a:extLst>
              <a:ext uri="{FF2B5EF4-FFF2-40B4-BE49-F238E27FC236}">
                <a16:creationId xmlns:a16="http://schemas.microsoft.com/office/drawing/2014/main" id="{DDDE74B6-75E5-914B-8B4A-BEB06530D2CE}"/>
              </a:ext>
            </a:extLst>
          </p:cNvPr>
          <p:cNvGraphicFramePr>
            <a:graphicFrameLocks noGrp="1"/>
          </p:cNvGraphicFramePr>
          <p:nvPr>
            <p:extLst>
              <p:ext uri="{D42A27DB-BD31-4B8C-83A1-F6EECF244321}">
                <p14:modId xmlns:p14="http://schemas.microsoft.com/office/powerpoint/2010/main" val="2716682985"/>
              </p:ext>
            </p:extLst>
          </p:nvPr>
        </p:nvGraphicFramePr>
        <p:xfrm>
          <a:off x="2425148" y="3437968"/>
          <a:ext cx="5208104" cy="3413760"/>
        </p:xfrm>
        <a:graphic>
          <a:graphicData uri="http://schemas.openxmlformats.org/drawingml/2006/table">
            <a:tbl>
              <a:tblPr firstRow="1" bandRow="1">
                <a:tableStyleId>{5940675A-B579-460E-94D1-54222C63F5DA}</a:tableStyleId>
              </a:tblPr>
              <a:tblGrid>
                <a:gridCol w="1182756">
                  <a:extLst>
                    <a:ext uri="{9D8B030D-6E8A-4147-A177-3AD203B41FA5}">
                      <a16:colId xmlns:a16="http://schemas.microsoft.com/office/drawing/2014/main" val="2746145826"/>
                    </a:ext>
                  </a:extLst>
                </a:gridCol>
                <a:gridCol w="4025348">
                  <a:extLst>
                    <a:ext uri="{9D8B030D-6E8A-4147-A177-3AD203B41FA5}">
                      <a16:colId xmlns:a16="http://schemas.microsoft.com/office/drawing/2014/main" val="3182330725"/>
                    </a:ext>
                  </a:extLst>
                </a:gridCol>
              </a:tblGrid>
              <a:tr h="1039942">
                <a:tc>
                  <a:txBody>
                    <a:bodyPr/>
                    <a:lstStyle/>
                    <a:p>
                      <a:pPr algn="ctr"/>
                      <a:r>
                        <a:rPr lang="en-US" b="1" dirty="0"/>
                        <a:t>PAGE 36</a:t>
                      </a:r>
                    </a:p>
                  </a:txBody>
                  <a:tcPr anchor="ctr">
                    <a:solidFill>
                      <a:schemeClr val="accent1">
                        <a:lumMod val="20000"/>
                        <a:lumOff val="80000"/>
                      </a:schemeClr>
                    </a:solidFill>
                  </a:tcPr>
                </a:tc>
                <a:tc>
                  <a:txBody>
                    <a:bodyPr/>
                    <a:lstStyle/>
                    <a:p>
                      <a:pPr marL="285750" indent="-285750" algn="l">
                        <a:buFontTx/>
                        <a:buChar char="-"/>
                      </a:pPr>
                      <a:r>
                        <a:rPr lang="en-US" b="1" dirty="0"/>
                        <a:t>Microservices</a:t>
                      </a:r>
                    </a:p>
                    <a:p>
                      <a:pPr marL="285750" indent="-285750" algn="l">
                        <a:buFontTx/>
                        <a:buChar char="-"/>
                      </a:pPr>
                      <a:r>
                        <a:rPr lang="en-US" b="1" dirty="0"/>
                        <a:t>Data &amp; Analytics</a:t>
                      </a:r>
                    </a:p>
                    <a:p>
                      <a:pPr marL="285750" indent="-285750" algn="l">
                        <a:buFontTx/>
                        <a:buChar char="-"/>
                      </a:pPr>
                      <a:r>
                        <a:rPr lang="en-US" b="1" dirty="0"/>
                        <a:t>DevOps</a:t>
                      </a:r>
                    </a:p>
                    <a:p>
                      <a:pPr marL="285750" indent="-285750" algn="l">
                        <a:buFontTx/>
                        <a:buChar char="-"/>
                      </a:pPr>
                      <a:r>
                        <a:rPr lang="en-US" b="1" dirty="0"/>
                        <a:t>Mobile</a:t>
                      </a:r>
                    </a:p>
                    <a:p>
                      <a:pPr marL="285750" indent="-285750" algn="l">
                        <a:buFontTx/>
                        <a:buChar char="-"/>
                      </a:pPr>
                      <a:r>
                        <a:rPr lang="en-US" b="1" dirty="0"/>
                        <a:t>e-Commerce</a:t>
                      </a:r>
                    </a:p>
                  </a:txBody>
                  <a:tcPr anchor="ctr">
                    <a:solidFill>
                      <a:schemeClr val="accent1">
                        <a:lumMod val="20000"/>
                        <a:lumOff val="80000"/>
                      </a:schemeClr>
                    </a:solidFill>
                  </a:tcPr>
                </a:tc>
                <a:extLst>
                  <a:ext uri="{0D108BD9-81ED-4DB2-BD59-A6C34878D82A}">
                    <a16:rowId xmlns:a16="http://schemas.microsoft.com/office/drawing/2014/main" val="2024762104"/>
                  </a:ext>
                </a:extLst>
              </a:tr>
              <a:tr h="302139">
                <a:tc>
                  <a:txBody>
                    <a:bodyPr/>
                    <a:lstStyle/>
                    <a:p>
                      <a:pPr algn="ctr"/>
                      <a:r>
                        <a:rPr lang="en-US" b="1" dirty="0"/>
                        <a:t>PAGE 37</a:t>
                      </a:r>
                    </a:p>
                  </a:txBody>
                  <a:tcPr anchor="ctr">
                    <a:solidFill>
                      <a:schemeClr val="accent2">
                        <a:lumMod val="20000"/>
                        <a:lumOff val="80000"/>
                      </a:schemeClr>
                    </a:solidFill>
                  </a:tcPr>
                </a:tc>
                <a:tc>
                  <a:txBody>
                    <a:bodyPr/>
                    <a:lstStyle/>
                    <a:p>
                      <a:pPr algn="l"/>
                      <a:r>
                        <a:rPr lang="en-US" b="1" dirty="0"/>
                        <a:t>-    Private Cloud</a:t>
                      </a:r>
                    </a:p>
                  </a:txBody>
                  <a:tcPr anchor="ctr">
                    <a:solidFill>
                      <a:schemeClr val="accent2">
                        <a:lumMod val="20000"/>
                        <a:lumOff val="80000"/>
                      </a:schemeClr>
                    </a:solidFill>
                  </a:tcPr>
                </a:tc>
                <a:extLst>
                  <a:ext uri="{0D108BD9-81ED-4DB2-BD59-A6C34878D82A}">
                    <a16:rowId xmlns:a16="http://schemas.microsoft.com/office/drawing/2014/main" val="181605034"/>
                  </a:ext>
                </a:extLst>
              </a:tr>
              <a:tr h="596001">
                <a:tc>
                  <a:txBody>
                    <a:bodyPr/>
                    <a:lstStyle/>
                    <a:p>
                      <a:pPr algn="ctr"/>
                      <a:r>
                        <a:rPr lang="en-US" b="1" dirty="0"/>
                        <a:t>PAGE 38</a:t>
                      </a:r>
                    </a:p>
                  </a:txBody>
                  <a:tcPr anchor="ctr">
                    <a:solidFill>
                      <a:schemeClr val="accent3">
                        <a:lumMod val="20000"/>
                        <a:lumOff val="80000"/>
                      </a:schemeClr>
                    </a:solidFill>
                  </a:tcPr>
                </a:tc>
                <a:tc>
                  <a:txBody>
                    <a:bodyPr/>
                    <a:lstStyle/>
                    <a:p>
                      <a:pPr marL="285750" indent="-285750" algn="l">
                        <a:buFontTx/>
                        <a:buChar char="-"/>
                      </a:pPr>
                      <a:r>
                        <a:rPr lang="en-US" b="1" dirty="0"/>
                        <a:t>Cognitive</a:t>
                      </a:r>
                    </a:p>
                    <a:p>
                      <a:pPr marL="285750" indent="-285750" algn="l">
                        <a:buFontTx/>
                        <a:buChar char="-"/>
                      </a:pPr>
                      <a:r>
                        <a:rPr lang="en-US" b="1" dirty="0"/>
                        <a:t>APIs</a:t>
                      </a:r>
                    </a:p>
                    <a:p>
                      <a:pPr marL="285750" indent="-285750" algn="l">
                        <a:buFontTx/>
                        <a:buChar char="-"/>
                      </a:pPr>
                      <a:r>
                        <a:rPr lang="en-US" b="1" dirty="0"/>
                        <a:t>Blockchain</a:t>
                      </a:r>
                    </a:p>
                  </a:txBody>
                  <a:tcPr anchor="ctr">
                    <a:solidFill>
                      <a:schemeClr val="accent3">
                        <a:lumMod val="20000"/>
                        <a:lumOff val="80000"/>
                      </a:schemeClr>
                    </a:solidFill>
                  </a:tcPr>
                </a:tc>
                <a:extLst>
                  <a:ext uri="{0D108BD9-81ED-4DB2-BD59-A6C34878D82A}">
                    <a16:rowId xmlns:a16="http://schemas.microsoft.com/office/drawing/2014/main" val="2316833963"/>
                  </a:ext>
                </a:extLst>
              </a:tr>
              <a:tr h="302139">
                <a:tc>
                  <a:txBody>
                    <a:bodyPr/>
                    <a:lstStyle/>
                    <a:p>
                      <a:pPr algn="ctr"/>
                      <a:r>
                        <a:rPr lang="en-US" b="1" dirty="0"/>
                        <a:t>PAGE 39</a:t>
                      </a:r>
                    </a:p>
                  </a:txBody>
                  <a:tcPr anchor="ctr">
                    <a:solidFill>
                      <a:schemeClr val="accent4">
                        <a:lumMod val="20000"/>
                        <a:lumOff val="80000"/>
                      </a:schemeClr>
                    </a:solidFill>
                  </a:tcPr>
                </a:tc>
                <a:tc>
                  <a:txBody>
                    <a:bodyPr/>
                    <a:lstStyle/>
                    <a:p>
                      <a:pPr algn="l"/>
                      <a:r>
                        <a:rPr lang="en-US" b="1" dirty="0"/>
                        <a:t>-    Mobile</a:t>
                      </a:r>
                    </a:p>
                  </a:txBody>
                  <a:tcPr anchor="ctr">
                    <a:solidFill>
                      <a:schemeClr val="accent4">
                        <a:lumMod val="20000"/>
                        <a:lumOff val="80000"/>
                      </a:schemeClr>
                    </a:solidFill>
                  </a:tcPr>
                </a:tc>
                <a:extLst>
                  <a:ext uri="{0D108BD9-81ED-4DB2-BD59-A6C34878D82A}">
                    <a16:rowId xmlns:a16="http://schemas.microsoft.com/office/drawing/2014/main" val="2972115157"/>
                  </a:ext>
                </a:extLst>
              </a:tr>
              <a:tr h="302139">
                <a:tc>
                  <a:txBody>
                    <a:bodyPr/>
                    <a:lstStyle/>
                    <a:p>
                      <a:pPr algn="ctr"/>
                      <a:r>
                        <a:rPr lang="en-US" b="1" dirty="0"/>
                        <a:t>PAGE 40</a:t>
                      </a:r>
                    </a:p>
                  </a:txBody>
                  <a:tcPr anchor="ctr">
                    <a:solidFill>
                      <a:schemeClr val="accent6">
                        <a:lumMod val="20000"/>
                        <a:lumOff val="80000"/>
                      </a:schemeClr>
                    </a:solidFill>
                  </a:tcPr>
                </a:tc>
                <a:tc>
                  <a:txBody>
                    <a:bodyPr/>
                    <a:lstStyle/>
                    <a:p>
                      <a:pPr algn="l"/>
                      <a:r>
                        <a:rPr lang="en-US" b="1" dirty="0"/>
                        <a:t>-    Resilience </a:t>
                      </a:r>
                    </a:p>
                  </a:txBody>
                  <a:tcPr anchor="ctr">
                    <a:solidFill>
                      <a:schemeClr val="accent6">
                        <a:lumMod val="20000"/>
                        <a:lumOff val="80000"/>
                      </a:schemeClr>
                    </a:solidFill>
                  </a:tcPr>
                </a:tc>
                <a:extLst>
                  <a:ext uri="{0D108BD9-81ED-4DB2-BD59-A6C34878D82A}">
                    <a16:rowId xmlns:a16="http://schemas.microsoft.com/office/drawing/2014/main" val="2129212123"/>
                  </a:ext>
                </a:extLst>
              </a:tr>
              <a:tr h="302139">
                <a:tc>
                  <a:txBody>
                    <a:bodyPr/>
                    <a:lstStyle/>
                    <a:p>
                      <a:pPr algn="ctr"/>
                      <a:r>
                        <a:rPr lang="en-US" b="1" dirty="0"/>
                        <a:t>PAGE 41</a:t>
                      </a:r>
                    </a:p>
                  </a:txBody>
                  <a:tcPr anchor="ctr">
                    <a:solidFill>
                      <a:schemeClr val="accent5">
                        <a:lumMod val="20000"/>
                        <a:lumOff val="80000"/>
                      </a:schemeClr>
                    </a:solidFill>
                  </a:tcPr>
                </a:tc>
                <a:tc>
                  <a:txBody>
                    <a:bodyPr/>
                    <a:lstStyle/>
                    <a:p>
                      <a:pPr algn="l"/>
                      <a:r>
                        <a:rPr lang="en-US" b="1" dirty="0"/>
                        <a:t>-    IoT</a:t>
                      </a:r>
                    </a:p>
                  </a:txBody>
                  <a:tcPr anchor="ctr">
                    <a:solidFill>
                      <a:schemeClr val="accent5">
                        <a:lumMod val="20000"/>
                        <a:lumOff val="80000"/>
                      </a:schemeClr>
                    </a:solidFill>
                  </a:tcPr>
                </a:tc>
                <a:extLst>
                  <a:ext uri="{0D108BD9-81ED-4DB2-BD59-A6C34878D82A}">
                    <a16:rowId xmlns:a16="http://schemas.microsoft.com/office/drawing/2014/main" val="1525845966"/>
                  </a:ext>
                </a:extLst>
              </a:tr>
              <a:tr h="302139">
                <a:tc>
                  <a:txBody>
                    <a:bodyPr/>
                    <a:lstStyle/>
                    <a:p>
                      <a:pPr algn="ctr"/>
                      <a:r>
                        <a:rPr lang="en-US" b="1" dirty="0"/>
                        <a:t>PAGE 42</a:t>
                      </a:r>
                    </a:p>
                  </a:txBody>
                  <a:tcPr anchor="ctr">
                    <a:solidFill>
                      <a:schemeClr val="tx2">
                        <a:lumMod val="20000"/>
                        <a:lumOff val="80000"/>
                      </a:schemeClr>
                    </a:solidFill>
                  </a:tcPr>
                </a:tc>
                <a:tc>
                  <a:txBody>
                    <a:bodyPr/>
                    <a:lstStyle/>
                    <a:p>
                      <a:pPr algn="l"/>
                      <a:r>
                        <a:rPr lang="en-US" b="1" dirty="0"/>
                        <a:t>-    Hybrid</a:t>
                      </a:r>
                    </a:p>
                  </a:txBody>
                  <a:tcPr anchor="ctr">
                    <a:solidFill>
                      <a:schemeClr val="tx2">
                        <a:lumMod val="20000"/>
                        <a:lumOff val="80000"/>
                      </a:schemeClr>
                    </a:solidFill>
                  </a:tcPr>
                </a:tc>
                <a:extLst>
                  <a:ext uri="{0D108BD9-81ED-4DB2-BD59-A6C34878D82A}">
                    <a16:rowId xmlns:a16="http://schemas.microsoft.com/office/drawing/2014/main" val="1901712616"/>
                  </a:ext>
                </a:extLst>
              </a:tr>
            </a:tbl>
          </a:graphicData>
        </a:graphic>
      </p:graphicFrame>
    </p:spTree>
    <p:extLst>
      <p:ext uri="{BB962C8B-B14F-4D97-AF65-F5344CB8AC3E}">
        <p14:creationId xmlns:p14="http://schemas.microsoft.com/office/powerpoint/2010/main" val="767179042"/>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Shape 61"/>
          <p:cNvSpPr/>
          <p:nvPr/>
        </p:nvSpPr>
        <p:spPr>
          <a:xfrm>
            <a:off x="105878" y="134754"/>
            <a:ext cx="9856269" cy="7209322"/>
          </a:xfrm>
          <a:prstGeom prst="rect">
            <a:avLst/>
          </a:prstGeom>
          <a:ln w="25400">
            <a:solidFill>
              <a:srgbClr val="4277BB"/>
            </a:solidFill>
            <a:miter lim="400000"/>
          </a:ln>
        </p:spPr>
        <p:txBody>
          <a:bodyPr lIns="0" tIns="0" rIns="0" bIns="0" anchor="ctr"/>
          <a:lstStyle/>
          <a:p>
            <a:pPr lvl="0">
              <a:defRPr sz="1800">
                <a:solidFill>
                  <a:srgbClr val="4277BB"/>
                </a:solidFill>
              </a:defRPr>
            </a:pPr>
            <a:endParaRPr dirty="0"/>
          </a:p>
        </p:txBody>
      </p:sp>
      <p:sp>
        <p:nvSpPr>
          <p:cNvPr id="63" name="Shape 63"/>
          <p:cNvSpPr/>
          <p:nvPr/>
        </p:nvSpPr>
        <p:spPr>
          <a:xfrm>
            <a:off x="520163" y="225334"/>
            <a:ext cx="1255366" cy="230983"/>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sz="1000" b="1" dirty="0">
                <a:solidFill>
                  <a:srgbClr val="4277BB"/>
                </a:solidFill>
              </a:rPr>
              <a:t>PUBLIC NETWORK</a:t>
            </a:r>
          </a:p>
        </p:txBody>
      </p:sp>
      <p:sp>
        <p:nvSpPr>
          <p:cNvPr id="64" name="Shape 64"/>
          <p:cNvSpPr/>
          <p:nvPr/>
        </p:nvSpPr>
        <p:spPr>
          <a:xfrm>
            <a:off x="2053682" y="213948"/>
            <a:ext cx="1160574"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PROVIDER </a:t>
            </a:r>
            <a:r>
              <a:rPr sz="1000" b="1" dirty="0">
                <a:solidFill>
                  <a:srgbClr val="4277BB"/>
                </a:solidFill>
              </a:rPr>
              <a:t>CLOUD</a:t>
            </a:r>
          </a:p>
        </p:txBody>
      </p:sp>
      <p:sp>
        <p:nvSpPr>
          <p:cNvPr id="65" name="Shape 65"/>
          <p:cNvSpPr/>
          <p:nvPr/>
        </p:nvSpPr>
        <p:spPr>
          <a:xfrm>
            <a:off x="7640272" y="226649"/>
            <a:ext cx="1594198" cy="230983"/>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sz="1000" b="1" dirty="0">
                <a:solidFill>
                  <a:srgbClr val="4277BB"/>
                </a:solidFill>
              </a:rPr>
              <a:t>ENTERPRISE NETWORK</a:t>
            </a:r>
          </a:p>
        </p:txBody>
      </p:sp>
      <p:sp>
        <p:nvSpPr>
          <p:cNvPr id="66" name="Shape 66"/>
          <p:cNvSpPr/>
          <p:nvPr/>
        </p:nvSpPr>
        <p:spPr>
          <a:xfrm flipV="1">
            <a:off x="7611744" y="4149697"/>
            <a:ext cx="0" cy="3232880"/>
          </a:xfrm>
          <a:prstGeom prst="line">
            <a:avLst/>
          </a:prstGeom>
          <a:ln w="3175">
            <a:solidFill>
              <a:srgbClr val="4277BB"/>
            </a:solidFill>
            <a:miter lim="400000"/>
          </a:ln>
        </p:spPr>
        <p:txBody>
          <a:bodyPr lIns="0" tIns="0" rIns="0" bIns="0" anchor="ctr"/>
          <a:lstStyle/>
          <a:p>
            <a:pPr lvl="0">
              <a:defRPr sz="1800"/>
            </a:pPr>
            <a:endParaRPr dirty="0"/>
          </a:p>
        </p:txBody>
      </p:sp>
      <p:sp>
        <p:nvSpPr>
          <p:cNvPr id="23" name="Shape 82"/>
          <p:cNvSpPr/>
          <p:nvPr/>
        </p:nvSpPr>
        <p:spPr>
          <a:xfrm>
            <a:off x="1667476" y="3200400"/>
            <a:ext cx="628389" cy="6283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55A9FD"/>
                </a:solidFill>
              </a:defRPr>
            </a:pPr>
            <a:endParaRPr dirty="0"/>
          </a:p>
        </p:txBody>
      </p:sp>
      <p:grpSp>
        <p:nvGrpSpPr>
          <p:cNvPr id="156" name="Group 155"/>
          <p:cNvGrpSpPr/>
          <p:nvPr/>
        </p:nvGrpSpPr>
        <p:grpSpPr>
          <a:xfrm>
            <a:off x="1605984" y="3169462"/>
            <a:ext cx="794071" cy="833724"/>
            <a:chOff x="1605984" y="3169462"/>
            <a:chExt cx="794071" cy="833724"/>
          </a:xfrm>
        </p:grpSpPr>
        <p:pic>
          <p:nvPicPr>
            <p:cNvPr id="25" name="_-10.png"/>
            <p:cNvPicPr/>
            <p:nvPr/>
          </p:nvPicPr>
          <p:blipFill>
            <a:blip r:embed="rId3"/>
            <a:srcRect/>
            <a:stretch>
              <a:fillRect/>
            </a:stretch>
          </p:blipFill>
          <p:spPr>
            <a:xfrm>
              <a:off x="1660359" y="3169462"/>
              <a:ext cx="632517" cy="680643"/>
            </a:xfrm>
            <a:prstGeom prst="rect">
              <a:avLst/>
            </a:prstGeom>
            <a:ln w="3175" cap="flat">
              <a:noFill/>
              <a:miter lim="400000"/>
            </a:ln>
            <a:effectLst/>
          </p:spPr>
        </p:pic>
        <p:sp>
          <p:nvSpPr>
            <p:cNvPr id="26" name="Shape 84"/>
            <p:cNvSpPr/>
            <p:nvPr/>
          </p:nvSpPr>
          <p:spPr>
            <a:xfrm>
              <a:off x="1605984" y="3825640"/>
              <a:ext cx="794071" cy="177546"/>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EDGE SERVICES</a:t>
              </a:r>
            </a:p>
          </p:txBody>
        </p:sp>
      </p:grpSp>
      <p:grpSp>
        <p:nvGrpSpPr>
          <p:cNvPr id="148" name="Group 147"/>
          <p:cNvGrpSpPr/>
          <p:nvPr/>
        </p:nvGrpSpPr>
        <p:grpSpPr>
          <a:xfrm>
            <a:off x="7110114" y="3268338"/>
            <a:ext cx="1056493" cy="901051"/>
            <a:chOff x="7127302" y="3242224"/>
            <a:chExt cx="1056493" cy="901051"/>
          </a:xfrm>
        </p:grpSpPr>
        <p:sp>
          <p:nvSpPr>
            <p:cNvPr id="89" name="Shape 149"/>
            <p:cNvSpPr/>
            <p:nvPr/>
          </p:nvSpPr>
          <p:spPr>
            <a:xfrm>
              <a:off x="7307075" y="3263404"/>
              <a:ext cx="585216" cy="5852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90" name="Group 152"/>
            <p:cNvGrpSpPr/>
            <p:nvPr/>
          </p:nvGrpSpPr>
          <p:grpSpPr>
            <a:xfrm>
              <a:off x="7127302" y="3242224"/>
              <a:ext cx="1056493" cy="901051"/>
              <a:chOff x="51124" y="-548447"/>
              <a:chExt cx="1178720" cy="1005295"/>
            </a:xfrm>
          </p:grpSpPr>
          <p:pic>
            <p:nvPicPr>
              <p:cNvPr id="91" name="_-11.png"/>
              <p:cNvPicPr/>
              <p:nvPr/>
            </p:nvPicPr>
            <p:blipFill>
              <a:blip r:embed="rId4"/>
              <a:srcRect l="199" r="199"/>
              <a:stretch>
                <a:fillRect/>
              </a:stretch>
            </p:blipFill>
            <p:spPr>
              <a:xfrm>
                <a:off x="233432" y="-548447"/>
                <a:ext cx="707232" cy="707232"/>
              </a:xfrm>
              <a:prstGeom prst="rect">
                <a:avLst/>
              </a:prstGeom>
              <a:ln w="3175" cap="flat">
                <a:noFill/>
                <a:miter lim="400000"/>
              </a:ln>
              <a:effectLst/>
            </p:spPr>
          </p:pic>
          <p:sp>
            <p:nvSpPr>
              <p:cNvPr id="92" name="Shape 151"/>
              <p:cNvSpPr/>
              <p:nvPr/>
            </p:nvSpPr>
            <p:spPr>
              <a:xfrm>
                <a:off x="51124" y="124266"/>
                <a:ext cx="117872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TRANSFORMATION &amp;</a:t>
                </a:r>
              </a:p>
              <a:p>
                <a:pPr lvl="0">
                  <a:defRPr sz="1800"/>
                </a:pPr>
                <a:r>
                  <a:rPr sz="800" b="1" dirty="0">
                    <a:solidFill>
                      <a:srgbClr val="4277BB"/>
                    </a:solidFill>
                    <a:latin typeface="Helvetica"/>
                    <a:ea typeface="Helvetica"/>
                    <a:cs typeface="Helvetica"/>
                    <a:sym typeface="Helvetica"/>
                  </a:rPr>
                  <a:t>CONNECTIVITY</a:t>
                </a:r>
              </a:p>
            </p:txBody>
          </p:sp>
        </p:grpSp>
      </p:grpSp>
      <p:sp>
        <p:nvSpPr>
          <p:cNvPr id="128" name="Shape 62"/>
          <p:cNvSpPr/>
          <p:nvPr/>
        </p:nvSpPr>
        <p:spPr>
          <a:xfrm flipV="1">
            <a:off x="1991532" y="4009289"/>
            <a:ext cx="0" cy="3344411"/>
          </a:xfrm>
          <a:prstGeom prst="line">
            <a:avLst/>
          </a:prstGeom>
          <a:ln w="3175">
            <a:solidFill>
              <a:srgbClr val="4277BB"/>
            </a:solidFill>
            <a:miter lim="400000"/>
          </a:ln>
        </p:spPr>
        <p:txBody>
          <a:bodyPr lIns="0" tIns="0" rIns="0" bIns="0" anchor="ctr"/>
          <a:lstStyle/>
          <a:p>
            <a:pPr lvl="0">
              <a:defRPr sz="1800"/>
            </a:pPr>
            <a:endParaRPr dirty="0"/>
          </a:p>
        </p:txBody>
      </p:sp>
      <p:sp>
        <p:nvSpPr>
          <p:cNvPr id="160" name="Shape 66"/>
          <p:cNvSpPr/>
          <p:nvPr/>
        </p:nvSpPr>
        <p:spPr>
          <a:xfrm flipV="1">
            <a:off x="7592449" y="222829"/>
            <a:ext cx="0" cy="2953507"/>
          </a:xfrm>
          <a:prstGeom prst="line">
            <a:avLst/>
          </a:prstGeom>
          <a:ln w="3175">
            <a:solidFill>
              <a:srgbClr val="4277BB"/>
            </a:solidFill>
            <a:miter lim="400000"/>
          </a:ln>
        </p:spPr>
        <p:txBody>
          <a:bodyPr lIns="0" tIns="0" rIns="0" bIns="0" anchor="ctr"/>
          <a:lstStyle/>
          <a:p>
            <a:pPr lvl="0">
              <a:defRPr sz="1800"/>
            </a:pPr>
            <a:endParaRPr dirty="0"/>
          </a:p>
        </p:txBody>
      </p:sp>
      <p:sp>
        <p:nvSpPr>
          <p:cNvPr id="217" name="Shape 62"/>
          <p:cNvSpPr/>
          <p:nvPr/>
        </p:nvSpPr>
        <p:spPr>
          <a:xfrm flipH="1" flipV="1">
            <a:off x="2003196" y="223391"/>
            <a:ext cx="0" cy="2875944"/>
          </a:xfrm>
          <a:prstGeom prst="line">
            <a:avLst/>
          </a:prstGeom>
          <a:ln w="3175">
            <a:solidFill>
              <a:srgbClr val="4277BB"/>
            </a:solidFill>
            <a:miter lim="400000"/>
          </a:ln>
        </p:spPr>
        <p:txBody>
          <a:bodyPr lIns="0" tIns="0" rIns="0" bIns="0" anchor="ctr"/>
          <a:lstStyle/>
          <a:p>
            <a:pPr lvl="0">
              <a:defRPr sz="1800"/>
            </a:pPr>
            <a:endParaRPr dirty="0"/>
          </a:p>
        </p:txBody>
      </p:sp>
      <p:sp>
        <p:nvSpPr>
          <p:cNvPr id="218" name="Rectangle 217">
            <a:extLst>
              <a:ext uri="{FF2B5EF4-FFF2-40B4-BE49-F238E27FC236}">
                <a16:creationId xmlns:a16="http://schemas.microsoft.com/office/drawing/2014/main" id="{0814A9B0-099B-1346-860D-111485D4530E}"/>
              </a:ext>
            </a:extLst>
          </p:cNvPr>
          <p:cNvSpPr/>
          <p:nvPr/>
        </p:nvSpPr>
        <p:spPr>
          <a:xfrm>
            <a:off x="1145406" y="6096222"/>
            <a:ext cx="7334451" cy="1114096"/>
          </a:xfrm>
          <a:prstGeom prst="rect">
            <a:avLst/>
          </a:prstGeom>
          <a:solidFill>
            <a:srgbClr val="FFFFFF"/>
          </a:solidFill>
          <a:ln w="19050" cap="flat">
            <a:solidFill>
              <a:srgbClr val="1A77B5"/>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97029130"/>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Shape 61"/>
          <p:cNvSpPr/>
          <p:nvPr/>
        </p:nvSpPr>
        <p:spPr>
          <a:xfrm>
            <a:off x="144379" y="86628"/>
            <a:ext cx="9841833" cy="7268970"/>
          </a:xfrm>
          <a:prstGeom prst="rect">
            <a:avLst/>
          </a:prstGeom>
          <a:ln w="25400">
            <a:solidFill>
              <a:srgbClr val="4277BB"/>
            </a:solidFill>
            <a:miter lim="400000"/>
          </a:ln>
        </p:spPr>
        <p:txBody>
          <a:bodyPr lIns="0" tIns="0" rIns="0" bIns="0" anchor="ctr"/>
          <a:lstStyle/>
          <a:p>
            <a:pPr lvl="0">
              <a:defRPr sz="1800">
                <a:solidFill>
                  <a:srgbClr val="4277BB"/>
                </a:solidFill>
              </a:defRPr>
            </a:pPr>
            <a:endParaRPr dirty="0"/>
          </a:p>
        </p:txBody>
      </p:sp>
      <p:sp>
        <p:nvSpPr>
          <p:cNvPr id="63" name="Shape 63"/>
          <p:cNvSpPr/>
          <p:nvPr/>
        </p:nvSpPr>
        <p:spPr>
          <a:xfrm>
            <a:off x="520163" y="167582"/>
            <a:ext cx="1255366" cy="230983"/>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sz="1000" b="1" dirty="0">
                <a:solidFill>
                  <a:srgbClr val="4277BB"/>
                </a:solidFill>
              </a:rPr>
              <a:t>PUBLIC NETWORK</a:t>
            </a:r>
          </a:p>
        </p:txBody>
      </p:sp>
      <p:sp>
        <p:nvSpPr>
          <p:cNvPr id="64" name="Shape 64"/>
          <p:cNvSpPr/>
          <p:nvPr/>
        </p:nvSpPr>
        <p:spPr>
          <a:xfrm>
            <a:off x="2053682" y="156196"/>
            <a:ext cx="1317668"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IBM CLOUD PRIVATE</a:t>
            </a:r>
            <a:endParaRPr sz="1000" b="1" dirty="0">
              <a:solidFill>
                <a:srgbClr val="4277BB"/>
              </a:solidFill>
            </a:endParaRPr>
          </a:p>
        </p:txBody>
      </p:sp>
      <p:sp>
        <p:nvSpPr>
          <p:cNvPr id="65" name="Shape 65"/>
          <p:cNvSpPr/>
          <p:nvPr/>
        </p:nvSpPr>
        <p:spPr>
          <a:xfrm>
            <a:off x="7640272" y="168897"/>
            <a:ext cx="1594198" cy="230983"/>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sz="1000" b="1" dirty="0">
                <a:solidFill>
                  <a:srgbClr val="4277BB"/>
                </a:solidFill>
              </a:rPr>
              <a:t>ENTERPRISE NETWORK</a:t>
            </a:r>
          </a:p>
        </p:txBody>
      </p:sp>
      <p:grpSp>
        <p:nvGrpSpPr>
          <p:cNvPr id="3" name="Group 2">
            <a:extLst>
              <a:ext uri="{FF2B5EF4-FFF2-40B4-BE49-F238E27FC236}">
                <a16:creationId xmlns:a16="http://schemas.microsoft.com/office/drawing/2014/main" id="{D27CABFD-574D-244C-910F-F933893EA95F}"/>
              </a:ext>
            </a:extLst>
          </p:cNvPr>
          <p:cNvGrpSpPr/>
          <p:nvPr/>
        </p:nvGrpSpPr>
        <p:grpSpPr>
          <a:xfrm>
            <a:off x="1644485" y="3182984"/>
            <a:ext cx="794071" cy="833724"/>
            <a:chOff x="1605984" y="3169462"/>
            <a:chExt cx="794071" cy="833724"/>
          </a:xfrm>
        </p:grpSpPr>
        <p:sp>
          <p:nvSpPr>
            <p:cNvPr id="23" name="Shape 82"/>
            <p:cNvSpPr/>
            <p:nvPr/>
          </p:nvSpPr>
          <p:spPr>
            <a:xfrm>
              <a:off x="1667476" y="3200400"/>
              <a:ext cx="628389" cy="6283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55A9FD"/>
                  </a:solidFill>
                </a:defRPr>
              </a:pPr>
              <a:endParaRPr dirty="0"/>
            </a:p>
          </p:txBody>
        </p:sp>
        <p:grpSp>
          <p:nvGrpSpPr>
            <p:cNvPr id="156" name="Group 155"/>
            <p:cNvGrpSpPr/>
            <p:nvPr/>
          </p:nvGrpSpPr>
          <p:grpSpPr>
            <a:xfrm>
              <a:off x="1605984" y="3169462"/>
              <a:ext cx="794071" cy="833724"/>
              <a:chOff x="1605984" y="3169462"/>
              <a:chExt cx="794071" cy="833724"/>
            </a:xfrm>
          </p:grpSpPr>
          <p:pic>
            <p:nvPicPr>
              <p:cNvPr id="25" name="_-10.png"/>
              <p:cNvPicPr/>
              <p:nvPr/>
            </p:nvPicPr>
            <p:blipFill>
              <a:blip r:embed="rId3"/>
              <a:srcRect/>
              <a:stretch>
                <a:fillRect/>
              </a:stretch>
            </p:blipFill>
            <p:spPr>
              <a:xfrm>
                <a:off x="1660359" y="3169462"/>
                <a:ext cx="632517" cy="680643"/>
              </a:xfrm>
              <a:prstGeom prst="rect">
                <a:avLst/>
              </a:prstGeom>
              <a:ln w="3175" cap="flat">
                <a:noFill/>
                <a:miter lim="400000"/>
              </a:ln>
              <a:effectLst/>
            </p:spPr>
          </p:pic>
          <p:sp>
            <p:nvSpPr>
              <p:cNvPr id="26" name="Shape 84"/>
              <p:cNvSpPr/>
              <p:nvPr/>
            </p:nvSpPr>
            <p:spPr>
              <a:xfrm>
                <a:off x="1605984" y="3825640"/>
                <a:ext cx="794071" cy="177546"/>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EDGE SERVICES</a:t>
                </a:r>
              </a:p>
            </p:txBody>
          </p:sp>
        </p:grpSp>
      </p:grpSp>
      <p:grpSp>
        <p:nvGrpSpPr>
          <p:cNvPr id="148" name="Group 147"/>
          <p:cNvGrpSpPr/>
          <p:nvPr/>
        </p:nvGrpSpPr>
        <p:grpSpPr>
          <a:xfrm>
            <a:off x="7110114" y="3175982"/>
            <a:ext cx="1056493" cy="901051"/>
            <a:chOff x="7127302" y="3242224"/>
            <a:chExt cx="1056493" cy="901051"/>
          </a:xfrm>
        </p:grpSpPr>
        <p:sp>
          <p:nvSpPr>
            <p:cNvPr id="89" name="Shape 149"/>
            <p:cNvSpPr/>
            <p:nvPr/>
          </p:nvSpPr>
          <p:spPr>
            <a:xfrm>
              <a:off x="7307075" y="3263404"/>
              <a:ext cx="585216" cy="5852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90" name="Group 152"/>
            <p:cNvGrpSpPr/>
            <p:nvPr/>
          </p:nvGrpSpPr>
          <p:grpSpPr>
            <a:xfrm>
              <a:off x="7127302" y="3242224"/>
              <a:ext cx="1056493" cy="901051"/>
              <a:chOff x="51124" y="-548447"/>
              <a:chExt cx="1178720" cy="1005295"/>
            </a:xfrm>
          </p:grpSpPr>
          <p:pic>
            <p:nvPicPr>
              <p:cNvPr id="91" name="_-11.png"/>
              <p:cNvPicPr/>
              <p:nvPr/>
            </p:nvPicPr>
            <p:blipFill>
              <a:blip r:embed="rId4"/>
              <a:srcRect l="199" r="199"/>
              <a:stretch>
                <a:fillRect/>
              </a:stretch>
            </p:blipFill>
            <p:spPr>
              <a:xfrm>
                <a:off x="233432" y="-548447"/>
                <a:ext cx="707232" cy="707232"/>
              </a:xfrm>
              <a:prstGeom prst="rect">
                <a:avLst/>
              </a:prstGeom>
              <a:ln w="3175" cap="flat">
                <a:noFill/>
                <a:miter lim="400000"/>
              </a:ln>
              <a:effectLst/>
            </p:spPr>
          </p:pic>
          <p:sp>
            <p:nvSpPr>
              <p:cNvPr id="92" name="Shape 151"/>
              <p:cNvSpPr/>
              <p:nvPr/>
            </p:nvSpPr>
            <p:spPr>
              <a:xfrm>
                <a:off x="51124" y="124266"/>
                <a:ext cx="117872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TRANSFORMATION &amp;</a:t>
                </a:r>
              </a:p>
              <a:p>
                <a:pPr lvl="0">
                  <a:defRPr sz="1800"/>
                </a:pPr>
                <a:r>
                  <a:rPr sz="800" b="1" dirty="0">
                    <a:solidFill>
                      <a:srgbClr val="4277BB"/>
                    </a:solidFill>
                    <a:latin typeface="Helvetica"/>
                    <a:ea typeface="Helvetica"/>
                    <a:cs typeface="Helvetica"/>
                    <a:sym typeface="Helvetica"/>
                  </a:rPr>
                  <a:t>CONNECTIVITY</a:t>
                </a:r>
              </a:p>
            </p:txBody>
          </p:sp>
        </p:grpSp>
      </p:grpSp>
      <p:sp>
        <p:nvSpPr>
          <p:cNvPr id="160" name="Shape 66"/>
          <p:cNvSpPr/>
          <p:nvPr/>
        </p:nvSpPr>
        <p:spPr>
          <a:xfrm flipH="1" flipV="1">
            <a:off x="7584707" y="86625"/>
            <a:ext cx="0" cy="2944076"/>
          </a:xfrm>
          <a:prstGeom prst="line">
            <a:avLst/>
          </a:prstGeom>
          <a:ln w="3175">
            <a:solidFill>
              <a:srgbClr val="4277BB"/>
            </a:solidFill>
            <a:miter lim="400000"/>
          </a:ln>
        </p:spPr>
        <p:txBody>
          <a:bodyPr lIns="0" tIns="0" rIns="0" bIns="0" anchor="ctr"/>
          <a:lstStyle/>
          <a:p>
            <a:pPr lvl="0">
              <a:defRPr sz="1800"/>
            </a:pPr>
            <a:endParaRPr dirty="0"/>
          </a:p>
        </p:txBody>
      </p:sp>
      <p:sp>
        <p:nvSpPr>
          <p:cNvPr id="217" name="Shape 62"/>
          <p:cNvSpPr/>
          <p:nvPr/>
        </p:nvSpPr>
        <p:spPr>
          <a:xfrm flipH="1" flipV="1">
            <a:off x="1982804" y="77002"/>
            <a:ext cx="0" cy="2960702"/>
          </a:xfrm>
          <a:prstGeom prst="line">
            <a:avLst/>
          </a:prstGeom>
          <a:ln w="3175">
            <a:solidFill>
              <a:srgbClr val="4277BB"/>
            </a:solidFill>
            <a:miter lim="400000"/>
          </a:ln>
        </p:spPr>
        <p:txBody>
          <a:bodyPr lIns="0" tIns="0" rIns="0" bIns="0" anchor="ctr"/>
          <a:lstStyle/>
          <a:p>
            <a:pPr lvl="0">
              <a:defRPr sz="1800"/>
            </a:pPr>
            <a:endParaRPr dirty="0"/>
          </a:p>
        </p:txBody>
      </p:sp>
      <p:sp>
        <p:nvSpPr>
          <p:cNvPr id="21" name="Shape 66">
            <a:extLst>
              <a:ext uri="{FF2B5EF4-FFF2-40B4-BE49-F238E27FC236}">
                <a16:creationId xmlns:a16="http://schemas.microsoft.com/office/drawing/2014/main" id="{E0D3B23D-741C-9B43-8FB1-800932A352E3}"/>
              </a:ext>
            </a:extLst>
          </p:cNvPr>
          <p:cNvSpPr/>
          <p:nvPr/>
        </p:nvSpPr>
        <p:spPr>
          <a:xfrm flipV="1">
            <a:off x="7611744" y="4077032"/>
            <a:ext cx="0" cy="3305543"/>
          </a:xfrm>
          <a:prstGeom prst="line">
            <a:avLst/>
          </a:prstGeom>
          <a:ln w="3175">
            <a:solidFill>
              <a:srgbClr val="4277BB"/>
            </a:solidFill>
            <a:miter lim="400000"/>
          </a:ln>
        </p:spPr>
        <p:txBody>
          <a:bodyPr lIns="0" tIns="0" rIns="0" bIns="0" anchor="ctr"/>
          <a:lstStyle/>
          <a:p>
            <a:pPr lvl="0">
              <a:defRPr sz="1800"/>
            </a:pPr>
            <a:endParaRPr dirty="0"/>
          </a:p>
        </p:txBody>
      </p:sp>
      <p:sp>
        <p:nvSpPr>
          <p:cNvPr id="22" name="Shape 62">
            <a:extLst>
              <a:ext uri="{FF2B5EF4-FFF2-40B4-BE49-F238E27FC236}">
                <a16:creationId xmlns:a16="http://schemas.microsoft.com/office/drawing/2014/main" id="{B76FDDDC-263C-BB45-A8D0-84F57B8EB4A1}"/>
              </a:ext>
            </a:extLst>
          </p:cNvPr>
          <p:cNvSpPr/>
          <p:nvPr/>
        </p:nvSpPr>
        <p:spPr>
          <a:xfrm flipV="1">
            <a:off x="1991532" y="4008906"/>
            <a:ext cx="0" cy="3344793"/>
          </a:xfrm>
          <a:prstGeom prst="line">
            <a:avLst/>
          </a:prstGeom>
          <a:ln w="3175">
            <a:solidFill>
              <a:srgbClr val="4277BB"/>
            </a:solidFill>
            <a:miter lim="400000"/>
          </a:ln>
        </p:spPr>
        <p:txBody>
          <a:bodyPr lIns="0" tIns="0" rIns="0" bIns="0" anchor="ctr"/>
          <a:lstStyle/>
          <a:p>
            <a:pPr lvl="0">
              <a:defRPr sz="1800"/>
            </a:pPr>
            <a:endParaRPr dirty="0"/>
          </a:p>
        </p:txBody>
      </p:sp>
      <p:sp>
        <p:nvSpPr>
          <p:cNvPr id="27" name="Rectangle 26">
            <a:extLst>
              <a:ext uri="{FF2B5EF4-FFF2-40B4-BE49-F238E27FC236}">
                <a16:creationId xmlns:a16="http://schemas.microsoft.com/office/drawing/2014/main" id="{970A3DB3-0F5B-AB45-9739-ED3C4FE4E7D6}"/>
              </a:ext>
            </a:extLst>
          </p:cNvPr>
          <p:cNvSpPr/>
          <p:nvPr/>
        </p:nvSpPr>
        <p:spPr>
          <a:xfrm>
            <a:off x="1145406" y="6096222"/>
            <a:ext cx="7334451" cy="1114096"/>
          </a:xfrm>
          <a:prstGeom prst="rect">
            <a:avLst/>
          </a:prstGeom>
          <a:solidFill>
            <a:srgbClr val="FFFFFF"/>
          </a:solidFill>
          <a:ln w="19050" cap="flat">
            <a:solidFill>
              <a:srgbClr val="1A77B5"/>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553943307"/>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Shape 56"/>
          <p:cNvSpPr/>
          <p:nvPr/>
        </p:nvSpPr>
        <p:spPr>
          <a:xfrm>
            <a:off x="-1" y="-1"/>
            <a:ext cx="10058402" cy="1069384"/>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7" name="Shape 57"/>
          <p:cNvSpPr/>
          <p:nvPr/>
        </p:nvSpPr>
        <p:spPr>
          <a:xfrm>
            <a:off x="369887" y="515948"/>
            <a:ext cx="5506478" cy="571028"/>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Table of Contents</a:t>
            </a:r>
            <a:endParaRPr sz="2400" dirty="0"/>
          </a:p>
        </p:txBody>
      </p:sp>
      <p:sp>
        <p:nvSpPr>
          <p:cNvPr id="58" name="Shape 58"/>
          <p:cNvSpPr/>
          <p:nvPr/>
        </p:nvSpPr>
        <p:spPr>
          <a:xfrm>
            <a:off x="369887" y="172358"/>
            <a:ext cx="2654966" cy="34114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3" name="TextBox 2"/>
          <p:cNvSpPr txBox="1"/>
          <p:nvPr/>
        </p:nvSpPr>
        <p:spPr>
          <a:xfrm>
            <a:off x="369887" y="7402807"/>
            <a:ext cx="882503" cy="202458"/>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kumimoji="0" lang="en-US" sz="800" b="0" i="0" u="none" strike="noStrike" cap="none" spc="0" normalizeH="0" baseline="0" dirty="0">
                <a:ln>
                  <a:noFill/>
                </a:ln>
                <a:solidFill>
                  <a:srgbClr val="000000"/>
                </a:solidFill>
                <a:effectLst/>
                <a:uFillTx/>
                <a:latin typeface="+mn-lt"/>
                <a:ea typeface="+mn-ea"/>
                <a:cs typeface="+mn-cs"/>
                <a:sym typeface="Helvetica Light"/>
              </a:rPr>
              <a:t>May 2019</a:t>
            </a:r>
          </a:p>
        </p:txBody>
      </p:sp>
      <p:sp>
        <p:nvSpPr>
          <p:cNvPr id="2" name="TextBox 1">
            <a:extLst>
              <a:ext uri="{FF2B5EF4-FFF2-40B4-BE49-F238E27FC236}">
                <a16:creationId xmlns:a16="http://schemas.microsoft.com/office/drawing/2014/main" id="{2AB0B9F0-CC33-154F-AFB0-40AC092281DE}"/>
              </a:ext>
            </a:extLst>
          </p:cNvPr>
          <p:cNvSpPr txBox="1"/>
          <p:nvPr/>
        </p:nvSpPr>
        <p:spPr>
          <a:xfrm>
            <a:off x="1697370" y="1264504"/>
            <a:ext cx="5854594" cy="5619326"/>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R="0" algn="l" defTabSz="584200" rtl="0" fontAlgn="auto" latinLnBrk="1" hangingPunct="0">
              <a:lnSpc>
                <a:spcPct val="100000"/>
              </a:lnSpc>
              <a:spcBef>
                <a:spcPts val="0"/>
              </a:spcBef>
              <a:spcAft>
                <a:spcPts val="0"/>
              </a:spcAft>
              <a:buClrTx/>
              <a:buSzTx/>
              <a:tabLst/>
            </a:pPr>
            <a:r>
              <a:rPr kumimoji="0" lang="en-US" sz="1800" b="1" i="0" u="none" strike="noStrike" cap="none" spc="0" normalizeH="0" baseline="0" dirty="0">
                <a:ln>
                  <a:noFill/>
                </a:ln>
                <a:solidFill>
                  <a:srgbClr val="000000"/>
                </a:solidFill>
                <a:effectLst/>
                <a:uFillTx/>
                <a:latin typeface="+mn-lt"/>
                <a:ea typeface="+mn-ea"/>
                <a:cs typeface="+mn-cs"/>
                <a:sym typeface="Helvetica Light"/>
              </a:rPr>
              <a:t>  3………Blockchain Icons</a:t>
            </a:r>
          </a:p>
          <a:p>
            <a:pPr marR="0" algn="l" defTabSz="584200" rtl="0" fontAlgn="auto" latinLnBrk="1" hangingPunct="0">
              <a:lnSpc>
                <a:spcPct val="100000"/>
              </a:lnSpc>
              <a:spcBef>
                <a:spcPts val="0"/>
              </a:spcBef>
              <a:spcAft>
                <a:spcPts val="0"/>
              </a:spcAft>
              <a:buClrTx/>
              <a:buSzTx/>
              <a:tabLst/>
            </a:pPr>
            <a:r>
              <a:rPr lang="en-US" sz="1800" b="1" dirty="0">
                <a:solidFill>
                  <a:srgbClr val="000000"/>
                </a:solidFill>
              </a:rPr>
              <a:t>  5………User Icons</a:t>
            </a:r>
          </a:p>
          <a:p>
            <a:pPr marR="0" algn="l" defTabSz="584200" rtl="0" fontAlgn="auto" latinLnBrk="1" hangingPunct="0">
              <a:lnSpc>
                <a:spcPct val="100000"/>
              </a:lnSpc>
              <a:spcBef>
                <a:spcPts val="0"/>
              </a:spcBef>
              <a:spcAft>
                <a:spcPts val="0"/>
              </a:spcAft>
              <a:buClrTx/>
              <a:buSzTx/>
              <a:tabLst/>
            </a:pPr>
            <a:r>
              <a:rPr kumimoji="0" lang="en-US" sz="1800" b="1" i="0" u="none" strike="noStrike" cap="none" spc="0" normalizeH="0" baseline="0" dirty="0">
                <a:ln>
                  <a:noFill/>
                </a:ln>
                <a:solidFill>
                  <a:srgbClr val="000000"/>
                </a:solidFill>
                <a:effectLst/>
                <a:uFillTx/>
                <a:latin typeface="+mn-lt"/>
                <a:ea typeface="+mn-ea"/>
                <a:cs typeface="+mn-cs"/>
                <a:sym typeface="Helvetica Light"/>
              </a:rPr>
              <a:t>  7………Application Icons</a:t>
            </a:r>
          </a:p>
          <a:p>
            <a:pPr marR="0" algn="l" defTabSz="584200" rtl="0" fontAlgn="auto" latinLnBrk="1" hangingPunct="0">
              <a:lnSpc>
                <a:spcPct val="100000"/>
              </a:lnSpc>
              <a:spcBef>
                <a:spcPts val="0"/>
              </a:spcBef>
              <a:spcAft>
                <a:spcPts val="0"/>
              </a:spcAft>
              <a:buClrTx/>
              <a:buSzTx/>
              <a:tabLst/>
            </a:pPr>
            <a:r>
              <a:rPr lang="en-US" sz="1800" b="1" dirty="0">
                <a:solidFill>
                  <a:srgbClr val="000000"/>
                </a:solidFill>
              </a:rPr>
              <a:t>10………Infrastructure Icons</a:t>
            </a:r>
          </a:p>
          <a:p>
            <a:pPr marR="0" algn="l" defTabSz="584200" rtl="0" fontAlgn="auto" latinLnBrk="1" hangingPunct="0">
              <a:lnSpc>
                <a:spcPct val="100000"/>
              </a:lnSpc>
              <a:spcBef>
                <a:spcPts val="0"/>
              </a:spcBef>
              <a:spcAft>
                <a:spcPts val="0"/>
              </a:spcAft>
              <a:buClrTx/>
              <a:buSzTx/>
              <a:tabLst/>
            </a:pPr>
            <a:r>
              <a:rPr kumimoji="0" lang="en-US" sz="1800" b="1" i="0" u="none" strike="noStrike" cap="none" spc="0" normalizeH="0" baseline="0" dirty="0">
                <a:ln>
                  <a:noFill/>
                </a:ln>
                <a:solidFill>
                  <a:srgbClr val="000000"/>
                </a:solidFill>
                <a:effectLst/>
                <a:uFillTx/>
                <a:latin typeface="+mn-lt"/>
                <a:ea typeface="+mn-ea"/>
                <a:cs typeface="+mn-cs"/>
                <a:sym typeface="Helvetica Light"/>
              </a:rPr>
              <a:t>13……... Data Store Icons</a:t>
            </a:r>
          </a:p>
          <a:p>
            <a:pPr marR="0" algn="l" defTabSz="584200" rtl="0" fontAlgn="auto" latinLnBrk="1" hangingPunct="0">
              <a:lnSpc>
                <a:spcPct val="100000"/>
              </a:lnSpc>
              <a:spcBef>
                <a:spcPts val="0"/>
              </a:spcBef>
              <a:spcAft>
                <a:spcPts val="0"/>
              </a:spcAft>
              <a:buClrTx/>
              <a:buSzTx/>
              <a:tabLst/>
            </a:pPr>
            <a:r>
              <a:rPr lang="en-US" sz="1800" b="1" dirty="0">
                <a:solidFill>
                  <a:srgbClr val="000000"/>
                </a:solidFill>
              </a:rPr>
              <a:t>15……... Management Icons</a:t>
            </a:r>
          </a:p>
          <a:p>
            <a:pPr marR="0" algn="l" defTabSz="584200" rtl="0" fontAlgn="auto" latinLnBrk="1" hangingPunct="0">
              <a:lnSpc>
                <a:spcPct val="100000"/>
              </a:lnSpc>
              <a:spcBef>
                <a:spcPts val="0"/>
              </a:spcBef>
              <a:spcAft>
                <a:spcPts val="0"/>
              </a:spcAft>
              <a:buClrTx/>
              <a:buSzTx/>
              <a:tabLst/>
            </a:pPr>
            <a:r>
              <a:rPr kumimoji="0" lang="en-US" sz="1800" b="1" i="0" u="none" strike="noStrike" cap="none" spc="0" normalizeH="0" baseline="0" dirty="0">
                <a:ln>
                  <a:noFill/>
                </a:ln>
                <a:solidFill>
                  <a:srgbClr val="000000"/>
                </a:solidFill>
                <a:effectLst/>
                <a:uFillTx/>
                <a:latin typeface="+mn-lt"/>
                <a:ea typeface="+mn-ea"/>
                <a:cs typeface="+mn-cs"/>
                <a:sym typeface="Helvetica Light"/>
              </a:rPr>
              <a:t>1</a:t>
            </a:r>
            <a:r>
              <a:rPr lang="en-US" sz="1800" b="1" dirty="0">
                <a:solidFill>
                  <a:srgbClr val="000000"/>
                </a:solidFill>
              </a:rPr>
              <a:t>7……... DevOps Icons</a:t>
            </a:r>
          </a:p>
          <a:p>
            <a:pPr marR="0" algn="l" defTabSz="584200" rtl="0" fontAlgn="auto" latinLnBrk="1" hangingPunct="0">
              <a:lnSpc>
                <a:spcPct val="100000"/>
              </a:lnSpc>
              <a:spcBef>
                <a:spcPts val="0"/>
              </a:spcBef>
              <a:spcAft>
                <a:spcPts val="0"/>
              </a:spcAft>
              <a:buClrTx/>
              <a:buSzTx/>
              <a:tabLst/>
            </a:pPr>
            <a:r>
              <a:rPr kumimoji="0" lang="en-US" sz="1800" b="1" i="0" u="none" strike="noStrike" cap="none" spc="0" normalizeH="0" baseline="0" dirty="0">
                <a:ln>
                  <a:noFill/>
                </a:ln>
                <a:solidFill>
                  <a:srgbClr val="000000"/>
                </a:solidFill>
                <a:effectLst/>
                <a:uFillTx/>
                <a:latin typeface="+mn-lt"/>
                <a:ea typeface="+mn-ea"/>
                <a:cs typeface="+mn-cs"/>
                <a:sym typeface="Helvetica Light"/>
              </a:rPr>
              <a:t>19……... Security Icons</a:t>
            </a:r>
          </a:p>
          <a:p>
            <a:pPr marR="0" algn="l" defTabSz="584200" rtl="0" fontAlgn="auto" latinLnBrk="1" hangingPunct="0">
              <a:lnSpc>
                <a:spcPct val="100000"/>
              </a:lnSpc>
              <a:spcBef>
                <a:spcPts val="0"/>
              </a:spcBef>
              <a:spcAft>
                <a:spcPts val="0"/>
              </a:spcAft>
              <a:buClrTx/>
              <a:buSzTx/>
              <a:tabLst/>
            </a:pPr>
            <a:r>
              <a:rPr lang="en-US" sz="1800" b="1" dirty="0">
                <a:solidFill>
                  <a:srgbClr val="000000"/>
                </a:solidFill>
              </a:rPr>
              <a:t>20……... Social Icons</a:t>
            </a:r>
          </a:p>
          <a:p>
            <a:pPr marR="0" algn="l" defTabSz="584200" rtl="0" fontAlgn="auto" latinLnBrk="1" hangingPunct="0">
              <a:lnSpc>
                <a:spcPct val="100000"/>
              </a:lnSpc>
              <a:spcBef>
                <a:spcPts val="0"/>
              </a:spcBef>
              <a:spcAft>
                <a:spcPts val="0"/>
              </a:spcAft>
              <a:buClrTx/>
              <a:buSzTx/>
              <a:tabLst/>
            </a:pPr>
            <a:r>
              <a:rPr kumimoji="0" lang="en-US" sz="1800" b="1" i="0" u="none" strike="noStrike" cap="none" spc="0" normalizeH="0" baseline="0" dirty="0">
                <a:ln>
                  <a:noFill/>
                </a:ln>
                <a:solidFill>
                  <a:srgbClr val="000000"/>
                </a:solidFill>
                <a:effectLst/>
                <a:uFillTx/>
                <a:latin typeface="+mn-lt"/>
                <a:ea typeface="+mn-ea"/>
                <a:cs typeface="+mn-cs"/>
                <a:sym typeface="Helvetica Light"/>
              </a:rPr>
              <a:t>21……... Analytics Icons</a:t>
            </a:r>
          </a:p>
          <a:p>
            <a:pPr marR="0" algn="l" defTabSz="584200" rtl="0" fontAlgn="auto" latinLnBrk="1" hangingPunct="0">
              <a:lnSpc>
                <a:spcPct val="100000"/>
              </a:lnSpc>
              <a:spcBef>
                <a:spcPts val="0"/>
              </a:spcBef>
              <a:spcAft>
                <a:spcPts val="0"/>
              </a:spcAft>
              <a:buClrTx/>
              <a:buSzTx/>
              <a:tabLst/>
            </a:pPr>
            <a:r>
              <a:rPr lang="en-US" sz="1800" b="1" dirty="0">
                <a:solidFill>
                  <a:srgbClr val="000000"/>
                </a:solidFill>
              </a:rPr>
              <a:t>22……... Service Management Icons</a:t>
            </a:r>
          </a:p>
          <a:p>
            <a:pPr marR="0" algn="l" defTabSz="584200" rtl="0" fontAlgn="auto" latinLnBrk="1" hangingPunct="0">
              <a:lnSpc>
                <a:spcPct val="100000"/>
              </a:lnSpc>
              <a:spcBef>
                <a:spcPts val="0"/>
              </a:spcBef>
              <a:spcAft>
                <a:spcPts val="0"/>
              </a:spcAft>
              <a:buClrTx/>
              <a:buSzTx/>
              <a:tabLst/>
            </a:pPr>
            <a:r>
              <a:rPr kumimoji="0" lang="en-US" sz="1800" b="1" i="0" u="none" strike="noStrike" cap="none" spc="0" normalizeH="0" baseline="0" dirty="0">
                <a:ln>
                  <a:noFill/>
                </a:ln>
                <a:solidFill>
                  <a:srgbClr val="000000"/>
                </a:solidFill>
                <a:effectLst/>
                <a:uFillTx/>
                <a:latin typeface="+mn-lt"/>
                <a:ea typeface="+mn-ea"/>
                <a:cs typeface="+mn-cs"/>
                <a:sym typeface="Helvetica Light"/>
              </a:rPr>
              <a:t>24…....... </a:t>
            </a:r>
            <a:r>
              <a:rPr lang="en-US" sz="1800" b="1" dirty="0">
                <a:solidFill>
                  <a:srgbClr val="000000"/>
                </a:solidFill>
              </a:rPr>
              <a:t>Digital Business Automation</a:t>
            </a:r>
          </a:p>
          <a:p>
            <a:pPr marR="0" algn="l" defTabSz="584200" rtl="0" fontAlgn="auto" latinLnBrk="1" hangingPunct="0">
              <a:lnSpc>
                <a:spcPct val="100000"/>
              </a:lnSpc>
              <a:spcBef>
                <a:spcPts val="0"/>
              </a:spcBef>
              <a:spcAft>
                <a:spcPts val="0"/>
              </a:spcAft>
              <a:buClrTx/>
              <a:buSzTx/>
              <a:tabLst/>
            </a:pPr>
            <a:r>
              <a:rPr kumimoji="0" lang="en-US" sz="1800" b="1" i="0" u="none" strike="noStrike" cap="none" spc="0" normalizeH="0" baseline="0" dirty="0">
                <a:ln>
                  <a:noFill/>
                </a:ln>
                <a:solidFill>
                  <a:srgbClr val="000000"/>
                </a:solidFill>
                <a:effectLst/>
                <a:uFillTx/>
                <a:latin typeface="+mn-lt"/>
                <a:ea typeface="+mn-ea"/>
                <a:cs typeface="+mn-cs"/>
                <a:sym typeface="Helvetica Light"/>
              </a:rPr>
              <a:t>27……… Watson Icons</a:t>
            </a:r>
          </a:p>
          <a:p>
            <a:pPr marR="0" algn="l" defTabSz="584200" rtl="0" fontAlgn="auto" latinLnBrk="1" hangingPunct="0">
              <a:lnSpc>
                <a:spcPct val="100000"/>
              </a:lnSpc>
              <a:spcBef>
                <a:spcPts val="0"/>
              </a:spcBef>
              <a:spcAft>
                <a:spcPts val="0"/>
              </a:spcAft>
              <a:buClrTx/>
              <a:buSzTx/>
              <a:tabLst/>
            </a:pPr>
            <a:r>
              <a:rPr lang="en-US" sz="1800" b="1" dirty="0">
                <a:solidFill>
                  <a:srgbClr val="000000"/>
                </a:solidFill>
              </a:rPr>
              <a:t>28……… Virtual Private Cloud Groups &amp; Icons</a:t>
            </a:r>
          </a:p>
          <a:p>
            <a:pPr marR="0" algn="l" defTabSz="584200" rtl="0" fontAlgn="auto" latinLnBrk="1" hangingPunct="0">
              <a:lnSpc>
                <a:spcPct val="100000"/>
              </a:lnSpc>
              <a:spcBef>
                <a:spcPts val="0"/>
              </a:spcBef>
              <a:spcAft>
                <a:spcPts val="0"/>
              </a:spcAft>
              <a:buClrTx/>
              <a:buSzTx/>
              <a:tabLst/>
            </a:pPr>
            <a:r>
              <a:rPr lang="en-US" sz="1800" b="1" dirty="0">
                <a:solidFill>
                  <a:srgbClr val="000000"/>
                </a:solidFill>
              </a:rPr>
              <a:t>32……… Runtime Numbers</a:t>
            </a:r>
          </a:p>
          <a:p>
            <a:pPr marR="0" algn="l" defTabSz="584200" rtl="0" fontAlgn="auto" latinLnBrk="1" hangingPunct="0">
              <a:lnSpc>
                <a:spcPct val="100000"/>
              </a:lnSpc>
              <a:spcBef>
                <a:spcPts val="0"/>
              </a:spcBef>
              <a:spcAft>
                <a:spcPts val="0"/>
              </a:spcAft>
              <a:buClrTx/>
              <a:buSzTx/>
              <a:tabLst/>
            </a:pPr>
            <a:r>
              <a:rPr lang="en-US" sz="1800" b="1" dirty="0">
                <a:solidFill>
                  <a:srgbClr val="000000"/>
                </a:solidFill>
              </a:rPr>
              <a:t>33……… Gray out instructions</a:t>
            </a:r>
          </a:p>
          <a:p>
            <a:pPr marR="0" algn="l" defTabSz="584200" rtl="0" fontAlgn="auto" latinLnBrk="1" hangingPunct="0">
              <a:lnSpc>
                <a:spcPct val="100000"/>
              </a:lnSpc>
              <a:spcBef>
                <a:spcPts val="0"/>
              </a:spcBef>
              <a:spcAft>
                <a:spcPts val="0"/>
              </a:spcAft>
              <a:buClrTx/>
              <a:buSzTx/>
              <a:tabLst/>
            </a:pPr>
            <a:r>
              <a:rPr lang="en-US" sz="1800" b="1" dirty="0">
                <a:solidFill>
                  <a:srgbClr val="000000"/>
                </a:solidFill>
              </a:rPr>
              <a:t>34……… IBM Cloud Service Icons</a:t>
            </a:r>
          </a:p>
          <a:p>
            <a:pPr marR="0" algn="l" defTabSz="584200" rtl="0" fontAlgn="auto" latinLnBrk="1" hangingPunct="0">
              <a:lnSpc>
                <a:spcPct val="100000"/>
              </a:lnSpc>
              <a:spcBef>
                <a:spcPts val="0"/>
              </a:spcBef>
              <a:spcAft>
                <a:spcPts val="0"/>
              </a:spcAft>
              <a:buClrTx/>
              <a:buSzTx/>
              <a:tabLst/>
            </a:pPr>
            <a:r>
              <a:rPr lang="en-US" sz="1800" b="1" dirty="0">
                <a:solidFill>
                  <a:srgbClr val="000000"/>
                </a:solidFill>
              </a:rPr>
              <a:t>35……... Cloud Background Templates</a:t>
            </a:r>
          </a:p>
          <a:p>
            <a:pPr marR="0" algn="l" defTabSz="584200" rtl="0" fontAlgn="auto" latinLnBrk="1" hangingPunct="0">
              <a:lnSpc>
                <a:spcPct val="100000"/>
              </a:lnSpc>
              <a:spcBef>
                <a:spcPts val="0"/>
              </a:spcBef>
              <a:spcAft>
                <a:spcPts val="0"/>
              </a:spcAft>
              <a:buClrTx/>
              <a:buSzTx/>
              <a:tabLst/>
            </a:pPr>
            <a:r>
              <a:rPr lang="en-US" sz="1800" b="1" dirty="0">
                <a:solidFill>
                  <a:srgbClr val="000000"/>
                </a:solidFill>
              </a:rPr>
              <a:t>43……… Diagram Design Standards</a:t>
            </a:r>
          </a:p>
          <a:p>
            <a:pPr marR="0" algn="l" defTabSz="584200" rtl="0" fontAlgn="auto" latinLnBrk="1" hangingPunct="0">
              <a:lnSpc>
                <a:spcPct val="100000"/>
              </a:lnSpc>
              <a:spcBef>
                <a:spcPts val="0"/>
              </a:spcBef>
              <a:spcAft>
                <a:spcPts val="0"/>
              </a:spcAft>
              <a:buClrTx/>
              <a:buSzTx/>
              <a:tabLst/>
            </a:pPr>
            <a:endParaRPr kumimoji="0" lang="en-US" sz="1800" b="0" i="0"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1059098325"/>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hape 61">
            <a:extLst>
              <a:ext uri="{FF2B5EF4-FFF2-40B4-BE49-F238E27FC236}">
                <a16:creationId xmlns:a16="http://schemas.microsoft.com/office/drawing/2014/main" id="{339195F8-76B3-AB49-94FA-B544C26F4ADD}"/>
              </a:ext>
            </a:extLst>
          </p:cNvPr>
          <p:cNvSpPr/>
          <p:nvPr/>
        </p:nvSpPr>
        <p:spPr>
          <a:xfrm>
            <a:off x="68502" y="342961"/>
            <a:ext cx="9880568" cy="7002056"/>
          </a:xfrm>
          <a:prstGeom prst="rect">
            <a:avLst/>
          </a:prstGeom>
          <a:ln w="25400">
            <a:solidFill>
              <a:srgbClr val="4277BB"/>
            </a:solidFill>
            <a:miter lim="400000"/>
          </a:ln>
        </p:spPr>
        <p:txBody>
          <a:bodyPr lIns="0" tIns="0" rIns="0" bIns="0" anchor="ctr"/>
          <a:lstStyle/>
          <a:p>
            <a:pPr lvl="0">
              <a:defRPr sz="1800">
                <a:solidFill>
                  <a:srgbClr val="4277BB"/>
                </a:solidFill>
              </a:defRPr>
            </a:pPr>
            <a:endParaRPr dirty="0"/>
          </a:p>
        </p:txBody>
      </p:sp>
      <p:sp>
        <p:nvSpPr>
          <p:cNvPr id="20" name="Shape 66">
            <a:extLst>
              <a:ext uri="{FF2B5EF4-FFF2-40B4-BE49-F238E27FC236}">
                <a16:creationId xmlns:a16="http://schemas.microsoft.com/office/drawing/2014/main" id="{A73C0E9C-A165-C94F-9534-6F922FE1F24B}"/>
              </a:ext>
            </a:extLst>
          </p:cNvPr>
          <p:cNvSpPr/>
          <p:nvPr/>
        </p:nvSpPr>
        <p:spPr>
          <a:xfrm flipV="1">
            <a:off x="2606363" y="352043"/>
            <a:ext cx="0" cy="2709745"/>
          </a:xfrm>
          <a:prstGeom prst="line">
            <a:avLst/>
          </a:prstGeom>
          <a:ln w="3175">
            <a:solidFill>
              <a:srgbClr val="4277BB"/>
            </a:solidFill>
            <a:miter lim="400000"/>
          </a:ln>
        </p:spPr>
        <p:txBody>
          <a:bodyPr lIns="0" tIns="0" rIns="0" bIns="0" anchor="ctr"/>
          <a:lstStyle/>
          <a:p>
            <a:pPr lvl="0">
              <a:defRPr sz="1800"/>
            </a:pPr>
            <a:endParaRPr dirty="0"/>
          </a:p>
        </p:txBody>
      </p:sp>
      <p:sp>
        <p:nvSpPr>
          <p:cNvPr id="21" name="Shape 64">
            <a:extLst>
              <a:ext uri="{FF2B5EF4-FFF2-40B4-BE49-F238E27FC236}">
                <a16:creationId xmlns:a16="http://schemas.microsoft.com/office/drawing/2014/main" id="{1C8BAA2A-50C0-DA4D-A952-06918B0904AF}"/>
              </a:ext>
            </a:extLst>
          </p:cNvPr>
          <p:cNvSpPr/>
          <p:nvPr/>
        </p:nvSpPr>
        <p:spPr>
          <a:xfrm>
            <a:off x="140789" y="388556"/>
            <a:ext cx="1176604"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PUBLIC NETWORK</a:t>
            </a:r>
            <a:endParaRPr sz="1000" b="1" dirty="0">
              <a:solidFill>
                <a:srgbClr val="4277BB"/>
              </a:solidFill>
            </a:endParaRPr>
          </a:p>
        </p:txBody>
      </p:sp>
      <p:sp>
        <p:nvSpPr>
          <p:cNvPr id="22" name="Shape 64">
            <a:extLst>
              <a:ext uri="{FF2B5EF4-FFF2-40B4-BE49-F238E27FC236}">
                <a16:creationId xmlns:a16="http://schemas.microsoft.com/office/drawing/2014/main" id="{C628D272-4804-574D-B3BC-9372DA93FCFA}"/>
              </a:ext>
            </a:extLst>
          </p:cNvPr>
          <p:cNvSpPr/>
          <p:nvPr/>
        </p:nvSpPr>
        <p:spPr>
          <a:xfrm>
            <a:off x="2634141" y="379520"/>
            <a:ext cx="1155766"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CLOUD NETWORK</a:t>
            </a:r>
            <a:endParaRPr sz="1000" b="1" dirty="0">
              <a:solidFill>
                <a:srgbClr val="4277BB"/>
              </a:solidFill>
            </a:endParaRPr>
          </a:p>
        </p:txBody>
      </p:sp>
      <p:sp>
        <p:nvSpPr>
          <p:cNvPr id="24" name="Shape 64">
            <a:extLst>
              <a:ext uri="{FF2B5EF4-FFF2-40B4-BE49-F238E27FC236}">
                <a16:creationId xmlns:a16="http://schemas.microsoft.com/office/drawing/2014/main" id="{D9B637F7-E1DF-AF41-A51E-7C2D0D70B41E}"/>
              </a:ext>
            </a:extLst>
          </p:cNvPr>
          <p:cNvSpPr/>
          <p:nvPr/>
        </p:nvSpPr>
        <p:spPr>
          <a:xfrm>
            <a:off x="8133889" y="382185"/>
            <a:ext cx="1551707"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ENTERPRISE NETWORK</a:t>
            </a:r>
            <a:endParaRPr sz="1000" b="1" dirty="0">
              <a:solidFill>
                <a:srgbClr val="4277BB"/>
              </a:solidFill>
            </a:endParaRPr>
          </a:p>
        </p:txBody>
      </p:sp>
      <p:sp>
        <p:nvSpPr>
          <p:cNvPr id="27" name="Shape 66">
            <a:extLst>
              <a:ext uri="{FF2B5EF4-FFF2-40B4-BE49-F238E27FC236}">
                <a16:creationId xmlns:a16="http://schemas.microsoft.com/office/drawing/2014/main" id="{23C42F38-DAFD-1943-9F4B-B8B4D4D544F4}"/>
              </a:ext>
            </a:extLst>
          </p:cNvPr>
          <p:cNvSpPr/>
          <p:nvPr/>
        </p:nvSpPr>
        <p:spPr>
          <a:xfrm flipV="1">
            <a:off x="2591366" y="4196930"/>
            <a:ext cx="0" cy="3156054"/>
          </a:xfrm>
          <a:prstGeom prst="line">
            <a:avLst/>
          </a:prstGeom>
          <a:ln w="3175">
            <a:solidFill>
              <a:srgbClr val="4277BB"/>
            </a:solidFill>
            <a:miter lim="400000"/>
          </a:ln>
        </p:spPr>
        <p:txBody>
          <a:bodyPr lIns="0" tIns="0" rIns="0" bIns="0" anchor="ctr"/>
          <a:lstStyle/>
          <a:p>
            <a:pPr lvl="0">
              <a:defRPr sz="1800"/>
            </a:pPr>
            <a:endParaRPr dirty="0"/>
          </a:p>
        </p:txBody>
      </p:sp>
      <p:sp>
        <p:nvSpPr>
          <p:cNvPr id="28" name="Shape 66">
            <a:extLst>
              <a:ext uri="{FF2B5EF4-FFF2-40B4-BE49-F238E27FC236}">
                <a16:creationId xmlns:a16="http://schemas.microsoft.com/office/drawing/2014/main" id="{921B694E-6CFD-0542-A0AA-F70861E71EF1}"/>
              </a:ext>
            </a:extLst>
          </p:cNvPr>
          <p:cNvSpPr/>
          <p:nvPr/>
        </p:nvSpPr>
        <p:spPr>
          <a:xfrm flipV="1">
            <a:off x="8085559" y="337961"/>
            <a:ext cx="0" cy="2658454"/>
          </a:xfrm>
          <a:prstGeom prst="line">
            <a:avLst/>
          </a:prstGeom>
          <a:ln w="3175">
            <a:solidFill>
              <a:srgbClr val="4277BB"/>
            </a:solidFill>
            <a:miter lim="400000"/>
          </a:ln>
        </p:spPr>
        <p:txBody>
          <a:bodyPr lIns="0" tIns="0" rIns="0" bIns="0" anchor="ctr"/>
          <a:lstStyle/>
          <a:p>
            <a:pPr lvl="0">
              <a:defRPr sz="1800"/>
            </a:pPr>
            <a:endParaRPr dirty="0"/>
          </a:p>
        </p:txBody>
      </p:sp>
      <p:sp>
        <p:nvSpPr>
          <p:cNvPr id="29" name="Shape 66">
            <a:extLst>
              <a:ext uri="{FF2B5EF4-FFF2-40B4-BE49-F238E27FC236}">
                <a16:creationId xmlns:a16="http://schemas.microsoft.com/office/drawing/2014/main" id="{B1F06A4C-5CB7-2246-8D58-3C70B8DCCE7E}"/>
              </a:ext>
            </a:extLst>
          </p:cNvPr>
          <p:cNvSpPr/>
          <p:nvPr/>
        </p:nvSpPr>
        <p:spPr>
          <a:xfrm flipV="1">
            <a:off x="8080797" y="4196930"/>
            <a:ext cx="0" cy="4341454"/>
          </a:xfrm>
          <a:prstGeom prst="line">
            <a:avLst/>
          </a:prstGeom>
          <a:ln w="3175">
            <a:solidFill>
              <a:srgbClr val="4277BB"/>
            </a:solidFill>
            <a:miter lim="400000"/>
          </a:ln>
        </p:spPr>
        <p:txBody>
          <a:bodyPr lIns="0" tIns="0" rIns="0" bIns="0" anchor="ctr"/>
          <a:lstStyle/>
          <a:p>
            <a:pPr lvl="0">
              <a:defRPr sz="1800"/>
            </a:pPr>
            <a:endParaRPr dirty="0"/>
          </a:p>
        </p:txBody>
      </p:sp>
      <p:grpSp>
        <p:nvGrpSpPr>
          <p:cNvPr id="30" name="Group 281">
            <a:extLst>
              <a:ext uri="{FF2B5EF4-FFF2-40B4-BE49-F238E27FC236}">
                <a16:creationId xmlns:a16="http://schemas.microsoft.com/office/drawing/2014/main" id="{C1822144-2DA6-774F-85D0-6934CB07AC43}"/>
              </a:ext>
            </a:extLst>
          </p:cNvPr>
          <p:cNvGrpSpPr/>
          <p:nvPr/>
        </p:nvGrpSpPr>
        <p:grpSpPr>
          <a:xfrm>
            <a:off x="7506608" y="3254782"/>
            <a:ext cx="1058011" cy="942146"/>
            <a:chOff x="67964" y="0"/>
            <a:chExt cx="1178718" cy="1049635"/>
          </a:xfrm>
        </p:grpSpPr>
        <p:sp>
          <p:nvSpPr>
            <p:cNvPr id="31" name="Shape 277">
              <a:extLst>
                <a:ext uri="{FF2B5EF4-FFF2-40B4-BE49-F238E27FC236}">
                  <a16:creationId xmlns:a16="http://schemas.microsoft.com/office/drawing/2014/main" id="{D3F74083-9B79-7243-AE97-2D41AD02CFB4}"/>
                </a:ext>
              </a:extLst>
            </p:cNvPr>
            <p:cNvSpPr/>
            <p:nvPr/>
          </p:nvSpPr>
          <p:spPr>
            <a:xfrm>
              <a:off x="290174"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32" name="Group 280">
              <a:extLst>
                <a:ext uri="{FF2B5EF4-FFF2-40B4-BE49-F238E27FC236}">
                  <a16:creationId xmlns:a16="http://schemas.microsoft.com/office/drawing/2014/main" id="{7FFDC71B-6F1B-174F-A9C2-BCEBD0BD9A31}"/>
                </a:ext>
              </a:extLst>
            </p:cNvPr>
            <p:cNvGrpSpPr/>
            <p:nvPr/>
          </p:nvGrpSpPr>
          <p:grpSpPr>
            <a:xfrm>
              <a:off x="67964" y="116277"/>
              <a:ext cx="1178720" cy="933359"/>
              <a:chOff x="85641" y="106455"/>
              <a:chExt cx="1178718" cy="933357"/>
            </a:xfrm>
          </p:grpSpPr>
          <p:pic>
            <p:nvPicPr>
              <p:cNvPr id="33" name="_-11.png">
                <a:extLst>
                  <a:ext uri="{FF2B5EF4-FFF2-40B4-BE49-F238E27FC236}">
                    <a16:creationId xmlns:a16="http://schemas.microsoft.com/office/drawing/2014/main" id="{4DC9CE0D-41B6-6A48-A2F8-E89A7147B801}"/>
                  </a:ext>
                </a:extLst>
              </p:cNvPr>
              <p:cNvPicPr/>
              <p:nvPr/>
            </p:nvPicPr>
            <p:blipFill>
              <a:blip r:embed="rId3"/>
              <a:srcRect l="10614" t="15052" r="10614" b="23720"/>
              <a:stretch>
                <a:fillRect/>
              </a:stretch>
            </p:blipFill>
            <p:spPr>
              <a:xfrm>
                <a:off x="387925" y="106455"/>
                <a:ext cx="559330" cy="433018"/>
              </a:xfrm>
              <a:prstGeom prst="rect">
                <a:avLst/>
              </a:prstGeom>
              <a:ln w="3175" cap="flat">
                <a:noFill/>
                <a:miter lim="400000"/>
              </a:ln>
              <a:effectLst/>
            </p:spPr>
          </p:pic>
          <p:sp>
            <p:nvSpPr>
              <p:cNvPr id="34" name="Shape 279">
                <a:extLst>
                  <a:ext uri="{FF2B5EF4-FFF2-40B4-BE49-F238E27FC236}">
                    <a16:creationId xmlns:a16="http://schemas.microsoft.com/office/drawing/2014/main" id="{AC69F76E-0F5A-AD4D-81BF-2298D84A3FA1}"/>
                  </a:ext>
                </a:extLst>
              </p:cNvPr>
              <p:cNvSpPr/>
              <p:nvPr/>
            </p:nvSpPr>
            <p:spPr>
              <a:xfrm>
                <a:off x="85641" y="707231"/>
                <a:ext cx="117872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TRANSFORMATION &amp;</a:t>
                </a:r>
              </a:p>
              <a:p>
                <a:pPr lvl="0">
                  <a:defRPr sz="1800"/>
                </a:pPr>
                <a:r>
                  <a:rPr sz="800" b="1" dirty="0">
                    <a:solidFill>
                      <a:srgbClr val="4277BB"/>
                    </a:solidFill>
                    <a:latin typeface="Helvetica"/>
                    <a:ea typeface="Helvetica"/>
                    <a:cs typeface="Helvetica"/>
                    <a:sym typeface="Helvetica"/>
                  </a:rPr>
                  <a:t>CONNECTIVITY</a:t>
                </a:r>
              </a:p>
            </p:txBody>
          </p:sp>
        </p:grpSp>
      </p:grpSp>
      <p:grpSp>
        <p:nvGrpSpPr>
          <p:cNvPr id="3" name="Group 2">
            <a:extLst>
              <a:ext uri="{FF2B5EF4-FFF2-40B4-BE49-F238E27FC236}">
                <a16:creationId xmlns:a16="http://schemas.microsoft.com/office/drawing/2014/main" id="{4878A5D5-A856-6649-A045-58546397AB0A}"/>
              </a:ext>
            </a:extLst>
          </p:cNvPr>
          <p:cNvGrpSpPr/>
          <p:nvPr/>
        </p:nvGrpSpPr>
        <p:grpSpPr>
          <a:xfrm>
            <a:off x="2292077" y="3186863"/>
            <a:ext cx="641780" cy="957872"/>
            <a:chOff x="1634616" y="3113989"/>
            <a:chExt cx="641780" cy="957872"/>
          </a:xfrm>
        </p:grpSpPr>
        <p:sp>
          <p:nvSpPr>
            <p:cNvPr id="43" name="Shape 84">
              <a:extLst>
                <a:ext uri="{FF2B5EF4-FFF2-40B4-BE49-F238E27FC236}">
                  <a16:creationId xmlns:a16="http://schemas.microsoft.com/office/drawing/2014/main" id="{E5D9F1C7-C3FA-B943-861C-A4D68AF624C7}"/>
                </a:ext>
              </a:extLst>
            </p:cNvPr>
            <p:cNvSpPr/>
            <p:nvPr/>
          </p:nvSpPr>
          <p:spPr>
            <a:xfrm>
              <a:off x="1695019" y="3825640"/>
              <a:ext cx="52097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EDGE </a:t>
              </a:r>
              <a:endParaRPr lang="en-US" sz="800" b="1" dirty="0">
                <a:solidFill>
                  <a:srgbClr val="4277BB"/>
                </a:solidFill>
              </a:endParaRPr>
            </a:p>
            <a:p>
              <a:pPr lvl="0">
                <a:defRPr sz="1800" b="0">
                  <a:solidFill>
                    <a:srgbClr val="000000"/>
                  </a:solidFill>
                </a:defRPr>
              </a:pPr>
              <a:r>
                <a:rPr sz="800" b="1" dirty="0">
                  <a:solidFill>
                    <a:srgbClr val="4277BB"/>
                  </a:solidFill>
                </a:rPr>
                <a:t>SERVICES</a:t>
              </a:r>
            </a:p>
          </p:txBody>
        </p:sp>
        <p:grpSp>
          <p:nvGrpSpPr>
            <p:cNvPr id="2" name="Group 1">
              <a:extLst>
                <a:ext uri="{FF2B5EF4-FFF2-40B4-BE49-F238E27FC236}">
                  <a16:creationId xmlns:a16="http://schemas.microsoft.com/office/drawing/2014/main" id="{368D3579-ECFD-A341-B133-A12C839CBC5B}"/>
                </a:ext>
              </a:extLst>
            </p:cNvPr>
            <p:cNvGrpSpPr/>
            <p:nvPr/>
          </p:nvGrpSpPr>
          <p:grpSpPr>
            <a:xfrm>
              <a:off x="1634616" y="3113989"/>
              <a:ext cx="641780" cy="680643"/>
              <a:chOff x="3697684" y="2260045"/>
              <a:chExt cx="641780" cy="680643"/>
            </a:xfrm>
          </p:grpSpPr>
          <p:sp>
            <p:nvSpPr>
              <p:cNvPr id="46" name="Shape 277">
                <a:extLst>
                  <a:ext uri="{FF2B5EF4-FFF2-40B4-BE49-F238E27FC236}">
                    <a16:creationId xmlns:a16="http://schemas.microsoft.com/office/drawing/2014/main" id="{5BA360AA-008E-374B-94AD-B49FC01AC318}"/>
                  </a:ext>
                </a:extLst>
              </p:cNvPr>
              <p:cNvSpPr/>
              <p:nvPr/>
            </p:nvSpPr>
            <p:spPr>
              <a:xfrm>
                <a:off x="3704655" y="2286000"/>
                <a:ext cx="634809" cy="6348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42" name="_-10.png">
                <a:extLst>
                  <a:ext uri="{FF2B5EF4-FFF2-40B4-BE49-F238E27FC236}">
                    <a16:creationId xmlns:a16="http://schemas.microsoft.com/office/drawing/2014/main" id="{9973906A-A595-5247-B16E-6D1E628B71DC}"/>
                  </a:ext>
                </a:extLst>
              </p:cNvPr>
              <p:cNvPicPr/>
              <p:nvPr/>
            </p:nvPicPr>
            <p:blipFill>
              <a:blip r:embed="rId4"/>
              <a:srcRect/>
              <a:stretch>
                <a:fillRect/>
              </a:stretch>
            </p:blipFill>
            <p:spPr>
              <a:xfrm>
                <a:off x="3697684" y="2260045"/>
                <a:ext cx="632517" cy="680643"/>
              </a:xfrm>
              <a:prstGeom prst="rect">
                <a:avLst/>
              </a:prstGeom>
              <a:ln w="3175" cap="flat">
                <a:noFill/>
                <a:miter lim="400000"/>
              </a:ln>
              <a:effectLst/>
            </p:spPr>
          </p:pic>
        </p:grpSp>
      </p:grpSp>
      <p:sp>
        <p:nvSpPr>
          <p:cNvPr id="50" name="Rectangle 49">
            <a:extLst>
              <a:ext uri="{FF2B5EF4-FFF2-40B4-BE49-F238E27FC236}">
                <a16:creationId xmlns:a16="http://schemas.microsoft.com/office/drawing/2014/main" id="{F428CFB1-D471-5A44-9DCA-1F04E5945892}"/>
              </a:ext>
            </a:extLst>
          </p:cNvPr>
          <p:cNvSpPr/>
          <p:nvPr/>
        </p:nvSpPr>
        <p:spPr>
          <a:xfrm>
            <a:off x="1405288" y="6105847"/>
            <a:ext cx="7334451" cy="1114096"/>
          </a:xfrm>
          <a:prstGeom prst="rect">
            <a:avLst/>
          </a:prstGeom>
          <a:solidFill>
            <a:srgbClr val="FFFFFF"/>
          </a:solidFill>
          <a:ln w="19050" cap="flat">
            <a:solidFill>
              <a:srgbClr val="1A77B5"/>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8516409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9189F5D4-57F2-3049-AD14-A8233A39AD30}"/>
              </a:ext>
            </a:extLst>
          </p:cNvPr>
          <p:cNvGrpSpPr/>
          <p:nvPr/>
        </p:nvGrpSpPr>
        <p:grpSpPr>
          <a:xfrm>
            <a:off x="7209954" y="3120328"/>
            <a:ext cx="1277292" cy="1089366"/>
            <a:chOff x="7127302" y="3242223"/>
            <a:chExt cx="1056493" cy="901052"/>
          </a:xfrm>
        </p:grpSpPr>
        <p:sp>
          <p:nvSpPr>
            <p:cNvPr id="25" name="Shape 149">
              <a:extLst>
                <a:ext uri="{FF2B5EF4-FFF2-40B4-BE49-F238E27FC236}">
                  <a16:creationId xmlns:a16="http://schemas.microsoft.com/office/drawing/2014/main" id="{FCB83BEF-CDEE-834A-897B-D6B885312F41}"/>
                </a:ext>
              </a:extLst>
            </p:cNvPr>
            <p:cNvSpPr/>
            <p:nvPr/>
          </p:nvSpPr>
          <p:spPr>
            <a:xfrm>
              <a:off x="7307075" y="3263404"/>
              <a:ext cx="585216" cy="5852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6" name="Group 152">
              <a:extLst>
                <a:ext uri="{FF2B5EF4-FFF2-40B4-BE49-F238E27FC236}">
                  <a16:creationId xmlns:a16="http://schemas.microsoft.com/office/drawing/2014/main" id="{CDE5ABE6-AFFD-CC47-B915-D84FA5A7ED62}"/>
                </a:ext>
              </a:extLst>
            </p:cNvPr>
            <p:cNvGrpSpPr/>
            <p:nvPr/>
          </p:nvGrpSpPr>
          <p:grpSpPr>
            <a:xfrm>
              <a:off x="7127302" y="3242223"/>
              <a:ext cx="1056493" cy="901052"/>
              <a:chOff x="51124" y="-548448"/>
              <a:chExt cx="1178720" cy="1005296"/>
            </a:xfrm>
          </p:grpSpPr>
          <p:pic>
            <p:nvPicPr>
              <p:cNvPr id="35" name="_-11.png">
                <a:extLst>
                  <a:ext uri="{FF2B5EF4-FFF2-40B4-BE49-F238E27FC236}">
                    <a16:creationId xmlns:a16="http://schemas.microsoft.com/office/drawing/2014/main" id="{906D7378-D9FD-BA45-8276-5649E4B43660}"/>
                  </a:ext>
                </a:extLst>
              </p:cNvPr>
              <p:cNvPicPr/>
              <p:nvPr/>
            </p:nvPicPr>
            <p:blipFill>
              <a:blip r:embed="rId3"/>
              <a:srcRect l="199" r="199"/>
              <a:stretch>
                <a:fillRect/>
              </a:stretch>
            </p:blipFill>
            <p:spPr>
              <a:xfrm>
                <a:off x="233432" y="-548448"/>
                <a:ext cx="707232" cy="707232"/>
              </a:xfrm>
              <a:prstGeom prst="rect">
                <a:avLst/>
              </a:prstGeom>
              <a:ln w="3175" cap="flat">
                <a:noFill/>
                <a:miter lim="400000"/>
              </a:ln>
              <a:effectLst/>
            </p:spPr>
          </p:pic>
          <p:sp>
            <p:nvSpPr>
              <p:cNvPr id="36" name="Shape 151">
                <a:extLst>
                  <a:ext uri="{FF2B5EF4-FFF2-40B4-BE49-F238E27FC236}">
                    <a16:creationId xmlns:a16="http://schemas.microsoft.com/office/drawing/2014/main" id="{6EDE706A-575C-B640-9011-7B53CD37FB37}"/>
                  </a:ext>
                </a:extLst>
              </p:cNvPr>
              <p:cNvSpPr/>
              <p:nvPr/>
            </p:nvSpPr>
            <p:spPr>
              <a:xfrm>
                <a:off x="51124" y="124266"/>
                <a:ext cx="117872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TRANSFORMATION &amp;</a:t>
                </a:r>
              </a:p>
              <a:p>
                <a:pPr lvl="0">
                  <a:defRPr sz="1800"/>
                </a:pPr>
                <a:r>
                  <a:rPr sz="800" b="1" dirty="0">
                    <a:solidFill>
                      <a:srgbClr val="4277BB"/>
                    </a:solidFill>
                    <a:latin typeface="Helvetica"/>
                    <a:ea typeface="Helvetica"/>
                    <a:cs typeface="Helvetica"/>
                    <a:sym typeface="Helvetica"/>
                  </a:rPr>
                  <a:t>CONNECTIVITY</a:t>
                </a:r>
              </a:p>
            </p:txBody>
          </p:sp>
        </p:grpSp>
      </p:grpSp>
      <p:sp>
        <p:nvSpPr>
          <p:cNvPr id="37" name="Shape 61">
            <a:extLst>
              <a:ext uri="{FF2B5EF4-FFF2-40B4-BE49-F238E27FC236}">
                <a16:creationId xmlns:a16="http://schemas.microsoft.com/office/drawing/2014/main" id="{A7AEAAC1-08F4-8446-80C6-C6FF0EF20559}"/>
              </a:ext>
            </a:extLst>
          </p:cNvPr>
          <p:cNvSpPr/>
          <p:nvPr/>
        </p:nvSpPr>
        <p:spPr>
          <a:xfrm>
            <a:off x="77002" y="385011"/>
            <a:ext cx="9852189" cy="6840738"/>
          </a:xfrm>
          <a:prstGeom prst="rect">
            <a:avLst/>
          </a:prstGeom>
          <a:ln w="25400">
            <a:solidFill>
              <a:srgbClr val="4277BB"/>
            </a:solidFill>
            <a:miter lim="400000"/>
          </a:ln>
        </p:spPr>
        <p:txBody>
          <a:bodyPr lIns="0" tIns="0" rIns="0" bIns="0" anchor="ctr"/>
          <a:lstStyle/>
          <a:p>
            <a:pPr lvl="0">
              <a:defRPr sz="1800">
                <a:solidFill>
                  <a:srgbClr val="4277BB"/>
                </a:solidFill>
              </a:defRPr>
            </a:pPr>
            <a:endParaRPr dirty="0"/>
          </a:p>
        </p:txBody>
      </p:sp>
      <p:sp>
        <p:nvSpPr>
          <p:cNvPr id="38" name="Shape 63">
            <a:extLst>
              <a:ext uri="{FF2B5EF4-FFF2-40B4-BE49-F238E27FC236}">
                <a16:creationId xmlns:a16="http://schemas.microsoft.com/office/drawing/2014/main" id="{58C400E7-03DC-9B4C-9E1A-6E5B6EBDA839}"/>
              </a:ext>
            </a:extLst>
          </p:cNvPr>
          <p:cNvSpPr/>
          <p:nvPr/>
        </p:nvSpPr>
        <p:spPr>
          <a:xfrm>
            <a:off x="154403" y="417839"/>
            <a:ext cx="1009892"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MOBILE DEVICE</a:t>
            </a:r>
            <a:endParaRPr sz="1000" b="1" dirty="0">
              <a:solidFill>
                <a:srgbClr val="4277BB"/>
              </a:solidFill>
            </a:endParaRPr>
          </a:p>
        </p:txBody>
      </p:sp>
      <p:sp>
        <p:nvSpPr>
          <p:cNvPr id="39" name="Shape 64">
            <a:extLst>
              <a:ext uri="{FF2B5EF4-FFF2-40B4-BE49-F238E27FC236}">
                <a16:creationId xmlns:a16="http://schemas.microsoft.com/office/drawing/2014/main" id="{E3D6B69F-F0EB-A44D-BA4C-731969550F7D}"/>
              </a:ext>
            </a:extLst>
          </p:cNvPr>
          <p:cNvSpPr/>
          <p:nvPr/>
        </p:nvSpPr>
        <p:spPr>
          <a:xfrm>
            <a:off x="1617125" y="404385"/>
            <a:ext cx="1176604"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PUBLIC NETWORK</a:t>
            </a:r>
            <a:endParaRPr sz="1000" b="1" dirty="0">
              <a:solidFill>
                <a:srgbClr val="4277BB"/>
              </a:solidFill>
            </a:endParaRPr>
          </a:p>
        </p:txBody>
      </p:sp>
      <p:sp>
        <p:nvSpPr>
          <p:cNvPr id="40" name="Shape 65">
            <a:extLst>
              <a:ext uri="{FF2B5EF4-FFF2-40B4-BE49-F238E27FC236}">
                <a16:creationId xmlns:a16="http://schemas.microsoft.com/office/drawing/2014/main" id="{0F5461B7-708D-1E41-A496-1990AE0239DF}"/>
              </a:ext>
            </a:extLst>
          </p:cNvPr>
          <p:cNvSpPr/>
          <p:nvPr/>
        </p:nvSpPr>
        <p:spPr>
          <a:xfrm>
            <a:off x="7830073" y="415018"/>
            <a:ext cx="1594198" cy="230983"/>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sz="1000" b="1" dirty="0">
                <a:solidFill>
                  <a:srgbClr val="4277BB"/>
                </a:solidFill>
              </a:rPr>
              <a:t>ENTERPRISE NETWORK</a:t>
            </a:r>
          </a:p>
        </p:txBody>
      </p:sp>
      <p:sp>
        <p:nvSpPr>
          <p:cNvPr id="41" name="Shape 66">
            <a:extLst>
              <a:ext uri="{FF2B5EF4-FFF2-40B4-BE49-F238E27FC236}">
                <a16:creationId xmlns:a16="http://schemas.microsoft.com/office/drawing/2014/main" id="{F7DDFB0C-88D7-EF4F-B274-7632EE107A42}"/>
              </a:ext>
            </a:extLst>
          </p:cNvPr>
          <p:cNvSpPr/>
          <p:nvPr/>
        </p:nvSpPr>
        <p:spPr>
          <a:xfrm flipV="1">
            <a:off x="7780512" y="4262965"/>
            <a:ext cx="0" cy="2982622"/>
          </a:xfrm>
          <a:prstGeom prst="line">
            <a:avLst/>
          </a:prstGeom>
          <a:ln w="3175">
            <a:solidFill>
              <a:srgbClr val="4277BB"/>
            </a:solidFill>
            <a:miter lim="400000"/>
          </a:ln>
        </p:spPr>
        <p:txBody>
          <a:bodyPr lIns="0" tIns="0" rIns="0" bIns="0" anchor="ctr"/>
          <a:lstStyle/>
          <a:p>
            <a:pPr lvl="0">
              <a:defRPr sz="1800"/>
            </a:pPr>
            <a:endParaRPr dirty="0"/>
          </a:p>
        </p:txBody>
      </p:sp>
      <p:sp>
        <p:nvSpPr>
          <p:cNvPr id="44" name="Shape 62">
            <a:extLst>
              <a:ext uri="{FF2B5EF4-FFF2-40B4-BE49-F238E27FC236}">
                <a16:creationId xmlns:a16="http://schemas.microsoft.com/office/drawing/2014/main" id="{D348E852-8907-3048-8E0C-BC30E7C22E21}"/>
              </a:ext>
            </a:extLst>
          </p:cNvPr>
          <p:cNvSpPr/>
          <p:nvPr/>
        </p:nvSpPr>
        <p:spPr>
          <a:xfrm flipH="1" flipV="1">
            <a:off x="1583560" y="394726"/>
            <a:ext cx="0" cy="2685357"/>
          </a:xfrm>
          <a:prstGeom prst="line">
            <a:avLst/>
          </a:prstGeom>
          <a:ln w="3175">
            <a:solidFill>
              <a:srgbClr val="4277BB"/>
            </a:solidFill>
            <a:miter lim="400000"/>
          </a:ln>
        </p:spPr>
        <p:txBody>
          <a:bodyPr lIns="0" tIns="0" rIns="0" bIns="0" anchor="ctr"/>
          <a:lstStyle/>
          <a:p>
            <a:pPr lvl="0">
              <a:defRPr sz="1800"/>
            </a:pPr>
            <a:endParaRPr dirty="0"/>
          </a:p>
        </p:txBody>
      </p:sp>
      <p:sp>
        <p:nvSpPr>
          <p:cNvPr id="45" name="Shape 66">
            <a:extLst>
              <a:ext uri="{FF2B5EF4-FFF2-40B4-BE49-F238E27FC236}">
                <a16:creationId xmlns:a16="http://schemas.microsoft.com/office/drawing/2014/main" id="{0D999C6B-505E-AA4A-B729-8CFA51C55E2D}"/>
              </a:ext>
            </a:extLst>
          </p:cNvPr>
          <p:cNvSpPr/>
          <p:nvPr/>
        </p:nvSpPr>
        <p:spPr>
          <a:xfrm flipV="1">
            <a:off x="7776539" y="391820"/>
            <a:ext cx="0" cy="2583134"/>
          </a:xfrm>
          <a:prstGeom prst="line">
            <a:avLst/>
          </a:prstGeom>
          <a:ln w="3175">
            <a:solidFill>
              <a:srgbClr val="4277BB"/>
            </a:solidFill>
            <a:miter lim="400000"/>
          </a:ln>
        </p:spPr>
        <p:txBody>
          <a:bodyPr lIns="0" tIns="0" rIns="0" bIns="0" anchor="ctr"/>
          <a:lstStyle/>
          <a:p>
            <a:pPr lvl="0">
              <a:defRPr sz="1800"/>
            </a:pPr>
            <a:endParaRPr dirty="0"/>
          </a:p>
        </p:txBody>
      </p:sp>
      <p:sp>
        <p:nvSpPr>
          <p:cNvPr id="47" name="Shape 65">
            <a:extLst>
              <a:ext uri="{FF2B5EF4-FFF2-40B4-BE49-F238E27FC236}">
                <a16:creationId xmlns:a16="http://schemas.microsoft.com/office/drawing/2014/main" id="{BE44012B-29DB-384F-9A8D-07A12BF7CC2C}"/>
              </a:ext>
            </a:extLst>
          </p:cNvPr>
          <p:cNvSpPr/>
          <p:nvPr/>
        </p:nvSpPr>
        <p:spPr>
          <a:xfrm>
            <a:off x="3081398" y="409529"/>
            <a:ext cx="1160574"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PROVIDER CLOUD</a:t>
            </a:r>
            <a:endParaRPr sz="1000" b="1" dirty="0">
              <a:solidFill>
                <a:srgbClr val="4277BB"/>
              </a:solidFill>
            </a:endParaRPr>
          </a:p>
        </p:txBody>
      </p:sp>
      <p:grpSp>
        <p:nvGrpSpPr>
          <p:cNvPr id="48" name="Group 286">
            <a:extLst>
              <a:ext uri="{FF2B5EF4-FFF2-40B4-BE49-F238E27FC236}">
                <a16:creationId xmlns:a16="http://schemas.microsoft.com/office/drawing/2014/main" id="{556B7BB4-8131-1741-999B-A28C728CB1D4}"/>
              </a:ext>
            </a:extLst>
          </p:cNvPr>
          <p:cNvGrpSpPr/>
          <p:nvPr/>
        </p:nvGrpSpPr>
        <p:grpSpPr>
          <a:xfrm>
            <a:off x="1242784" y="3207984"/>
            <a:ext cx="707235" cy="963276"/>
            <a:chOff x="148052" y="0"/>
            <a:chExt cx="707233" cy="963275"/>
          </a:xfrm>
        </p:grpSpPr>
        <p:sp>
          <p:nvSpPr>
            <p:cNvPr id="49" name="Shape 282">
              <a:extLst>
                <a:ext uri="{FF2B5EF4-FFF2-40B4-BE49-F238E27FC236}">
                  <a16:creationId xmlns:a16="http://schemas.microsoft.com/office/drawing/2014/main" id="{63305C1E-38E1-B246-9982-33D233E0D80A}"/>
                </a:ext>
              </a:extLst>
            </p:cNvPr>
            <p:cNvSpPr/>
            <p:nvPr/>
          </p:nvSpPr>
          <p:spPr>
            <a:xfrm>
              <a:off x="148052"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50" name="Group 285">
              <a:extLst>
                <a:ext uri="{FF2B5EF4-FFF2-40B4-BE49-F238E27FC236}">
                  <a16:creationId xmlns:a16="http://schemas.microsoft.com/office/drawing/2014/main" id="{4EEB6503-9A81-CB45-8894-DC7B3817F592}"/>
                </a:ext>
              </a:extLst>
            </p:cNvPr>
            <p:cNvGrpSpPr/>
            <p:nvPr/>
          </p:nvGrpSpPr>
          <p:grpSpPr>
            <a:xfrm>
              <a:off x="251004" y="137126"/>
              <a:ext cx="520974" cy="826149"/>
              <a:chOff x="264123" y="127304"/>
              <a:chExt cx="520973" cy="826147"/>
            </a:xfrm>
          </p:grpSpPr>
          <p:pic>
            <p:nvPicPr>
              <p:cNvPr id="51" name="_-10.png">
                <a:extLst>
                  <a:ext uri="{FF2B5EF4-FFF2-40B4-BE49-F238E27FC236}">
                    <a16:creationId xmlns:a16="http://schemas.microsoft.com/office/drawing/2014/main" id="{CEFA6D91-262D-5D44-920E-5DE84FB96DDC}"/>
                  </a:ext>
                </a:extLst>
              </p:cNvPr>
              <p:cNvPicPr/>
              <p:nvPr/>
            </p:nvPicPr>
            <p:blipFill>
              <a:blip r:embed="rId4"/>
              <a:srcRect l="18106" t="18000" r="18106" b="18000"/>
              <a:stretch>
                <a:fillRect/>
              </a:stretch>
            </p:blipFill>
            <p:spPr>
              <a:xfrm>
                <a:off x="291644" y="127304"/>
                <a:ext cx="451116" cy="452624"/>
              </a:xfrm>
              <a:prstGeom prst="rect">
                <a:avLst/>
              </a:prstGeom>
              <a:ln w="3175" cap="flat">
                <a:noFill/>
                <a:miter lim="400000"/>
              </a:ln>
              <a:effectLst/>
            </p:spPr>
          </p:pic>
          <p:sp>
            <p:nvSpPr>
              <p:cNvPr id="52" name="Shape 284">
                <a:extLst>
                  <a:ext uri="{FF2B5EF4-FFF2-40B4-BE49-F238E27FC236}">
                    <a16:creationId xmlns:a16="http://schemas.microsoft.com/office/drawing/2014/main" id="{31006B68-8438-994A-ADB7-DFE364A77E03}"/>
                  </a:ext>
                </a:extLst>
              </p:cNvPr>
              <p:cNvSpPr/>
              <p:nvPr/>
            </p:nvSpPr>
            <p:spPr>
              <a:xfrm>
                <a:off x="264123" y="707231"/>
                <a:ext cx="520973"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EDGE </a:t>
                </a:r>
                <a:endParaRPr lang="en-US" sz="800" b="1" dirty="0">
                  <a:solidFill>
                    <a:srgbClr val="4277BB"/>
                  </a:solidFill>
                </a:endParaRPr>
              </a:p>
              <a:p>
                <a:pPr lvl="0">
                  <a:defRPr sz="1800" b="0">
                    <a:solidFill>
                      <a:srgbClr val="000000"/>
                    </a:solidFill>
                  </a:defRPr>
                </a:pPr>
                <a:r>
                  <a:rPr sz="800" b="1" dirty="0">
                    <a:solidFill>
                      <a:srgbClr val="4277BB"/>
                    </a:solidFill>
                  </a:rPr>
                  <a:t>SERVICES</a:t>
                </a:r>
              </a:p>
            </p:txBody>
          </p:sp>
        </p:grpSp>
      </p:grpSp>
      <p:sp>
        <p:nvSpPr>
          <p:cNvPr id="53" name="Shape 62">
            <a:extLst>
              <a:ext uri="{FF2B5EF4-FFF2-40B4-BE49-F238E27FC236}">
                <a16:creationId xmlns:a16="http://schemas.microsoft.com/office/drawing/2014/main" id="{44206AF4-9ACF-6240-9320-43FBA5602CE1}"/>
              </a:ext>
            </a:extLst>
          </p:cNvPr>
          <p:cNvSpPr/>
          <p:nvPr/>
        </p:nvSpPr>
        <p:spPr>
          <a:xfrm flipH="1" flipV="1">
            <a:off x="1564309" y="4235115"/>
            <a:ext cx="0" cy="3003081"/>
          </a:xfrm>
          <a:prstGeom prst="line">
            <a:avLst/>
          </a:prstGeom>
          <a:ln w="3175">
            <a:solidFill>
              <a:srgbClr val="4277BB"/>
            </a:solidFill>
            <a:miter lim="400000"/>
          </a:ln>
        </p:spPr>
        <p:txBody>
          <a:bodyPr lIns="0" tIns="0" rIns="0" bIns="0" anchor="ctr"/>
          <a:lstStyle/>
          <a:p>
            <a:pPr lvl="0">
              <a:defRPr sz="1800"/>
            </a:pPr>
            <a:endParaRPr dirty="0"/>
          </a:p>
        </p:txBody>
      </p:sp>
      <p:sp>
        <p:nvSpPr>
          <p:cNvPr id="54" name="Shape 62">
            <a:extLst>
              <a:ext uri="{FF2B5EF4-FFF2-40B4-BE49-F238E27FC236}">
                <a16:creationId xmlns:a16="http://schemas.microsoft.com/office/drawing/2014/main" id="{FAA5A207-2157-E447-85A8-571E179FD80B}"/>
              </a:ext>
            </a:extLst>
          </p:cNvPr>
          <p:cNvSpPr/>
          <p:nvPr/>
        </p:nvSpPr>
        <p:spPr>
          <a:xfrm flipH="1" flipV="1">
            <a:off x="2971800" y="394726"/>
            <a:ext cx="0" cy="6843471"/>
          </a:xfrm>
          <a:prstGeom prst="line">
            <a:avLst/>
          </a:prstGeom>
          <a:ln w="3175">
            <a:solidFill>
              <a:srgbClr val="4277BB"/>
            </a:solidFill>
            <a:miter lim="400000"/>
          </a:ln>
        </p:spPr>
        <p:txBody>
          <a:bodyPr lIns="0" tIns="0" rIns="0" bIns="0" anchor="ctr"/>
          <a:lstStyle/>
          <a:p>
            <a:pPr lvl="0">
              <a:defRPr sz="1800"/>
            </a:pPr>
            <a:endParaRPr dirty="0"/>
          </a:p>
        </p:txBody>
      </p:sp>
      <p:sp>
        <p:nvSpPr>
          <p:cNvPr id="56" name="Rectangle 55">
            <a:extLst>
              <a:ext uri="{FF2B5EF4-FFF2-40B4-BE49-F238E27FC236}">
                <a16:creationId xmlns:a16="http://schemas.microsoft.com/office/drawing/2014/main" id="{18308D73-AE05-314B-962F-FEACEA1B2D2A}"/>
              </a:ext>
            </a:extLst>
          </p:cNvPr>
          <p:cNvSpPr/>
          <p:nvPr/>
        </p:nvSpPr>
        <p:spPr>
          <a:xfrm>
            <a:off x="1135780" y="5836340"/>
            <a:ext cx="7334451" cy="1114096"/>
          </a:xfrm>
          <a:prstGeom prst="rect">
            <a:avLst/>
          </a:prstGeom>
          <a:solidFill>
            <a:srgbClr val="FFFFFF"/>
          </a:solidFill>
          <a:ln w="19050" cap="flat">
            <a:solidFill>
              <a:srgbClr val="1A77B5"/>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06463365"/>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Shape 61">
            <a:extLst>
              <a:ext uri="{FF2B5EF4-FFF2-40B4-BE49-F238E27FC236}">
                <a16:creationId xmlns:a16="http://schemas.microsoft.com/office/drawing/2014/main" id="{A7AEAAC1-08F4-8446-80C6-C6FF0EF20559}"/>
              </a:ext>
            </a:extLst>
          </p:cNvPr>
          <p:cNvSpPr/>
          <p:nvPr/>
        </p:nvSpPr>
        <p:spPr>
          <a:xfrm>
            <a:off x="77003" y="385010"/>
            <a:ext cx="9862128" cy="6850677"/>
          </a:xfrm>
          <a:prstGeom prst="rect">
            <a:avLst/>
          </a:prstGeom>
          <a:ln w="25400">
            <a:solidFill>
              <a:srgbClr val="4277BB"/>
            </a:solidFill>
            <a:miter lim="400000"/>
          </a:ln>
        </p:spPr>
        <p:txBody>
          <a:bodyPr lIns="0" tIns="0" rIns="0" bIns="0" anchor="ctr"/>
          <a:lstStyle/>
          <a:p>
            <a:pPr lvl="0">
              <a:defRPr sz="1800">
                <a:solidFill>
                  <a:srgbClr val="4277BB"/>
                </a:solidFill>
              </a:defRPr>
            </a:pPr>
            <a:endParaRPr dirty="0"/>
          </a:p>
        </p:txBody>
      </p:sp>
      <p:sp>
        <p:nvSpPr>
          <p:cNvPr id="39" name="Shape 64">
            <a:extLst>
              <a:ext uri="{FF2B5EF4-FFF2-40B4-BE49-F238E27FC236}">
                <a16:creationId xmlns:a16="http://schemas.microsoft.com/office/drawing/2014/main" id="{E3D6B69F-F0EB-A44D-BA4C-731969550F7D}"/>
              </a:ext>
            </a:extLst>
          </p:cNvPr>
          <p:cNvSpPr/>
          <p:nvPr/>
        </p:nvSpPr>
        <p:spPr>
          <a:xfrm>
            <a:off x="175951" y="404385"/>
            <a:ext cx="1176604"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PUBLIC NETWORK</a:t>
            </a:r>
            <a:endParaRPr sz="1000" b="1" dirty="0">
              <a:solidFill>
                <a:srgbClr val="4277BB"/>
              </a:solidFill>
            </a:endParaRPr>
          </a:p>
        </p:txBody>
      </p:sp>
      <p:sp>
        <p:nvSpPr>
          <p:cNvPr id="44" name="Shape 62">
            <a:extLst>
              <a:ext uri="{FF2B5EF4-FFF2-40B4-BE49-F238E27FC236}">
                <a16:creationId xmlns:a16="http://schemas.microsoft.com/office/drawing/2014/main" id="{D348E852-8907-3048-8E0C-BC30E7C22E21}"/>
              </a:ext>
            </a:extLst>
          </p:cNvPr>
          <p:cNvSpPr/>
          <p:nvPr/>
        </p:nvSpPr>
        <p:spPr>
          <a:xfrm flipH="1" flipV="1">
            <a:off x="2448265" y="394726"/>
            <a:ext cx="0" cy="2685357"/>
          </a:xfrm>
          <a:prstGeom prst="line">
            <a:avLst/>
          </a:prstGeom>
          <a:ln w="3175">
            <a:solidFill>
              <a:srgbClr val="4277BB"/>
            </a:solidFill>
            <a:miter lim="400000"/>
          </a:ln>
        </p:spPr>
        <p:txBody>
          <a:bodyPr lIns="0" tIns="0" rIns="0" bIns="0" anchor="ctr"/>
          <a:lstStyle/>
          <a:p>
            <a:pPr lvl="0">
              <a:defRPr sz="1800"/>
            </a:pPr>
            <a:endParaRPr dirty="0"/>
          </a:p>
        </p:txBody>
      </p:sp>
      <p:sp>
        <p:nvSpPr>
          <p:cNvPr id="47" name="Shape 65">
            <a:extLst>
              <a:ext uri="{FF2B5EF4-FFF2-40B4-BE49-F238E27FC236}">
                <a16:creationId xmlns:a16="http://schemas.microsoft.com/office/drawing/2014/main" id="{BE44012B-29DB-384F-9A8D-07A12BF7CC2C}"/>
              </a:ext>
            </a:extLst>
          </p:cNvPr>
          <p:cNvSpPr/>
          <p:nvPr/>
        </p:nvSpPr>
        <p:spPr>
          <a:xfrm>
            <a:off x="2514868" y="409529"/>
            <a:ext cx="1473160"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ENTERPRISE or CLOUD</a:t>
            </a:r>
            <a:endParaRPr sz="1000" b="1" dirty="0">
              <a:solidFill>
                <a:srgbClr val="4277BB"/>
              </a:solidFill>
            </a:endParaRPr>
          </a:p>
        </p:txBody>
      </p:sp>
      <p:grpSp>
        <p:nvGrpSpPr>
          <p:cNvPr id="48" name="Group 286">
            <a:extLst>
              <a:ext uri="{FF2B5EF4-FFF2-40B4-BE49-F238E27FC236}">
                <a16:creationId xmlns:a16="http://schemas.microsoft.com/office/drawing/2014/main" id="{556B7BB4-8131-1741-999B-A28C728CB1D4}"/>
              </a:ext>
            </a:extLst>
          </p:cNvPr>
          <p:cNvGrpSpPr/>
          <p:nvPr/>
        </p:nvGrpSpPr>
        <p:grpSpPr>
          <a:xfrm>
            <a:off x="2107489" y="3207984"/>
            <a:ext cx="707235" cy="963276"/>
            <a:chOff x="148052" y="0"/>
            <a:chExt cx="707233" cy="963275"/>
          </a:xfrm>
        </p:grpSpPr>
        <p:sp>
          <p:nvSpPr>
            <p:cNvPr id="49" name="Shape 282">
              <a:extLst>
                <a:ext uri="{FF2B5EF4-FFF2-40B4-BE49-F238E27FC236}">
                  <a16:creationId xmlns:a16="http://schemas.microsoft.com/office/drawing/2014/main" id="{63305C1E-38E1-B246-9982-33D233E0D80A}"/>
                </a:ext>
              </a:extLst>
            </p:cNvPr>
            <p:cNvSpPr/>
            <p:nvPr/>
          </p:nvSpPr>
          <p:spPr>
            <a:xfrm>
              <a:off x="148052" y="0"/>
              <a:ext cx="707233"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50" name="Group 285">
              <a:extLst>
                <a:ext uri="{FF2B5EF4-FFF2-40B4-BE49-F238E27FC236}">
                  <a16:creationId xmlns:a16="http://schemas.microsoft.com/office/drawing/2014/main" id="{4EEB6503-9A81-CB45-8894-DC7B3817F592}"/>
                </a:ext>
              </a:extLst>
            </p:cNvPr>
            <p:cNvGrpSpPr/>
            <p:nvPr/>
          </p:nvGrpSpPr>
          <p:grpSpPr>
            <a:xfrm>
              <a:off x="251004" y="137126"/>
              <a:ext cx="520974" cy="826149"/>
              <a:chOff x="264123" y="127304"/>
              <a:chExt cx="520973" cy="826147"/>
            </a:xfrm>
          </p:grpSpPr>
          <p:pic>
            <p:nvPicPr>
              <p:cNvPr id="51" name="_-10.png">
                <a:extLst>
                  <a:ext uri="{FF2B5EF4-FFF2-40B4-BE49-F238E27FC236}">
                    <a16:creationId xmlns:a16="http://schemas.microsoft.com/office/drawing/2014/main" id="{CEFA6D91-262D-5D44-920E-5DE84FB96DDC}"/>
                  </a:ext>
                </a:extLst>
              </p:cNvPr>
              <p:cNvPicPr/>
              <p:nvPr/>
            </p:nvPicPr>
            <p:blipFill>
              <a:blip r:embed="rId3"/>
              <a:srcRect l="18106" t="18000" r="18106" b="18000"/>
              <a:stretch>
                <a:fillRect/>
              </a:stretch>
            </p:blipFill>
            <p:spPr>
              <a:xfrm>
                <a:off x="291644" y="127304"/>
                <a:ext cx="451116" cy="452624"/>
              </a:xfrm>
              <a:prstGeom prst="rect">
                <a:avLst/>
              </a:prstGeom>
              <a:ln w="3175" cap="flat">
                <a:noFill/>
                <a:miter lim="400000"/>
              </a:ln>
              <a:effectLst/>
            </p:spPr>
          </p:pic>
          <p:sp>
            <p:nvSpPr>
              <p:cNvPr id="52" name="Shape 284">
                <a:extLst>
                  <a:ext uri="{FF2B5EF4-FFF2-40B4-BE49-F238E27FC236}">
                    <a16:creationId xmlns:a16="http://schemas.microsoft.com/office/drawing/2014/main" id="{31006B68-8438-994A-ADB7-DFE364A77E03}"/>
                  </a:ext>
                </a:extLst>
              </p:cNvPr>
              <p:cNvSpPr/>
              <p:nvPr/>
            </p:nvSpPr>
            <p:spPr>
              <a:xfrm>
                <a:off x="264123" y="707231"/>
                <a:ext cx="520973"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EDGE </a:t>
                </a:r>
                <a:endParaRPr lang="en-US" sz="800" b="1" dirty="0">
                  <a:solidFill>
                    <a:srgbClr val="4277BB"/>
                  </a:solidFill>
                </a:endParaRPr>
              </a:p>
              <a:p>
                <a:pPr lvl="0">
                  <a:defRPr sz="1800" b="0">
                    <a:solidFill>
                      <a:srgbClr val="000000"/>
                    </a:solidFill>
                  </a:defRPr>
                </a:pPr>
                <a:r>
                  <a:rPr sz="800" b="1" dirty="0">
                    <a:solidFill>
                      <a:srgbClr val="4277BB"/>
                    </a:solidFill>
                  </a:rPr>
                  <a:t>SERVICES</a:t>
                </a:r>
              </a:p>
            </p:txBody>
          </p:sp>
        </p:grpSp>
      </p:grpSp>
      <p:sp>
        <p:nvSpPr>
          <p:cNvPr id="53" name="Shape 62">
            <a:extLst>
              <a:ext uri="{FF2B5EF4-FFF2-40B4-BE49-F238E27FC236}">
                <a16:creationId xmlns:a16="http://schemas.microsoft.com/office/drawing/2014/main" id="{44206AF4-9ACF-6240-9320-43FBA5602CE1}"/>
              </a:ext>
            </a:extLst>
          </p:cNvPr>
          <p:cNvSpPr/>
          <p:nvPr/>
        </p:nvSpPr>
        <p:spPr>
          <a:xfrm flipH="1" flipV="1">
            <a:off x="2429014" y="4235115"/>
            <a:ext cx="0" cy="3003081"/>
          </a:xfrm>
          <a:prstGeom prst="line">
            <a:avLst/>
          </a:prstGeom>
          <a:ln w="3175">
            <a:solidFill>
              <a:srgbClr val="4277BB"/>
            </a:solidFill>
            <a:miter lim="400000"/>
          </a:ln>
        </p:spPr>
        <p:txBody>
          <a:bodyPr lIns="0" tIns="0" rIns="0" bIns="0" anchor="ctr"/>
          <a:lstStyle/>
          <a:p>
            <a:pPr lvl="0">
              <a:defRPr sz="1800"/>
            </a:pPr>
            <a:endParaRPr dirty="0"/>
          </a:p>
        </p:txBody>
      </p:sp>
      <p:sp>
        <p:nvSpPr>
          <p:cNvPr id="56" name="Rectangle 55">
            <a:extLst>
              <a:ext uri="{FF2B5EF4-FFF2-40B4-BE49-F238E27FC236}">
                <a16:creationId xmlns:a16="http://schemas.microsoft.com/office/drawing/2014/main" id="{18308D73-AE05-314B-962F-FEACEA1B2D2A}"/>
              </a:ext>
            </a:extLst>
          </p:cNvPr>
          <p:cNvSpPr/>
          <p:nvPr/>
        </p:nvSpPr>
        <p:spPr>
          <a:xfrm>
            <a:off x="1135780" y="5836340"/>
            <a:ext cx="7334451" cy="1114096"/>
          </a:xfrm>
          <a:prstGeom prst="rect">
            <a:avLst/>
          </a:prstGeom>
          <a:solidFill>
            <a:srgbClr val="FFFFFF"/>
          </a:solidFill>
          <a:ln w="19050" cap="flat">
            <a:solidFill>
              <a:srgbClr val="1A77B5"/>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563262222"/>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Shape 61"/>
          <p:cNvSpPr/>
          <p:nvPr/>
        </p:nvSpPr>
        <p:spPr>
          <a:xfrm>
            <a:off x="144379" y="86628"/>
            <a:ext cx="9841833" cy="7268970"/>
          </a:xfrm>
          <a:prstGeom prst="rect">
            <a:avLst/>
          </a:prstGeom>
          <a:ln w="25400">
            <a:solidFill>
              <a:srgbClr val="4277BB"/>
            </a:solidFill>
            <a:miter lim="400000"/>
          </a:ln>
        </p:spPr>
        <p:txBody>
          <a:bodyPr lIns="0" tIns="0" rIns="0" bIns="0" anchor="ctr"/>
          <a:lstStyle/>
          <a:p>
            <a:pPr lvl="0">
              <a:defRPr sz="1800">
                <a:solidFill>
                  <a:srgbClr val="4277BB"/>
                </a:solidFill>
              </a:defRPr>
            </a:pPr>
            <a:endParaRPr dirty="0"/>
          </a:p>
        </p:txBody>
      </p:sp>
      <p:sp>
        <p:nvSpPr>
          <p:cNvPr id="63" name="Shape 63"/>
          <p:cNvSpPr/>
          <p:nvPr/>
        </p:nvSpPr>
        <p:spPr>
          <a:xfrm>
            <a:off x="251807" y="167582"/>
            <a:ext cx="825547"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USER LAYER</a:t>
            </a:r>
            <a:endParaRPr sz="1000" b="1" dirty="0">
              <a:solidFill>
                <a:srgbClr val="4277BB"/>
              </a:solidFill>
            </a:endParaRPr>
          </a:p>
        </p:txBody>
      </p:sp>
      <p:sp>
        <p:nvSpPr>
          <p:cNvPr id="64" name="Shape 64"/>
          <p:cNvSpPr/>
          <p:nvPr/>
        </p:nvSpPr>
        <p:spPr>
          <a:xfrm>
            <a:off x="1606421" y="156196"/>
            <a:ext cx="1402628"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PROXIMITY NETWORK</a:t>
            </a:r>
          </a:p>
        </p:txBody>
      </p:sp>
      <p:sp>
        <p:nvSpPr>
          <p:cNvPr id="65" name="Shape 65"/>
          <p:cNvSpPr/>
          <p:nvPr/>
        </p:nvSpPr>
        <p:spPr>
          <a:xfrm>
            <a:off x="8464202" y="168897"/>
            <a:ext cx="1594198" cy="230983"/>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sz="1000" b="1" dirty="0">
                <a:solidFill>
                  <a:srgbClr val="4277BB"/>
                </a:solidFill>
              </a:rPr>
              <a:t>ENTERPRISE NETWORK</a:t>
            </a:r>
          </a:p>
        </p:txBody>
      </p:sp>
      <p:grpSp>
        <p:nvGrpSpPr>
          <p:cNvPr id="3" name="Group 2">
            <a:extLst>
              <a:ext uri="{FF2B5EF4-FFF2-40B4-BE49-F238E27FC236}">
                <a16:creationId xmlns:a16="http://schemas.microsoft.com/office/drawing/2014/main" id="{D27CABFD-574D-244C-910F-F933893EA95F}"/>
              </a:ext>
            </a:extLst>
          </p:cNvPr>
          <p:cNvGrpSpPr/>
          <p:nvPr/>
        </p:nvGrpSpPr>
        <p:grpSpPr>
          <a:xfrm>
            <a:off x="4312851" y="3148334"/>
            <a:ext cx="635506" cy="902399"/>
            <a:chOff x="1660359" y="3169462"/>
            <a:chExt cx="635506" cy="902399"/>
          </a:xfrm>
        </p:grpSpPr>
        <p:sp>
          <p:nvSpPr>
            <p:cNvPr id="23" name="Shape 82"/>
            <p:cNvSpPr/>
            <p:nvPr/>
          </p:nvSpPr>
          <p:spPr>
            <a:xfrm>
              <a:off x="1667476" y="3200400"/>
              <a:ext cx="628389" cy="6283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55A9FD"/>
                  </a:solidFill>
                </a:defRPr>
              </a:pPr>
              <a:endParaRPr dirty="0"/>
            </a:p>
          </p:txBody>
        </p:sp>
        <p:grpSp>
          <p:nvGrpSpPr>
            <p:cNvPr id="156" name="Group 155"/>
            <p:cNvGrpSpPr/>
            <p:nvPr/>
          </p:nvGrpSpPr>
          <p:grpSpPr>
            <a:xfrm>
              <a:off x="1660359" y="3169462"/>
              <a:ext cx="632517" cy="902399"/>
              <a:chOff x="1660359" y="3169462"/>
              <a:chExt cx="632517" cy="902399"/>
            </a:xfrm>
          </p:grpSpPr>
          <p:pic>
            <p:nvPicPr>
              <p:cNvPr id="25" name="_-10.png"/>
              <p:cNvPicPr/>
              <p:nvPr/>
            </p:nvPicPr>
            <p:blipFill>
              <a:blip r:embed="rId3"/>
              <a:srcRect/>
              <a:stretch>
                <a:fillRect/>
              </a:stretch>
            </p:blipFill>
            <p:spPr>
              <a:xfrm>
                <a:off x="1660359" y="3169462"/>
                <a:ext cx="632517" cy="680643"/>
              </a:xfrm>
              <a:prstGeom prst="rect">
                <a:avLst/>
              </a:prstGeom>
              <a:ln w="3175" cap="flat">
                <a:noFill/>
                <a:miter lim="400000"/>
              </a:ln>
              <a:effectLst/>
            </p:spPr>
          </p:pic>
          <p:sp>
            <p:nvSpPr>
              <p:cNvPr id="26" name="Shape 84"/>
              <p:cNvSpPr/>
              <p:nvPr/>
            </p:nvSpPr>
            <p:spPr>
              <a:xfrm>
                <a:off x="1742532" y="3825640"/>
                <a:ext cx="520975"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EDGE </a:t>
                </a:r>
                <a:endParaRPr lang="en-US" sz="800" b="1" dirty="0">
                  <a:solidFill>
                    <a:srgbClr val="4277BB"/>
                  </a:solidFill>
                </a:endParaRPr>
              </a:p>
              <a:p>
                <a:pPr lvl="0">
                  <a:defRPr sz="1800" b="0">
                    <a:solidFill>
                      <a:srgbClr val="000000"/>
                    </a:solidFill>
                  </a:defRPr>
                </a:pPr>
                <a:r>
                  <a:rPr sz="800" b="1" dirty="0">
                    <a:solidFill>
                      <a:srgbClr val="4277BB"/>
                    </a:solidFill>
                  </a:rPr>
                  <a:t>SERVICES</a:t>
                </a:r>
              </a:p>
            </p:txBody>
          </p:sp>
        </p:grpSp>
      </p:grpSp>
      <p:grpSp>
        <p:nvGrpSpPr>
          <p:cNvPr id="148" name="Group 147"/>
          <p:cNvGrpSpPr/>
          <p:nvPr/>
        </p:nvGrpSpPr>
        <p:grpSpPr>
          <a:xfrm>
            <a:off x="7855550" y="3210041"/>
            <a:ext cx="1056493" cy="901051"/>
            <a:chOff x="7127302" y="3242224"/>
            <a:chExt cx="1056493" cy="901051"/>
          </a:xfrm>
        </p:grpSpPr>
        <p:sp>
          <p:nvSpPr>
            <p:cNvPr id="89" name="Shape 149"/>
            <p:cNvSpPr/>
            <p:nvPr/>
          </p:nvSpPr>
          <p:spPr>
            <a:xfrm>
              <a:off x="7307075" y="3263404"/>
              <a:ext cx="585216" cy="5852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90" name="Group 152"/>
            <p:cNvGrpSpPr/>
            <p:nvPr/>
          </p:nvGrpSpPr>
          <p:grpSpPr>
            <a:xfrm>
              <a:off x="7127302" y="3242224"/>
              <a:ext cx="1056493" cy="901051"/>
              <a:chOff x="51124" y="-548447"/>
              <a:chExt cx="1178720" cy="1005295"/>
            </a:xfrm>
          </p:grpSpPr>
          <p:pic>
            <p:nvPicPr>
              <p:cNvPr id="91" name="_-11.png"/>
              <p:cNvPicPr/>
              <p:nvPr/>
            </p:nvPicPr>
            <p:blipFill>
              <a:blip r:embed="rId4"/>
              <a:srcRect l="199" r="199"/>
              <a:stretch>
                <a:fillRect/>
              </a:stretch>
            </p:blipFill>
            <p:spPr>
              <a:xfrm>
                <a:off x="233432" y="-548447"/>
                <a:ext cx="707232" cy="707232"/>
              </a:xfrm>
              <a:prstGeom prst="rect">
                <a:avLst/>
              </a:prstGeom>
              <a:ln w="3175" cap="flat">
                <a:noFill/>
                <a:miter lim="400000"/>
              </a:ln>
              <a:effectLst/>
            </p:spPr>
          </p:pic>
          <p:sp>
            <p:nvSpPr>
              <p:cNvPr id="92" name="Shape 151"/>
              <p:cNvSpPr/>
              <p:nvPr/>
            </p:nvSpPr>
            <p:spPr>
              <a:xfrm>
                <a:off x="51124" y="124266"/>
                <a:ext cx="117872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TRANSFORMATION &amp;</a:t>
                </a:r>
              </a:p>
              <a:p>
                <a:pPr lvl="0">
                  <a:defRPr sz="1800"/>
                </a:pPr>
                <a:r>
                  <a:rPr sz="800" b="1" dirty="0">
                    <a:solidFill>
                      <a:srgbClr val="4277BB"/>
                    </a:solidFill>
                    <a:latin typeface="Helvetica"/>
                    <a:ea typeface="Helvetica"/>
                    <a:cs typeface="Helvetica"/>
                    <a:sym typeface="Helvetica"/>
                  </a:rPr>
                  <a:t>CONNECTIVITY</a:t>
                </a:r>
              </a:p>
            </p:txBody>
          </p:sp>
        </p:grpSp>
      </p:grpSp>
      <p:sp>
        <p:nvSpPr>
          <p:cNvPr id="160" name="Shape 66"/>
          <p:cNvSpPr/>
          <p:nvPr/>
        </p:nvSpPr>
        <p:spPr>
          <a:xfrm flipH="1" flipV="1">
            <a:off x="8330143" y="86625"/>
            <a:ext cx="0" cy="3061708"/>
          </a:xfrm>
          <a:prstGeom prst="line">
            <a:avLst/>
          </a:prstGeom>
          <a:ln w="3175">
            <a:solidFill>
              <a:srgbClr val="4277BB"/>
            </a:solidFill>
            <a:miter lim="400000"/>
          </a:ln>
        </p:spPr>
        <p:txBody>
          <a:bodyPr lIns="0" tIns="0" rIns="0" bIns="0" anchor="ctr"/>
          <a:lstStyle/>
          <a:p>
            <a:pPr lvl="0">
              <a:defRPr sz="1800"/>
            </a:pPr>
            <a:endParaRPr dirty="0"/>
          </a:p>
        </p:txBody>
      </p:sp>
      <p:sp>
        <p:nvSpPr>
          <p:cNvPr id="217" name="Shape 62"/>
          <p:cNvSpPr/>
          <p:nvPr/>
        </p:nvSpPr>
        <p:spPr>
          <a:xfrm flipH="1" flipV="1">
            <a:off x="1525603" y="166453"/>
            <a:ext cx="24155" cy="6005747"/>
          </a:xfrm>
          <a:prstGeom prst="line">
            <a:avLst/>
          </a:prstGeom>
          <a:ln w="3175">
            <a:solidFill>
              <a:srgbClr val="4277BB"/>
            </a:solidFill>
            <a:miter lim="400000"/>
          </a:ln>
        </p:spPr>
        <p:txBody>
          <a:bodyPr lIns="0" tIns="0" rIns="0" bIns="0" anchor="ctr"/>
          <a:lstStyle/>
          <a:p>
            <a:pPr lvl="0">
              <a:defRPr sz="1800"/>
            </a:pPr>
            <a:endParaRPr dirty="0"/>
          </a:p>
        </p:txBody>
      </p:sp>
      <p:sp>
        <p:nvSpPr>
          <p:cNvPr id="21" name="Shape 66">
            <a:extLst>
              <a:ext uri="{FF2B5EF4-FFF2-40B4-BE49-F238E27FC236}">
                <a16:creationId xmlns:a16="http://schemas.microsoft.com/office/drawing/2014/main" id="{E0D3B23D-741C-9B43-8FB1-800932A352E3}"/>
              </a:ext>
            </a:extLst>
          </p:cNvPr>
          <p:cNvSpPr/>
          <p:nvPr/>
        </p:nvSpPr>
        <p:spPr>
          <a:xfrm flipV="1">
            <a:off x="8357180" y="4105104"/>
            <a:ext cx="0" cy="3277471"/>
          </a:xfrm>
          <a:prstGeom prst="line">
            <a:avLst/>
          </a:prstGeom>
          <a:ln w="3175">
            <a:solidFill>
              <a:srgbClr val="4277BB"/>
            </a:solidFill>
            <a:miter lim="400000"/>
          </a:ln>
        </p:spPr>
        <p:txBody>
          <a:bodyPr lIns="0" tIns="0" rIns="0" bIns="0" anchor="ctr"/>
          <a:lstStyle/>
          <a:p>
            <a:pPr lvl="0">
              <a:defRPr sz="1800"/>
            </a:pPr>
            <a:endParaRPr dirty="0"/>
          </a:p>
        </p:txBody>
      </p:sp>
      <p:sp>
        <p:nvSpPr>
          <p:cNvPr id="27" name="Rectangle 26">
            <a:extLst>
              <a:ext uri="{FF2B5EF4-FFF2-40B4-BE49-F238E27FC236}">
                <a16:creationId xmlns:a16="http://schemas.microsoft.com/office/drawing/2014/main" id="{970A3DB3-0F5B-AB45-9739-ED3C4FE4E7D6}"/>
              </a:ext>
            </a:extLst>
          </p:cNvPr>
          <p:cNvSpPr/>
          <p:nvPr/>
        </p:nvSpPr>
        <p:spPr>
          <a:xfrm>
            <a:off x="1145406" y="6096222"/>
            <a:ext cx="7334451" cy="1114096"/>
          </a:xfrm>
          <a:prstGeom prst="rect">
            <a:avLst/>
          </a:prstGeom>
          <a:solidFill>
            <a:srgbClr val="FFFFFF"/>
          </a:solidFill>
          <a:ln w="19050" cap="flat">
            <a:solidFill>
              <a:srgbClr val="1A77B5"/>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24" name="Shape 64">
            <a:extLst>
              <a:ext uri="{FF2B5EF4-FFF2-40B4-BE49-F238E27FC236}">
                <a16:creationId xmlns:a16="http://schemas.microsoft.com/office/drawing/2014/main" id="{A3F1EF75-E84A-9E40-B818-C12E73084B40}"/>
              </a:ext>
            </a:extLst>
          </p:cNvPr>
          <p:cNvSpPr/>
          <p:nvPr/>
        </p:nvSpPr>
        <p:spPr>
          <a:xfrm>
            <a:off x="3213652" y="156196"/>
            <a:ext cx="1176604"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PUBLIC NETWORK</a:t>
            </a:r>
            <a:endParaRPr sz="1000" b="1" dirty="0">
              <a:solidFill>
                <a:srgbClr val="4277BB"/>
              </a:solidFill>
            </a:endParaRPr>
          </a:p>
        </p:txBody>
      </p:sp>
      <p:sp>
        <p:nvSpPr>
          <p:cNvPr id="28" name="Shape 62">
            <a:extLst>
              <a:ext uri="{FF2B5EF4-FFF2-40B4-BE49-F238E27FC236}">
                <a16:creationId xmlns:a16="http://schemas.microsoft.com/office/drawing/2014/main" id="{942ABEA1-E530-AE42-B7B4-EB1EED80A501}"/>
              </a:ext>
            </a:extLst>
          </p:cNvPr>
          <p:cNvSpPr/>
          <p:nvPr/>
        </p:nvSpPr>
        <p:spPr>
          <a:xfrm flipH="1" flipV="1">
            <a:off x="3047999" y="166451"/>
            <a:ext cx="0" cy="2917672"/>
          </a:xfrm>
          <a:prstGeom prst="line">
            <a:avLst/>
          </a:prstGeom>
          <a:ln w="3175">
            <a:solidFill>
              <a:srgbClr val="4277BB"/>
            </a:solidFill>
            <a:miter lim="400000"/>
          </a:ln>
        </p:spPr>
        <p:txBody>
          <a:bodyPr lIns="0" tIns="0" rIns="0" bIns="0" anchor="ctr"/>
          <a:lstStyle/>
          <a:p>
            <a:pPr lvl="0">
              <a:defRPr sz="1800"/>
            </a:pPr>
            <a:endParaRPr dirty="0"/>
          </a:p>
        </p:txBody>
      </p:sp>
      <p:grpSp>
        <p:nvGrpSpPr>
          <p:cNvPr id="4" name="Group 3">
            <a:extLst>
              <a:ext uri="{FF2B5EF4-FFF2-40B4-BE49-F238E27FC236}">
                <a16:creationId xmlns:a16="http://schemas.microsoft.com/office/drawing/2014/main" id="{8070EFDB-645A-094C-A627-8A76BB8083F9}"/>
              </a:ext>
            </a:extLst>
          </p:cNvPr>
          <p:cNvGrpSpPr/>
          <p:nvPr/>
        </p:nvGrpSpPr>
        <p:grpSpPr>
          <a:xfrm>
            <a:off x="2751398" y="3210041"/>
            <a:ext cx="620716" cy="895064"/>
            <a:chOff x="2751398" y="2500172"/>
            <a:chExt cx="620716" cy="895064"/>
          </a:xfrm>
        </p:grpSpPr>
        <p:sp>
          <p:nvSpPr>
            <p:cNvPr id="32" name="Shape 478">
              <a:extLst>
                <a:ext uri="{FF2B5EF4-FFF2-40B4-BE49-F238E27FC236}">
                  <a16:creationId xmlns:a16="http://schemas.microsoft.com/office/drawing/2014/main" id="{20D88770-BB35-D749-8C58-BC9BD25218D5}"/>
                </a:ext>
              </a:extLst>
            </p:cNvPr>
            <p:cNvSpPr/>
            <p:nvPr/>
          </p:nvSpPr>
          <p:spPr>
            <a:xfrm>
              <a:off x="2799060" y="3149015"/>
              <a:ext cx="524182"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IoT</a:t>
              </a:r>
            </a:p>
            <a:p>
              <a:pPr lvl="0">
                <a:defRPr sz="1800" b="0">
                  <a:solidFill>
                    <a:srgbClr val="000000"/>
                  </a:solidFill>
                </a:defRPr>
              </a:pPr>
              <a:r>
                <a:rPr sz="800" b="1" dirty="0">
                  <a:solidFill>
                    <a:srgbClr val="4277BB"/>
                  </a:solidFill>
                </a:rPr>
                <a:t>GATEWAY</a:t>
              </a:r>
            </a:p>
          </p:txBody>
        </p:sp>
        <p:grpSp>
          <p:nvGrpSpPr>
            <p:cNvPr id="2" name="Group 1">
              <a:extLst>
                <a:ext uri="{FF2B5EF4-FFF2-40B4-BE49-F238E27FC236}">
                  <a16:creationId xmlns:a16="http://schemas.microsoft.com/office/drawing/2014/main" id="{6056839B-F173-A749-ABF2-639D6A506F72}"/>
                </a:ext>
              </a:extLst>
            </p:cNvPr>
            <p:cNvGrpSpPr/>
            <p:nvPr/>
          </p:nvGrpSpPr>
          <p:grpSpPr>
            <a:xfrm>
              <a:off x="2751398" y="2500172"/>
              <a:ext cx="620716" cy="620716"/>
              <a:chOff x="2691762" y="2440536"/>
              <a:chExt cx="707233" cy="707233"/>
            </a:xfrm>
          </p:grpSpPr>
          <p:sp>
            <p:nvSpPr>
              <p:cNvPr id="30" name="Shape 477">
                <a:extLst>
                  <a:ext uri="{FF2B5EF4-FFF2-40B4-BE49-F238E27FC236}">
                    <a16:creationId xmlns:a16="http://schemas.microsoft.com/office/drawing/2014/main" id="{188E22C4-8E79-0543-B550-F792A9A3D900}"/>
                  </a:ext>
                </a:extLst>
              </p:cNvPr>
              <p:cNvSpPr/>
              <p:nvPr/>
            </p:nvSpPr>
            <p:spPr>
              <a:xfrm>
                <a:off x="2691762" y="2440536"/>
                <a:ext cx="707233"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42233"/>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33" name="_-47.png">
                <a:extLst>
                  <a:ext uri="{FF2B5EF4-FFF2-40B4-BE49-F238E27FC236}">
                    <a16:creationId xmlns:a16="http://schemas.microsoft.com/office/drawing/2014/main" id="{28D0FD4F-8162-9D47-BEFF-8718A917B28F}"/>
                  </a:ext>
                </a:extLst>
              </p:cNvPr>
              <p:cNvPicPr/>
              <p:nvPr/>
            </p:nvPicPr>
            <p:blipFill>
              <a:blip r:embed="rId5"/>
              <a:srcRect l="17032" t="20462" r="17032" b="20462"/>
              <a:stretch>
                <a:fillRect/>
              </a:stretch>
            </p:blipFill>
            <p:spPr>
              <a:xfrm>
                <a:off x="2820590" y="2586494"/>
                <a:ext cx="466313" cy="417807"/>
              </a:xfrm>
              <a:prstGeom prst="rect">
                <a:avLst/>
              </a:prstGeom>
              <a:ln w="3175" cap="flat">
                <a:noFill/>
                <a:miter lim="400000"/>
              </a:ln>
              <a:effectLst/>
            </p:spPr>
          </p:pic>
        </p:grpSp>
      </p:grpSp>
      <p:sp>
        <p:nvSpPr>
          <p:cNvPr id="34" name="Shape 62">
            <a:extLst>
              <a:ext uri="{FF2B5EF4-FFF2-40B4-BE49-F238E27FC236}">
                <a16:creationId xmlns:a16="http://schemas.microsoft.com/office/drawing/2014/main" id="{D0579B40-C4FF-3D4F-AAC7-4F3CCC0A76DA}"/>
              </a:ext>
            </a:extLst>
          </p:cNvPr>
          <p:cNvSpPr/>
          <p:nvPr/>
        </p:nvSpPr>
        <p:spPr>
          <a:xfrm flipH="1" flipV="1">
            <a:off x="3056803" y="4221017"/>
            <a:ext cx="0" cy="1854302"/>
          </a:xfrm>
          <a:prstGeom prst="line">
            <a:avLst/>
          </a:prstGeom>
          <a:ln w="3175">
            <a:solidFill>
              <a:srgbClr val="4277BB"/>
            </a:solidFill>
            <a:miter lim="400000"/>
          </a:ln>
        </p:spPr>
        <p:txBody>
          <a:bodyPr lIns="0" tIns="0" rIns="0" bIns="0" anchor="ctr"/>
          <a:lstStyle/>
          <a:p>
            <a:pPr lvl="0">
              <a:defRPr sz="1800"/>
            </a:pPr>
            <a:endParaRPr dirty="0"/>
          </a:p>
        </p:txBody>
      </p:sp>
      <p:sp>
        <p:nvSpPr>
          <p:cNvPr id="35" name="Shape 64">
            <a:extLst>
              <a:ext uri="{FF2B5EF4-FFF2-40B4-BE49-F238E27FC236}">
                <a16:creationId xmlns:a16="http://schemas.microsoft.com/office/drawing/2014/main" id="{BB53A32E-C1FB-124B-ADAD-E9A12CB16D82}"/>
              </a:ext>
            </a:extLst>
          </p:cNvPr>
          <p:cNvSpPr/>
          <p:nvPr/>
        </p:nvSpPr>
        <p:spPr>
          <a:xfrm>
            <a:off x="4747591" y="156196"/>
            <a:ext cx="1160574"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PROVIDER CLOUD</a:t>
            </a:r>
            <a:endParaRPr sz="1000" b="1" dirty="0">
              <a:solidFill>
                <a:srgbClr val="4277BB"/>
              </a:solidFill>
            </a:endParaRPr>
          </a:p>
        </p:txBody>
      </p:sp>
      <p:sp>
        <p:nvSpPr>
          <p:cNvPr id="36" name="Shape 62">
            <a:extLst>
              <a:ext uri="{FF2B5EF4-FFF2-40B4-BE49-F238E27FC236}">
                <a16:creationId xmlns:a16="http://schemas.microsoft.com/office/drawing/2014/main" id="{1FF32F32-DEDF-0E40-A0D9-90980EF68C17}"/>
              </a:ext>
            </a:extLst>
          </p:cNvPr>
          <p:cNvSpPr/>
          <p:nvPr/>
        </p:nvSpPr>
        <p:spPr>
          <a:xfrm flipH="1" flipV="1">
            <a:off x="4588561" y="166451"/>
            <a:ext cx="0" cy="2954906"/>
          </a:xfrm>
          <a:prstGeom prst="line">
            <a:avLst/>
          </a:prstGeom>
          <a:ln w="3175">
            <a:solidFill>
              <a:srgbClr val="4277BB"/>
            </a:solidFill>
            <a:miter lim="400000"/>
          </a:ln>
        </p:spPr>
        <p:txBody>
          <a:bodyPr lIns="0" tIns="0" rIns="0" bIns="0" anchor="ctr"/>
          <a:lstStyle/>
          <a:p>
            <a:pPr lvl="0">
              <a:defRPr sz="1800"/>
            </a:pPr>
            <a:endParaRPr dirty="0"/>
          </a:p>
        </p:txBody>
      </p:sp>
      <p:sp>
        <p:nvSpPr>
          <p:cNvPr id="37" name="Shape 62">
            <a:extLst>
              <a:ext uri="{FF2B5EF4-FFF2-40B4-BE49-F238E27FC236}">
                <a16:creationId xmlns:a16="http://schemas.microsoft.com/office/drawing/2014/main" id="{FA449BB5-A5E9-6E46-BEAF-16B058BF75BE}"/>
              </a:ext>
            </a:extLst>
          </p:cNvPr>
          <p:cNvSpPr/>
          <p:nvPr/>
        </p:nvSpPr>
        <p:spPr>
          <a:xfrm flipV="1">
            <a:off x="4597368" y="4105103"/>
            <a:ext cx="16164" cy="1970216"/>
          </a:xfrm>
          <a:prstGeom prst="line">
            <a:avLst/>
          </a:prstGeom>
          <a:ln w="3175">
            <a:solidFill>
              <a:srgbClr val="4277BB"/>
            </a:solidFill>
            <a:miter lim="400000"/>
          </a:ln>
        </p:spPr>
        <p:txBody>
          <a:bodyPr lIns="0" tIns="0" rIns="0" bIns="0" anchor="ctr"/>
          <a:lstStyle/>
          <a:p>
            <a:pPr lvl="0">
              <a:defRPr sz="1800"/>
            </a:pPr>
            <a:endParaRPr dirty="0"/>
          </a:p>
        </p:txBody>
      </p:sp>
    </p:spTree>
    <p:extLst>
      <p:ext uri="{BB962C8B-B14F-4D97-AF65-F5344CB8AC3E}">
        <p14:creationId xmlns:p14="http://schemas.microsoft.com/office/powerpoint/2010/main" val="3620158149"/>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Shape 61"/>
          <p:cNvSpPr/>
          <p:nvPr/>
        </p:nvSpPr>
        <p:spPr>
          <a:xfrm>
            <a:off x="144379" y="86628"/>
            <a:ext cx="9841833" cy="7268970"/>
          </a:xfrm>
          <a:prstGeom prst="rect">
            <a:avLst/>
          </a:prstGeom>
          <a:ln w="25400">
            <a:solidFill>
              <a:srgbClr val="4277BB"/>
            </a:solidFill>
            <a:miter lim="400000"/>
          </a:ln>
        </p:spPr>
        <p:txBody>
          <a:bodyPr lIns="0" tIns="0" rIns="0" bIns="0" anchor="ctr"/>
          <a:lstStyle/>
          <a:p>
            <a:pPr lvl="0">
              <a:defRPr sz="1800">
                <a:solidFill>
                  <a:srgbClr val="4277BB"/>
                </a:solidFill>
              </a:defRPr>
            </a:pPr>
            <a:endParaRPr dirty="0"/>
          </a:p>
        </p:txBody>
      </p:sp>
      <p:sp>
        <p:nvSpPr>
          <p:cNvPr id="63" name="Shape 63"/>
          <p:cNvSpPr/>
          <p:nvPr/>
        </p:nvSpPr>
        <p:spPr>
          <a:xfrm>
            <a:off x="251807" y="197400"/>
            <a:ext cx="1255366" cy="230983"/>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sz="1000" b="1" dirty="0">
                <a:solidFill>
                  <a:srgbClr val="4277BB"/>
                </a:solidFill>
              </a:rPr>
              <a:t>PUBLIC NETWORK</a:t>
            </a:r>
          </a:p>
        </p:txBody>
      </p:sp>
      <p:sp>
        <p:nvSpPr>
          <p:cNvPr id="64" name="Shape 64"/>
          <p:cNvSpPr/>
          <p:nvPr/>
        </p:nvSpPr>
        <p:spPr>
          <a:xfrm>
            <a:off x="2053682" y="156196"/>
            <a:ext cx="1859483" cy="153888"/>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lang="en-US" sz="1000" b="1" dirty="0">
                <a:solidFill>
                  <a:srgbClr val="4277BB"/>
                </a:solidFill>
              </a:rPr>
              <a:t>CLOUD PROVIDER NETWORK</a:t>
            </a:r>
            <a:endParaRPr sz="1000" b="1" dirty="0">
              <a:solidFill>
                <a:srgbClr val="4277BB"/>
              </a:solidFill>
            </a:endParaRPr>
          </a:p>
        </p:txBody>
      </p:sp>
      <p:sp>
        <p:nvSpPr>
          <p:cNvPr id="65" name="Shape 65"/>
          <p:cNvSpPr/>
          <p:nvPr/>
        </p:nvSpPr>
        <p:spPr>
          <a:xfrm>
            <a:off x="7640272" y="168897"/>
            <a:ext cx="1594198" cy="230983"/>
          </a:xfrm>
          <a:prstGeom prst="rect">
            <a:avLst/>
          </a:prstGeom>
          <a:ln w="3175">
            <a:miter lim="400000"/>
          </a:ln>
          <a:extLst>
            <a:ext uri="{C572A759-6A51-4108-AA02-DFA0A04FC94B}">
              <ma14:wrappingTextBoxFlag xmlns="" xmlns:ma14="http://schemas.microsoft.com/office/mac/drawingml/2011/main" val="1"/>
            </a:ext>
          </a:extLst>
        </p:spPr>
        <p:txBody>
          <a:bodyPr wrap="none" lIns="0" tIns="0" rIns="0" bIns="0">
            <a:spAutoFit/>
          </a:bodyPr>
          <a:lstStyle>
            <a:lvl1pPr algn="l">
              <a:defRPr sz="1000" b="1">
                <a:solidFill>
                  <a:srgbClr val="4277BB"/>
                </a:solidFill>
                <a:latin typeface="Helvetica"/>
                <a:ea typeface="Helvetica"/>
                <a:cs typeface="Helvetica"/>
                <a:sym typeface="Helvetica"/>
              </a:defRPr>
            </a:lvl1pPr>
          </a:lstStyle>
          <a:p>
            <a:pPr lvl="0">
              <a:defRPr sz="1800" b="0">
                <a:solidFill>
                  <a:srgbClr val="000000"/>
                </a:solidFill>
              </a:defRPr>
            </a:pPr>
            <a:r>
              <a:rPr sz="1000" b="1" dirty="0">
                <a:solidFill>
                  <a:srgbClr val="4277BB"/>
                </a:solidFill>
              </a:rPr>
              <a:t>ENTERPRISE NETWORK</a:t>
            </a:r>
          </a:p>
        </p:txBody>
      </p:sp>
      <p:grpSp>
        <p:nvGrpSpPr>
          <p:cNvPr id="3" name="Group 2">
            <a:extLst>
              <a:ext uri="{FF2B5EF4-FFF2-40B4-BE49-F238E27FC236}">
                <a16:creationId xmlns:a16="http://schemas.microsoft.com/office/drawing/2014/main" id="{D27CABFD-574D-244C-910F-F933893EA95F}"/>
              </a:ext>
            </a:extLst>
          </p:cNvPr>
          <p:cNvGrpSpPr/>
          <p:nvPr/>
        </p:nvGrpSpPr>
        <p:grpSpPr>
          <a:xfrm>
            <a:off x="1644485" y="3200400"/>
            <a:ext cx="794071" cy="833724"/>
            <a:chOff x="1605984" y="3169462"/>
            <a:chExt cx="794071" cy="833724"/>
          </a:xfrm>
        </p:grpSpPr>
        <p:sp>
          <p:nvSpPr>
            <p:cNvPr id="23" name="Shape 82"/>
            <p:cNvSpPr/>
            <p:nvPr/>
          </p:nvSpPr>
          <p:spPr>
            <a:xfrm>
              <a:off x="1667476" y="3200400"/>
              <a:ext cx="628389" cy="6283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55A9FD"/>
                  </a:solidFill>
                </a:defRPr>
              </a:pPr>
              <a:endParaRPr dirty="0"/>
            </a:p>
          </p:txBody>
        </p:sp>
        <p:grpSp>
          <p:nvGrpSpPr>
            <p:cNvPr id="156" name="Group 155"/>
            <p:cNvGrpSpPr/>
            <p:nvPr/>
          </p:nvGrpSpPr>
          <p:grpSpPr>
            <a:xfrm>
              <a:off x="1605984" y="3169462"/>
              <a:ext cx="794071" cy="833724"/>
              <a:chOff x="1605984" y="3169462"/>
              <a:chExt cx="794071" cy="833724"/>
            </a:xfrm>
          </p:grpSpPr>
          <p:pic>
            <p:nvPicPr>
              <p:cNvPr id="25" name="_-10.png"/>
              <p:cNvPicPr/>
              <p:nvPr/>
            </p:nvPicPr>
            <p:blipFill>
              <a:blip r:embed="rId3"/>
              <a:srcRect/>
              <a:stretch>
                <a:fillRect/>
              </a:stretch>
            </p:blipFill>
            <p:spPr>
              <a:xfrm>
                <a:off x="1660359" y="3169462"/>
                <a:ext cx="632517" cy="680643"/>
              </a:xfrm>
              <a:prstGeom prst="rect">
                <a:avLst/>
              </a:prstGeom>
              <a:ln w="3175" cap="flat">
                <a:noFill/>
                <a:miter lim="400000"/>
              </a:ln>
              <a:effectLst/>
            </p:spPr>
          </p:pic>
          <p:sp>
            <p:nvSpPr>
              <p:cNvPr id="26" name="Shape 84"/>
              <p:cNvSpPr/>
              <p:nvPr/>
            </p:nvSpPr>
            <p:spPr>
              <a:xfrm>
                <a:off x="1605984" y="3825640"/>
                <a:ext cx="794071" cy="177546"/>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EDGE SERVICES</a:t>
                </a:r>
              </a:p>
            </p:txBody>
          </p:sp>
        </p:grpSp>
      </p:grpSp>
      <p:grpSp>
        <p:nvGrpSpPr>
          <p:cNvPr id="148" name="Group 147"/>
          <p:cNvGrpSpPr/>
          <p:nvPr/>
        </p:nvGrpSpPr>
        <p:grpSpPr>
          <a:xfrm>
            <a:off x="7110114" y="3200400"/>
            <a:ext cx="1056493" cy="901051"/>
            <a:chOff x="7127302" y="3242224"/>
            <a:chExt cx="1056493" cy="901051"/>
          </a:xfrm>
        </p:grpSpPr>
        <p:sp>
          <p:nvSpPr>
            <p:cNvPr id="89" name="Shape 149"/>
            <p:cNvSpPr/>
            <p:nvPr/>
          </p:nvSpPr>
          <p:spPr>
            <a:xfrm>
              <a:off x="7307075" y="3263404"/>
              <a:ext cx="585216" cy="5852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90" name="Group 152"/>
            <p:cNvGrpSpPr/>
            <p:nvPr/>
          </p:nvGrpSpPr>
          <p:grpSpPr>
            <a:xfrm>
              <a:off x="7127302" y="3242224"/>
              <a:ext cx="1056493" cy="901051"/>
              <a:chOff x="51124" y="-548447"/>
              <a:chExt cx="1178720" cy="1005295"/>
            </a:xfrm>
          </p:grpSpPr>
          <p:pic>
            <p:nvPicPr>
              <p:cNvPr id="91" name="_-11.png"/>
              <p:cNvPicPr/>
              <p:nvPr/>
            </p:nvPicPr>
            <p:blipFill>
              <a:blip r:embed="rId4"/>
              <a:srcRect l="199" r="199"/>
              <a:stretch>
                <a:fillRect/>
              </a:stretch>
            </p:blipFill>
            <p:spPr>
              <a:xfrm>
                <a:off x="233432" y="-548447"/>
                <a:ext cx="707232" cy="707232"/>
              </a:xfrm>
              <a:prstGeom prst="rect">
                <a:avLst/>
              </a:prstGeom>
              <a:ln w="3175" cap="flat">
                <a:noFill/>
                <a:miter lim="400000"/>
              </a:ln>
              <a:effectLst/>
            </p:spPr>
          </p:pic>
          <p:sp>
            <p:nvSpPr>
              <p:cNvPr id="92" name="Shape 151"/>
              <p:cNvSpPr/>
              <p:nvPr/>
            </p:nvSpPr>
            <p:spPr>
              <a:xfrm>
                <a:off x="51124" y="124266"/>
                <a:ext cx="1178720"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TRANSFORMATION &amp;</a:t>
                </a:r>
              </a:p>
              <a:p>
                <a:pPr lvl="0">
                  <a:defRPr sz="1800"/>
                </a:pPr>
                <a:r>
                  <a:rPr sz="800" b="1" dirty="0">
                    <a:solidFill>
                      <a:srgbClr val="4277BB"/>
                    </a:solidFill>
                    <a:latin typeface="Helvetica"/>
                    <a:ea typeface="Helvetica"/>
                    <a:cs typeface="Helvetica"/>
                    <a:sym typeface="Helvetica"/>
                  </a:rPr>
                  <a:t>CONNECTIVITY</a:t>
                </a:r>
              </a:p>
            </p:txBody>
          </p:sp>
        </p:grpSp>
      </p:grpSp>
      <p:sp>
        <p:nvSpPr>
          <p:cNvPr id="160" name="Shape 66"/>
          <p:cNvSpPr/>
          <p:nvPr/>
        </p:nvSpPr>
        <p:spPr>
          <a:xfrm flipH="1" flipV="1">
            <a:off x="7584707" y="86625"/>
            <a:ext cx="0" cy="2970611"/>
          </a:xfrm>
          <a:prstGeom prst="line">
            <a:avLst/>
          </a:prstGeom>
          <a:ln w="3175">
            <a:solidFill>
              <a:srgbClr val="4277BB"/>
            </a:solidFill>
            <a:miter lim="400000"/>
          </a:ln>
        </p:spPr>
        <p:txBody>
          <a:bodyPr lIns="0" tIns="0" rIns="0" bIns="0" anchor="ctr"/>
          <a:lstStyle/>
          <a:p>
            <a:pPr lvl="0">
              <a:defRPr sz="1800"/>
            </a:pPr>
            <a:endParaRPr dirty="0"/>
          </a:p>
        </p:txBody>
      </p:sp>
      <p:sp>
        <p:nvSpPr>
          <p:cNvPr id="217" name="Shape 62"/>
          <p:cNvSpPr/>
          <p:nvPr/>
        </p:nvSpPr>
        <p:spPr>
          <a:xfrm flipH="1" flipV="1">
            <a:off x="1982802" y="77000"/>
            <a:ext cx="8730" cy="3009058"/>
          </a:xfrm>
          <a:prstGeom prst="line">
            <a:avLst/>
          </a:prstGeom>
          <a:ln w="3175">
            <a:solidFill>
              <a:srgbClr val="4277BB"/>
            </a:solidFill>
            <a:miter lim="400000"/>
          </a:ln>
        </p:spPr>
        <p:txBody>
          <a:bodyPr lIns="0" tIns="0" rIns="0" bIns="0" anchor="ctr"/>
          <a:lstStyle/>
          <a:p>
            <a:pPr lvl="0">
              <a:defRPr sz="1800"/>
            </a:pPr>
            <a:endParaRPr dirty="0"/>
          </a:p>
        </p:txBody>
      </p:sp>
      <p:sp>
        <p:nvSpPr>
          <p:cNvPr id="21" name="Shape 66">
            <a:extLst>
              <a:ext uri="{FF2B5EF4-FFF2-40B4-BE49-F238E27FC236}">
                <a16:creationId xmlns:a16="http://schemas.microsoft.com/office/drawing/2014/main" id="{E0D3B23D-741C-9B43-8FB1-800932A352E3}"/>
              </a:ext>
            </a:extLst>
          </p:cNvPr>
          <p:cNvSpPr/>
          <p:nvPr/>
        </p:nvSpPr>
        <p:spPr>
          <a:xfrm flipV="1">
            <a:off x="7611744" y="4101450"/>
            <a:ext cx="0" cy="3281125"/>
          </a:xfrm>
          <a:prstGeom prst="line">
            <a:avLst/>
          </a:prstGeom>
          <a:ln w="3175">
            <a:solidFill>
              <a:srgbClr val="4277BB"/>
            </a:solidFill>
            <a:miter lim="400000"/>
          </a:ln>
        </p:spPr>
        <p:txBody>
          <a:bodyPr lIns="0" tIns="0" rIns="0" bIns="0" anchor="ctr"/>
          <a:lstStyle/>
          <a:p>
            <a:pPr lvl="0">
              <a:defRPr sz="1800"/>
            </a:pPr>
            <a:endParaRPr dirty="0"/>
          </a:p>
        </p:txBody>
      </p:sp>
      <p:sp>
        <p:nvSpPr>
          <p:cNvPr id="22" name="Shape 62">
            <a:extLst>
              <a:ext uri="{FF2B5EF4-FFF2-40B4-BE49-F238E27FC236}">
                <a16:creationId xmlns:a16="http://schemas.microsoft.com/office/drawing/2014/main" id="{B76FDDDC-263C-BB45-A8D0-84F57B8EB4A1}"/>
              </a:ext>
            </a:extLst>
          </p:cNvPr>
          <p:cNvSpPr/>
          <p:nvPr/>
        </p:nvSpPr>
        <p:spPr>
          <a:xfrm flipV="1">
            <a:off x="1991532" y="4034124"/>
            <a:ext cx="0" cy="3319576"/>
          </a:xfrm>
          <a:prstGeom prst="line">
            <a:avLst/>
          </a:prstGeom>
          <a:ln w="3175">
            <a:solidFill>
              <a:srgbClr val="4277BB"/>
            </a:solidFill>
            <a:miter lim="400000"/>
          </a:ln>
        </p:spPr>
        <p:txBody>
          <a:bodyPr lIns="0" tIns="0" rIns="0" bIns="0" anchor="ctr"/>
          <a:lstStyle/>
          <a:p>
            <a:pPr lvl="0">
              <a:defRPr sz="1800"/>
            </a:pPr>
            <a:endParaRPr dirty="0"/>
          </a:p>
        </p:txBody>
      </p:sp>
      <p:sp>
        <p:nvSpPr>
          <p:cNvPr id="27" name="Rectangle 26">
            <a:extLst>
              <a:ext uri="{FF2B5EF4-FFF2-40B4-BE49-F238E27FC236}">
                <a16:creationId xmlns:a16="http://schemas.microsoft.com/office/drawing/2014/main" id="{970A3DB3-0F5B-AB45-9739-ED3C4FE4E7D6}"/>
              </a:ext>
            </a:extLst>
          </p:cNvPr>
          <p:cNvSpPr/>
          <p:nvPr/>
        </p:nvSpPr>
        <p:spPr>
          <a:xfrm>
            <a:off x="1145406" y="6096222"/>
            <a:ext cx="7334451" cy="1114096"/>
          </a:xfrm>
          <a:prstGeom prst="rect">
            <a:avLst/>
          </a:prstGeom>
          <a:solidFill>
            <a:srgbClr val="FFFFFF"/>
          </a:solidFill>
          <a:ln w="19050" cap="flat">
            <a:solidFill>
              <a:srgbClr val="1A77B5"/>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31013262"/>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Shape 5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57" name="Shape 57"/>
          <p:cNvSpPr/>
          <p:nvPr/>
        </p:nvSpPr>
        <p:spPr>
          <a:xfrm>
            <a:off x="369887" y="906462"/>
            <a:ext cx="5506478" cy="471924"/>
          </a:xfrm>
          <a:prstGeom prst="rect">
            <a:avLst/>
          </a:prstGeom>
          <a:ln w="3175">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Diagram Design Standards</a:t>
            </a:r>
            <a:endParaRPr sz="2400" dirty="0"/>
          </a:p>
        </p:txBody>
      </p:sp>
      <p:sp>
        <p:nvSpPr>
          <p:cNvPr id="58" name="Shape 58"/>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3" name="TextBox 2"/>
          <p:cNvSpPr txBox="1"/>
          <p:nvPr/>
        </p:nvSpPr>
        <p:spPr>
          <a:xfrm>
            <a:off x="369887" y="7402807"/>
            <a:ext cx="882503" cy="202458"/>
          </a:xfrm>
          <a:prstGeom prst="rect">
            <a:avLst/>
          </a:prstGeom>
          <a:noFill/>
          <a:ln w="3175"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9290" tIns="39290" rIns="39290" bIns="3929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kumimoji="0" lang="en-US" sz="800" b="0" i="0" u="none" strike="noStrike" cap="none" spc="0" normalizeH="0" baseline="0" dirty="0">
                <a:ln>
                  <a:noFill/>
                </a:ln>
                <a:solidFill>
                  <a:srgbClr val="000000"/>
                </a:solidFill>
                <a:effectLst/>
                <a:uFillTx/>
                <a:latin typeface="+mn-lt"/>
                <a:ea typeface="+mn-ea"/>
                <a:cs typeface="+mn-cs"/>
                <a:sym typeface="Helvetica Light"/>
              </a:rPr>
              <a:t>July</a:t>
            </a:r>
            <a:r>
              <a:rPr kumimoji="0" lang="en-US" sz="800" b="0" i="0" u="none" strike="noStrike" cap="none" spc="0" normalizeH="0" dirty="0">
                <a:ln>
                  <a:noFill/>
                </a:ln>
                <a:solidFill>
                  <a:srgbClr val="000000"/>
                </a:solidFill>
                <a:effectLst/>
                <a:uFillTx/>
                <a:latin typeface="+mn-lt"/>
                <a:ea typeface="+mn-ea"/>
                <a:cs typeface="+mn-cs"/>
                <a:sym typeface="Helvetica Light"/>
              </a:rPr>
              <a:t> 15th 2017</a:t>
            </a:r>
            <a:endParaRPr kumimoji="0" lang="en-US" sz="800" b="0" i="0" u="none" strike="noStrike" cap="none" spc="0" normalizeH="0" baseline="0" dirty="0">
              <a:ln>
                <a:noFill/>
              </a:ln>
              <a:solidFill>
                <a:srgbClr val="000000"/>
              </a:solidFill>
              <a:effectLst/>
              <a:uFillTx/>
              <a:latin typeface="+mn-lt"/>
              <a:ea typeface="+mn-ea"/>
              <a:cs typeface="+mn-cs"/>
              <a:sym typeface="Helvetica Light"/>
            </a:endParaRPr>
          </a:p>
        </p:txBody>
      </p:sp>
      <p:graphicFrame>
        <p:nvGraphicFramePr>
          <p:cNvPr id="2" name="Table 1">
            <a:extLst>
              <a:ext uri="{FF2B5EF4-FFF2-40B4-BE49-F238E27FC236}">
                <a16:creationId xmlns:a16="http://schemas.microsoft.com/office/drawing/2014/main" id="{E4078720-2998-4641-920D-64F9D70437B0}"/>
              </a:ext>
            </a:extLst>
          </p:cNvPr>
          <p:cNvGraphicFramePr>
            <a:graphicFrameLocks noGrp="1"/>
          </p:cNvGraphicFramePr>
          <p:nvPr/>
        </p:nvGraphicFramePr>
        <p:xfrm>
          <a:off x="490627" y="4787685"/>
          <a:ext cx="4470400" cy="1112520"/>
        </p:xfrm>
        <a:graphic>
          <a:graphicData uri="http://schemas.openxmlformats.org/drawingml/2006/table">
            <a:tbl>
              <a:tblPr firstRow="1" bandRow="1">
                <a:tableStyleId>{5940675A-B579-460E-94D1-54222C63F5DA}</a:tableStyleId>
              </a:tblPr>
              <a:tblGrid>
                <a:gridCol w="2235200">
                  <a:extLst>
                    <a:ext uri="{9D8B030D-6E8A-4147-A177-3AD203B41FA5}">
                      <a16:colId xmlns:a16="http://schemas.microsoft.com/office/drawing/2014/main" val="2940995011"/>
                    </a:ext>
                  </a:extLst>
                </a:gridCol>
                <a:gridCol w="2235200">
                  <a:extLst>
                    <a:ext uri="{9D8B030D-6E8A-4147-A177-3AD203B41FA5}">
                      <a16:colId xmlns:a16="http://schemas.microsoft.com/office/drawing/2014/main" val="3358896693"/>
                    </a:ext>
                  </a:extLst>
                </a:gridCol>
              </a:tblGrid>
              <a:tr h="370840">
                <a:tc>
                  <a:txBody>
                    <a:bodyPr/>
                    <a:lstStyle/>
                    <a:p>
                      <a:r>
                        <a:rPr lang="en-US" b="1" dirty="0"/>
                        <a:t>Group Borders</a:t>
                      </a:r>
                    </a:p>
                  </a:txBody>
                  <a:tcPr/>
                </a:tc>
                <a:tc>
                  <a:txBody>
                    <a:bodyPr/>
                    <a:lstStyle/>
                    <a:p>
                      <a:r>
                        <a:rPr lang="en-US" dirty="0"/>
                        <a:t>1 pt width</a:t>
                      </a:r>
                    </a:p>
                  </a:txBody>
                  <a:tcPr/>
                </a:tc>
                <a:extLst>
                  <a:ext uri="{0D108BD9-81ED-4DB2-BD59-A6C34878D82A}">
                    <a16:rowId xmlns:a16="http://schemas.microsoft.com/office/drawing/2014/main" val="3536328909"/>
                  </a:ext>
                </a:extLst>
              </a:tr>
              <a:tr h="370840">
                <a:tc>
                  <a:txBody>
                    <a:bodyPr/>
                    <a:lstStyle/>
                    <a:p>
                      <a:r>
                        <a:rPr lang="en-US" b="1" dirty="0"/>
                        <a:t>Connecting Lines</a:t>
                      </a:r>
                    </a:p>
                  </a:txBody>
                  <a:tcPr/>
                </a:tc>
                <a:tc>
                  <a:txBody>
                    <a:bodyPr/>
                    <a:lstStyle/>
                    <a:p>
                      <a:r>
                        <a:rPr lang="en-US" dirty="0"/>
                        <a:t>2 pt width</a:t>
                      </a:r>
                    </a:p>
                  </a:txBody>
                  <a:tcPr/>
                </a:tc>
                <a:extLst>
                  <a:ext uri="{0D108BD9-81ED-4DB2-BD59-A6C34878D82A}">
                    <a16:rowId xmlns:a16="http://schemas.microsoft.com/office/drawing/2014/main" val="225973148"/>
                  </a:ext>
                </a:extLst>
              </a:tr>
              <a:tr h="370840">
                <a:tc>
                  <a:txBody>
                    <a:bodyPr/>
                    <a:lstStyle/>
                    <a:p>
                      <a:r>
                        <a:rPr lang="en-US" b="1" dirty="0"/>
                        <a:t>Object Text</a:t>
                      </a:r>
                    </a:p>
                  </a:txBody>
                  <a:tcPr/>
                </a:tc>
                <a:tc>
                  <a:txBody>
                    <a:bodyPr/>
                    <a:lstStyle/>
                    <a:p>
                      <a:r>
                        <a:rPr lang="en-US" dirty="0"/>
                        <a:t>Calibri 8 pt</a:t>
                      </a:r>
                    </a:p>
                  </a:txBody>
                  <a:tcPr/>
                </a:tc>
                <a:extLst>
                  <a:ext uri="{0D108BD9-81ED-4DB2-BD59-A6C34878D82A}">
                    <a16:rowId xmlns:a16="http://schemas.microsoft.com/office/drawing/2014/main" val="2514172961"/>
                  </a:ext>
                </a:extLst>
              </a:tr>
            </a:tbl>
          </a:graphicData>
        </a:graphic>
      </p:graphicFrame>
      <p:graphicFrame>
        <p:nvGraphicFramePr>
          <p:cNvPr id="4" name="Table 3">
            <a:extLst>
              <a:ext uri="{FF2B5EF4-FFF2-40B4-BE49-F238E27FC236}">
                <a16:creationId xmlns:a16="http://schemas.microsoft.com/office/drawing/2014/main" id="{E4306FE1-725C-824C-A601-4F1F91399F4C}"/>
              </a:ext>
            </a:extLst>
          </p:cNvPr>
          <p:cNvGraphicFramePr>
            <a:graphicFrameLocks noGrp="1"/>
          </p:cNvGraphicFramePr>
          <p:nvPr/>
        </p:nvGraphicFramePr>
        <p:xfrm>
          <a:off x="493155" y="2137984"/>
          <a:ext cx="6705600" cy="1483360"/>
        </p:xfrm>
        <a:graphic>
          <a:graphicData uri="http://schemas.openxmlformats.org/drawingml/2006/table">
            <a:tbl>
              <a:tblPr firstRow="1" bandRow="1">
                <a:tableStyleId>{5940675A-B579-460E-94D1-54222C63F5DA}</a:tableStyleId>
              </a:tblPr>
              <a:tblGrid>
                <a:gridCol w="2235200">
                  <a:extLst>
                    <a:ext uri="{9D8B030D-6E8A-4147-A177-3AD203B41FA5}">
                      <a16:colId xmlns:a16="http://schemas.microsoft.com/office/drawing/2014/main" val="1371607469"/>
                    </a:ext>
                  </a:extLst>
                </a:gridCol>
                <a:gridCol w="2235200">
                  <a:extLst>
                    <a:ext uri="{9D8B030D-6E8A-4147-A177-3AD203B41FA5}">
                      <a16:colId xmlns:a16="http://schemas.microsoft.com/office/drawing/2014/main" val="2005910669"/>
                    </a:ext>
                  </a:extLst>
                </a:gridCol>
                <a:gridCol w="2235200">
                  <a:extLst>
                    <a:ext uri="{9D8B030D-6E8A-4147-A177-3AD203B41FA5}">
                      <a16:colId xmlns:a16="http://schemas.microsoft.com/office/drawing/2014/main" val="1417102477"/>
                    </a:ext>
                  </a:extLst>
                </a:gridCol>
              </a:tblGrid>
              <a:tr h="370840">
                <a:tc>
                  <a:txBody>
                    <a:bodyPr/>
                    <a:lstStyle/>
                    <a:p>
                      <a:r>
                        <a:rPr lang="en-US" b="1" dirty="0">
                          <a:solidFill>
                            <a:schemeClr val="tx1"/>
                          </a:solidFill>
                        </a:rPr>
                        <a:t>Blue</a:t>
                      </a:r>
                    </a:p>
                  </a:txBody>
                  <a:tcPr/>
                </a:tc>
                <a:tc>
                  <a:txBody>
                    <a:bodyPr/>
                    <a:lstStyle/>
                    <a:p>
                      <a:r>
                        <a:rPr lang="en-US" dirty="0"/>
                        <a:t>4376BB</a:t>
                      </a:r>
                    </a:p>
                  </a:txBody>
                  <a:tcPr/>
                </a:tc>
                <a:tc>
                  <a:txBody>
                    <a:bodyPr/>
                    <a:lstStyle/>
                    <a:p>
                      <a:r>
                        <a:rPr lang="en-US" dirty="0"/>
                        <a:t>67,120,187</a:t>
                      </a:r>
                    </a:p>
                  </a:txBody>
                  <a:tcPr/>
                </a:tc>
                <a:extLst>
                  <a:ext uri="{0D108BD9-81ED-4DB2-BD59-A6C34878D82A}">
                    <a16:rowId xmlns:a16="http://schemas.microsoft.com/office/drawing/2014/main" val="3076116169"/>
                  </a:ext>
                </a:extLst>
              </a:tr>
              <a:tr h="370840">
                <a:tc>
                  <a:txBody>
                    <a:bodyPr/>
                    <a:lstStyle/>
                    <a:p>
                      <a:r>
                        <a:rPr lang="en-US" b="1" dirty="0">
                          <a:solidFill>
                            <a:schemeClr val="tx1"/>
                          </a:solidFill>
                        </a:rPr>
                        <a:t>Red</a:t>
                      </a:r>
                    </a:p>
                  </a:txBody>
                  <a:tcPr/>
                </a:tc>
                <a:tc>
                  <a:txBody>
                    <a:bodyPr/>
                    <a:lstStyle/>
                    <a:p>
                      <a:r>
                        <a:rPr lang="en-US" dirty="0"/>
                        <a:t>FF0000</a:t>
                      </a:r>
                    </a:p>
                  </a:txBody>
                  <a:tcPr/>
                </a:tc>
                <a:tc>
                  <a:txBody>
                    <a:bodyPr/>
                    <a:lstStyle/>
                    <a:p>
                      <a:r>
                        <a:rPr lang="en-US" dirty="0"/>
                        <a:t>255,0,0</a:t>
                      </a:r>
                    </a:p>
                  </a:txBody>
                  <a:tcPr/>
                </a:tc>
                <a:extLst>
                  <a:ext uri="{0D108BD9-81ED-4DB2-BD59-A6C34878D82A}">
                    <a16:rowId xmlns:a16="http://schemas.microsoft.com/office/drawing/2014/main" val="2098748171"/>
                  </a:ext>
                </a:extLst>
              </a:tr>
              <a:tr h="370840">
                <a:tc>
                  <a:txBody>
                    <a:bodyPr/>
                    <a:lstStyle/>
                    <a:p>
                      <a:r>
                        <a:rPr lang="en-US" b="1" dirty="0">
                          <a:solidFill>
                            <a:schemeClr val="tx1"/>
                          </a:solidFill>
                        </a:rPr>
                        <a:t>Green</a:t>
                      </a:r>
                    </a:p>
                  </a:txBody>
                  <a:tcPr/>
                </a:tc>
                <a:tc>
                  <a:txBody>
                    <a:bodyPr/>
                    <a:lstStyle/>
                    <a:p>
                      <a:r>
                        <a:rPr lang="en-US" dirty="0"/>
                        <a:t>00882B</a:t>
                      </a:r>
                    </a:p>
                  </a:txBody>
                  <a:tcPr/>
                </a:tc>
                <a:tc>
                  <a:txBody>
                    <a:bodyPr/>
                    <a:lstStyle/>
                    <a:p>
                      <a:r>
                        <a:rPr lang="en-US" dirty="0"/>
                        <a:t>0,136,43</a:t>
                      </a:r>
                    </a:p>
                  </a:txBody>
                  <a:tcPr/>
                </a:tc>
                <a:extLst>
                  <a:ext uri="{0D108BD9-81ED-4DB2-BD59-A6C34878D82A}">
                    <a16:rowId xmlns:a16="http://schemas.microsoft.com/office/drawing/2014/main" val="233249335"/>
                  </a:ext>
                </a:extLst>
              </a:tr>
              <a:tr h="370840">
                <a:tc>
                  <a:txBody>
                    <a:bodyPr/>
                    <a:lstStyle/>
                    <a:p>
                      <a:r>
                        <a:rPr lang="en-US" sz="1400" b="1" dirty="0">
                          <a:solidFill>
                            <a:schemeClr val="tx1"/>
                          </a:solidFill>
                        </a:rPr>
                        <a:t>Yellow</a:t>
                      </a:r>
                    </a:p>
                  </a:txBody>
                  <a:tcPr/>
                </a:tc>
                <a:tc>
                  <a:txBody>
                    <a:bodyPr/>
                    <a:lstStyle/>
                    <a:p>
                      <a:r>
                        <a:rPr lang="en-US" dirty="0"/>
                        <a:t>EDC11C</a:t>
                      </a:r>
                    </a:p>
                  </a:txBody>
                  <a:tcPr/>
                </a:tc>
                <a:tc>
                  <a:txBody>
                    <a:bodyPr/>
                    <a:lstStyle/>
                    <a:p>
                      <a:r>
                        <a:rPr lang="en-US" dirty="0"/>
                        <a:t>237,193,28</a:t>
                      </a:r>
                    </a:p>
                  </a:txBody>
                  <a:tcPr/>
                </a:tc>
                <a:extLst>
                  <a:ext uri="{0D108BD9-81ED-4DB2-BD59-A6C34878D82A}">
                    <a16:rowId xmlns:a16="http://schemas.microsoft.com/office/drawing/2014/main" val="2835411513"/>
                  </a:ext>
                </a:extLst>
              </a:tr>
            </a:tbl>
          </a:graphicData>
        </a:graphic>
      </p:graphicFrame>
      <p:sp>
        <p:nvSpPr>
          <p:cNvPr id="12" name="Shape 535">
            <a:extLst>
              <a:ext uri="{FF2B5EF4-FFF2-40B4-BE49-F238E27FC236}">
                <a16:creationId xmlns:a16="http://schemas.microsoft.com/office/drawing/2014/main" id="{600A21D6-6BE5-9146-ACEC-B2B018699E34}"/>
              </a:ext>
            </a:extLst>
          </p:cNvPr>
          <p:cNvSpPr/>
          <p:nvPr/>
        </p:nvSpPr>
        <p:spPr>
          <a:xfrm>
            <a:off x="490627" y="1705895"/>
            <a:ext cx="1827968" cy="379591"/>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dirty="0"/>
              <a:t>COLORS</a:t>
            </a:r>
            <a:endParaRPr sz="1000" dirty="0"/>
          </a:p>
        </p:txBody>
      </p:sp>
      <p:sp>
        <p:nvSpPr>
          <p:cNvPr id="13" name="Shape 535">
            <a:extLst>
              <a:ext uri="{FF2B5EF4-FFF2-40B4-BE49-F238E27FC236}">
                <a16:creationId xmlns:a16="http://schemas.microsoft.com/office/drawing/2014/main" id="{F9F23F09-D444-F04F-A3C6-6C5152D1A84F}"/>
              </a:ext>
            </a:extLst>
          </p:cNvPr>
          <p:cNvSpPr/>
          <p:nvPr/>
        </p:nvSpPr>
        <p:spPr>
          <a:xfrm>
            <a:off x="490627" y="4319693"/>
            <a:ext cx="1827968" cy="379591"/>
          </a:xfrm>
          <a:prstGeom prst="rect">
            <a:avLst/>
          </a:prstGeom>
          <a:ln w="3175">
            <a:miter lim="400000"/>
          </a:ln>
          <a:extLst>
            <a:ext uri="{C572A759-6A51-4108-AA02-DFA0A04FC94B}">
              <ma14:wrappingTextBoxFlag xmlns:ma14="http://schemas.microsoft.com/office/mac/drawingml/2011/main" xmlns="" val="1"/>
            </a:ext>
          </a:extLst>
        </p:spPr>
        <p:txBody>
          <a:bodyPr wrap="square"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dirty="0"/>
              <a:t>SIZES</a:t>
            </a:r>
            <a:endParaRPr sz="1000" dirty="0"/>
          </a:p>
        </p:txBody>
      </p:sp>
    </p:spTree>
    <p:extLst>
      <p:ext uri="{BB962C8B-B14F-4D97-AF65-F5344CB8AC3E}">
        <p14:creationId xmlns:p14="http://schemas.microsoft.com/office/powerpoint/2010/main" val="23148548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187" name="Shape 187"/>
          <p:cNvSpPr/>
          <p:nvPr/>
        </p:nvSpPr>
        <p:spPr>
          <a:xfrm>
            <a:off x="369887" y="906462"/>
            <a:ext cx="4464052" cy="471924"/>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Block Chain</a:t>
            </a:r>
            <a:r>
              <a:rPr sz="2400" dirty="0"/>
              <a:t> Icons</a:t>
            </a:r>
          </a:p>
        </p:txBody>
      </p:sp>
      <p:sp>
        <p:nvSpPr>
          <p:cNvPr id="188" name="Shape 188"/>
          <p:cNvSpPr/>
          <p:nvPr/>
        </p:nvSpPr>
        <p:spPr>
          <a:xfrm>
            <a:off x="369887" y="542924"/>
            <a:ext cx="2654966" cy="281941"/>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84" name="Shape 240"/>
          <p:cNvSpPr/>
          <p:nvPr/>
        </p:nvSpPr>
        <p:spPr>
          <a:xfrm>
            <a:off x="1389001" y="3284602"/>
            <a:ext cx="1709677" cy="1072088"/>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Mechanism enabling network members to approve proposed transactions, which in turn make changes to the ledger. </a:t>
            </a:r>
            <a:endParaRPr sz="500" dirty="0"/>
          </a:p>
        </p:txBody>
      </p:sp>
      <p:sp>
        <p:nvSpPr>
          <p:cNvPr id="85" name="Shape 240"/>
          <p:cNvSpPr/>
          <p:nvPr/>
        </p:nvSpPr>
        <p:spPr>
          <a:xfrm>
            <a:off x="1389001" y="6128818"/>
            <a:ext cx="1709677" cy="910506"/>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Manages identity, certificates, and aspects of permissioned access. The service is part of the blockchain cloud service. </a:t>
            </a:r>
            <a:endParaRPr sz="100" dirty="0"/>
          </a:p>
        </p:txBody>
      </p:sp>
      <p:sp>
        <p:nvSpPr>
          <p:cNvPr id="34" name="Shape 240">
            <a:extLst>
              <a:ext uri="{FF2B5EF4-FFF2-40B4-BE49-F238E27FC236}">
                <a16:creationId xmlns:a16="http://schemas.microsoft.com/office/drawing/2014/main" id="{7B559F5B-F3BF-D543-BC3E-8E72D87A8B46}"/>
              </a:ext>
            </a:extLst>
          </p:cNvPr>
          <p:cNvSpPr/>
          <p:nvPr/>
        </p:nvSpPr>
        <p:spPr>
          <a:xfrm>
            <a:off x="1389001" y="1999191"/>
            <a:ext cx="1709677" cy="1072088"/>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sz="1050" dirty="0"/>
              <a:t>Contains the current world state of the ledger and a blockchain of transaction invocations. The service is part of the blockchain cloud service. </a:t>
            </a:r>
          </a:p>
        </p:txBody>
      </p:sp>
      <p:grpSp>
        <p:nvGrpSpPr>
          <p:cNvPr id="4" name="Group 3">
            <a:extLst>
              <a:ext uri="{FF2B5EF4-FFF2-40B4-BE49-F238E27FC236}">
                <a16:creationId xmlns:a16="http://schemas.microsoft.com/office/drawing/2014/main" id="{C6361BB1-AB01-2740-88D4-88D8DD17B9E8}"/>
              </a:ext>
            </a:extLst>
          </p:cNvPr>
          <p:cNvGrpSpPr/>
          <p:nvPr/>
        </p:nvGrpSpPr>
        <p:grpSpPr>
          <a:xfrm>
            <a:off x="4117668" y="6134100"/>
            <a:ext cx="745397" cy="1086387"/>
            <a:chOff x="7065531" y="4783951"/>
            <a:chExt cx="745397" cy="1086387"/>
          </a:xfrm>
        </p:grpSpPr>
        <p:grpSp>
          <p:nvGrpSpPr>
            <p:cNvPr id="52" name="Group 489">
              <a:extLst>
                <a:ext uri="{FF2B5EF4-FFF2-40B4-BE49-F238E27FC236}">
                  <a16:creationId xmlns:a16="http://schemas.microsoft.com/office/drawing/2014/main" id="{FE0D1EB2-ECE0-8848-8DD2-590F08D27013}"/>
                </a:ext>
              </a:extLst>
            </p:cNvPr>
            <p:cNvGrpSpPr/>
            <p:nvPr/>
          </p:nvGrpSpPr>
          <p:grpSpPr>
            <a:xfrm>
              <a:off x="7065531" y="4783951"/>
              <a:ext cx="745397" cy="1086387"/>
              <a:chOff x="167185" y="0"/>
              <a:chExt cx="745396" cy="1086386"/>
            </a:xfrm>
          </p:grpSpPr>
          <p:sp>
            <p:nvSpPr>
              <p:cNvPr id="54" name="Shape 487">
                <a:extLst>
                  <a:ext uri="{FF2B5EF4-FFF2-40B4-BE49-F238E27FC236}">
                    <a16:creationId xmlns:a16="http://schemas.microsoft.com/office/drawing/2014/main" id="{0B81B909-F541-D049-9059-3B629EE41F56}"/>
                  </a:ext>
                </a:extLst>
              </p:cNvPr>
              <p:cNvSpPr/>
              <p:nvPr/>
            </p:nvSpPr>
            <p:spPr>
              <a:xfrm>
                <a:off x="19538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222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5" name="Shape 488">
                <a:extLst>
                  <a:ext uri="{FF2B5EF4-FFF2-40B4-BE49-F238E27FC236}">
                    <a16:creationId xmlns:a16="http://schemas.microsoft.com/office/drawing/2014/main" id="{C80EAA6F-404E-A940-8EB7-3ACBC07F9331}"/>
                  </a:ext>
                </a:extLst>
              </p:cNvPr>
              <p:cNvSpPr/>
              <p:nvPr/>
            </p:nvSpPr>
            <p:spPr>
              <a:xfrm>
                <a:off x="167185" y="717054"/>
                <a:ext cx="745396" cy="36933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INDENTITY &amp; </a:t>
                </a:r>
              </a:p>
              <a:p>
                <a:pPr lvl="0">
                  <a:defRPr sz="1800" b="0">
                    <a:solidFill>
                      <a:srgbClr val="000000"/>
                    </a:solidFill>
                  </a:defRPr>
                </a:pPr>
                <a:r>
                  <a:rPr lang="en-US" sz="800" b="1" dirty="0">
                    <a:solidFill>
                      <a:srgbClr val="4277BB"/>
                    </a:solidFill>
                  </a:rPr>
                  <a:t>ACCESS </a:t>
                </a:r>
              </a:p>
              <a:p>
                <a:pPr lvl="0">
                  <a:defRPr sz="1800" b="0">
                    <a:solidFill>
                      <a:srgbClr val="000000"/>
                    </a:solidFill>
                  </a:defRPr>
                </a:pPr>
                <a:r>
                  <a:rPr lang="en-US" sz="800" b="1" dirty="0">
                    <a:solidFill>
                      <a:srgbClr val="4277BB"/>
                    </a:solidFill>
                  </a:rPr>
                  <a:t>MANAGEMENT</a:t>
                </a:r>
                <a:endParaRPr sz="800" b="1" dirty="0">
                  <a:solidFill>
                    <a:srgbClr val="4277BB"/>
                  </a:solidFill>
                </a:endParaRPr>
              </a:p>
            </p:txBody>
          </p:sp>
        </p:grpSp>
        <p:pic>
          <p:nvPicPr>
            <p:cNvPr id="3" name="Picture 2">
              <a:extLst>
                <a:ext uri="{FF2B5EF4-FFF2-40B4-BE49-F238E27FC236}">
                  <a16:creationId xmlns:a16="http://schemas.microsoft.com/office/drawing/2014/main" id="{3E4D1091-D2FC-0548-9491-BFF8D8788F4D}"/>
                </a:ext>
              </a:extLst>
            </p:cNvPr>
            <p:cNvPicPr>
              <a:picLocks noChangeAspect="1"/>
            </p:cNvPicPr>
            <p:nvPr/>
          </p:nvPicPr>
          <p:blipFill>
            <a:blip r:embed="rId3"/>
            <a:stretch>
              <a:fillRect/>
            </a:stretch>
          </p:blipFill>
          <p:spPr>
            <a:xfrm>
              <a:off x="7275576" y="4900676"/>
              <a:ext cx="330200" cy="482600"/>
            </a:xfrm>
            <a:prstGeom prst="rect">
              <a:avLst/>
            </a:prstGeom>
          </p:spPr>
        </p:pic>
      </p:grpSp>
      <p:grpSp>
        <p:nvGrpSpPr>
          <p:cNvPr id="6" name="Group 5">
            <a:extLst>
              <a:ext uri="{FF2B5EF4-FFF2-40B4-BE49-F238E27FC236}">
                <a16:creationId xmlns:a16="http://schemas.microsoft.com/office/drawing/2014/main" id="{2E257670-327B-8843-B1C6-D20725B9E18A}"/>
              </a:ext>
            </a:extLst>
          </p:cNvPr>
          <p:cNvGrpSpPr/>
          <p:nvPr/>
        </p:nvGrpSpPr>
        <p:grpSpPr>
          <a:xfrm>
            <a:off x="7228259" y="6134100"/>
            <a:ext cx="707233" cy="840166"/>
            <a:chOff x="3838200" y="6019800"/>
            <a:chExt cx="707233" cy="840166"/>
          </a:xfrm>
        </p:grpSpPr>
        <p:grpSp>
          <p:nvGrpSpPr>
            <p:cNvPr id="57" name="Group 489">
              <a:extLst>
                <a:ext uri="{FF2B5EF4-FFF2-40B4-BE49-F238E27FC236}">
                  <a16:creationId xmlns:a16="http://schemas.microsoft.com/office/drawing/2014/main" id="{1965B783-B23F-F642-8BCD-B2B94943039F}"/>
                </a:ext>
              </a:extLst>
            </p:cNvPr>
            <p:cNvGrpSpPr/>
            <p:nvPr/>
          </p:nvGrpSpPr>
          <p:grpSpPr>
            <a:xfrm>
              <a:off x="3838200" y="6019800"/>
              <a:ext cx="707233" cy="840166"/>
              <a:chOff x="195385" y="0"/>
              <a:chExt cx="707232" cy="840165"/>
            </a:xfrm>
          </p:grpSpPr>
          <p:sp>
            <p:nvSpPr>
              <p:cNvPr id="59" name="Shape 487">
                <a:extLst>
                  <a:ext uri="{FF2B5EF4-FFF2-40B4-BE49-F238E27FC236}">
                    <a16:creationId xmlns:a16="http://schemas.microsoft.com/office/drawing/2014/main" id="{9D7EEB56-D786-D84B-8203-6ED37150BD25}"/>
                  </a:ext>
                </a:extLst>
              </p:cNvPr>
              <p:cNvSpPr/>
              <p:nvPr/>
            </p:nvSpPr>
            <p:spPr>
              <a:xfrm>
                <a:off x="19538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222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0" name="Shape 488">
                <a:extLst>
                  <a:ext uri="{FF2B5EF4-FFF2-40B4-BE49-F238E27FC236}">
                    <a16:creationId xmlns:a16="http://schemas.microsoft.com/office/drawing/2014/main" id="{0D5D8894-6CC4-6044-9F87-B5588EBBB063}"/>
                  </a:ext>
                </a:extLst>
              </p:cNvPr>
              <p:cNvSpPr/>
              <p:nvPr/>
            </p:nvSpPr>
            <p:spPr>
              <a:xfrm>
                <a:off x="326685" y="717054"/>
                <a:ext cx="426398"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WALLET</a:t>
                </a:r>
                <a:endParaRPr sz="800" b="1" dirty="0">
                  <a:solidFill>
                    <a:srgbClr val="4277BB"/>
                  </a:solidFill>
                </a:endParaRPr>
              </a:p>
            </p:txBody>
          </p:sp>
        </p:grpSp>
        <p:pic>
          <p:nvPicPr>
            <p:cNvPr id="5" name="Picture 4">
              <a:extLst>
                <a:ext uri="{FF2B5EF4-FFF2-40B4-BE49-F238E27FC236}">
                  <a16:creationId xmlns:a16="http://schemas.microsoft.com/office/drawing/2014/main" id="{50E7BE91-9001-0445-8E50-77BF502E81F2}"/>
                </a:ext>
              </a:extLst>
            </p:cNvPr>
            <p:cNvPicPr>
              <a:picLocks noChangeAspect="1"/>
            </p:cNvPicPr>
            <p:nvPr/>
          </p:nvPicPr>
          <p:blipFill>
            <a:blip r:embed="rId4"/>
            <a:stretch>
              <a:fillRect/>
            </a:stretch>
          </p:blipFill>
          <p:spPr>
            <a:xfrm>
              <a:off x="3922432" y="6134100"/>
              <a:ext cx="546100" cy="457200"/>
            </a:xfrm>
            <a:prstGeom prst="rect">
              <a:avLst/>
            </a:prstGeom>
          </p:spPr>
        </p:pic>
      </p:grpSp>
      <p:grpSp>
        <p:nvGrpSpPr>
          <p:cNvPr id="11" name="Group 10">
            <a:extLst>
              <a:ext uri="{FF2B5EF4-FFF2-40B4-BE49-F238E27FC236}">
                <a16:creationId xmlns:a16="http://schemas.microsoft.com/office/drawing/2014/main" id="{F9A65B31-0221-B046-84F0-E6645905DE5C}"/>
              </a:ext>
            </a:extLst>
          </p:cNvPr>
          <p:cNvGrpSpPr/>
          <p:nvPr/>
        </p:nvGrpSpPr>
        <p:grpSpPr>
          <a:xfrm>
            <a:off x="7228258" y="3352800"/>
            <a:ext cx="707235" cy="976700"/>
            <a:chOff x="8692474" y="4762500"/>
            <a:chExt cx="707235" cy="976700"/>
          </a:xfrm>
        </p:grpSpPr>
        <p:sp>
          <p:nvSpPr>
            <p:cNvPr id="47" name="Shape 282">
              <a:extLst>
                <a:ext uri="{FF2B5EF4-FFF2-40B4-BE49-F238E27FC236}">
                  <a16:creationId xmlns:a16="http://schemas.microsoft.com/office/drawing/2014/main" id="{822ED11E-5E31-B84F-A2EB-967AFEB783D4}"/>
                </a:ext>
              </a:extLst>
            </p:cNvPr>
            <p:cNvSpPr/>
            <p:nvPr/>
          </p:nvSpPr>
          <p:spPr>
            <a:xfrm>
              <a:off x="8692474" y="4762500"/>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7" name="Picture 6">
              <a:extLst>
                <a:ext uri="{FF2B5EF4-FFF2-40B4-BE49-F238E27FC236}">
                  <a16:creationId xmlns:a16="http://schemas.microsoft.com/office/drawing/2014/main" id="{2FF856AB-8F21-0245-996E-F2F5C28EB6D5}"/>
                </a:ext>
              </a:extLst>
            </p:cNvPr>
            <p:cNvPicPr>
              <a:picLocks noChangeAspect="1"/>
            </p:cNvPicPr>
            <p:nvPr/>
          </p:nvPicPr>
          <p:blipFill>
            <a:blip r:embed="rId5"/>
            <a:stretch>
              <a:fillRect/>
            </a:stretch>
          </p:blipFill>
          <p:spPr>
            <a:xfrm>
              <a:off x="8811141" y="4861485"/>
              <a:ext cx="469900" cy="469900"/>
            </a:xfrm>
            <a:prstGeom prst="rect">
              <a:avLst/>
            </a:prstGeom>
          </p:spPr>
        </p:pic>
        <p:sp>
          <p:nvSpPr>
            <p:cNvPr id="61" name="Shape 226">
              <a:extLst>
                <a:ext uri="{FF2B5EF4-FFF2-40B4-BE49-F238E27FC236}">
                  <a16:creationId xmlns:a16="http://schemas.microsoft.com/office/drawing/2014/main" id="{D46C1371-5AA5-9141-AF0D-46B7D4336BC2}"/>
                </a:ext>
              </a:extLst>
            </p:cNvPr>
            <p:cNvSpPr/>
            <p:nvPr/>
          </p:nvSpPr>
          <p:spPr>
            <a:xfrm>
              <a:off x="8812055" y="5492979"/>
              <a:ext cx="468077"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EVENT</a:t>
              </a:r>
            </a:p>
            <a:p>
              <a:pPr lvl="0">
                <a:defRPr sz="1800" b="0">
                  <a:solidFill>
                    <a:srgbClr val="000000"/>
                  </a:solidFill>
                </a:defRPr>
              </a:pPr>
              <a:r>
                <a:rPr lang="en-US" sz="800" b="1" dirty="0">
                  <a:solidFill>
                    <a:srgbClr val="4277BB"/>
                  </a:solidFill>
                </a:rPr>
                <a:t> LISTNER</a:t>
              </a:r>
              <a:endParaRPr sz="800" b="1" dirty="0">
                <a:solidFill>
                  <a:srgbClr val="4277BB"/>
                </a:solidFill>
              </a:endParaRPr>
            </a:p>
          </p:txBody>
        </p:sp>
      </p:grpSp>
      <p:grpSp>
        <p:nvGrpSpPr>
          <p:cNvPr id="13" name="Group 12">
            <a:extLst>
              <a:ext uri="{FF2B5EF4-FFF2-40B4-BE49-F238E27FC236}">
                <a16:creationId xmlns:a16="http://schemas.microsoft.com/office/drawing/2014/main" id="{182DF178-008B-1B4A-875A-F2DC4E021C47}"/>
              </a:ext>
            </a:extLst>
          </p:cNvPr>
          <p:cNvGrpSpPr/>
          <p:nvPr/>
        </p:nvGrpSpPr>
        <p:grpSpPr>
          <a:xfrm>
            <a:off x="4136749" y="3352800"/>
            <a:ext cx="707235" cy="976700"/>
            <a:chOff x="7203643" y="6096000"/>
            <a:chExt cx="707235" cy="976700"/>
          </a:xfrm>
        </p:grpSpPr>
        <p:grpSp>
          <p:nvGrpSpPr>
            <p:cNvPr id="63" name="Group 62">
              <a:extLst>
                <a:ext uri="{FF2B5EF4-FFF2-40B4-BE49-F238E27FC236}">
                  <a16:creationId xmlns:a16="http://schemas.microsoft.com/office/drawing/2014/main" id="{45EA97A9-1A52-EA4B-BAE8-A86EFC15A26C}"/>
                </a:ext>
              </a:extLst>
            </p:cNvPr>
            <p:cNvGrpSpPr/>
            <p:nvPr/>
          </p:nvGrpSpPr>
          <p:grpSpPr>
            <a:xfrm>
              <a:off x="7203643" y="6096000"/>
              <a:ext cx="707235" cy="976700"/>
              <a:chOff x="8692474" y="4762500"/>
              <a:chExt cx="707235" cy="976700"/>
            </a:xfrm>
          </p:grpSpPr>
          <p:sp>
            <p:nvSpPr>
              <p:cNvPr id="64" name="Shape 282">
                <a:extLst>
                  <a:ext uri="{FF2B5EF4-FFF2-40B4-BE49-F238E27FC236}">
                    <a16:creationId xmlns:a16="http://schemas.microsoft.com/office/drawing/2014/main" id="{653C089B-8C5F-DE47-A9EE-E1DE51CB9857}"/>
                  </a:ext>
                </a:extLst>
              </p:cNvPr>
              <p:cNvSpPr/>
              <p:nvPr/>
            </p:nvSpPr>
            <p:spPr>
              <a:xfrm>
                <a:off x="8692474" y="4762500"/>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67" name="Shape 226">
                <a:extLst>
                  <a:ext uri="{FF2B5EF4-FFF2-40B4-BE49-F238E27FC236}">
                    <a16:creationId xmlns:a16="http://schemas.microsoft.com/office/drawing/2014/main" id="{7FFCCCD1-CF53-E140-961A-064AE42EE9DA}"/>
                  </a:ext>
                </a:extLst>
              </p:cNvPr>
              <p:cNvSpPr/>
              <p:nvPr/>
            </p:nvSpPr>
            <p:spPr>
              <a:xfrm>
                <a:off x="8788812" y="5492979"/>
                <a:ext cx="514564"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MESSAGE</a:t>
                </a:r>
              </a:p>
              <a:p>
                <a:pPr lvl="0">
                  <a:defRPr sz="1800" b="0">
                    <a:solidFill>
                      <a:srgbClr val="000000"/>
                    </a:solidFill>
                  </a:defRPr>
                </a:pPr>
                <a:r>
                  <a:rPr lang="en-US" sz="800" b="1" dirty="0">
                    <a:solidFill>
                      <a:srgbClr val="4277BB"/>
                    </a:solidFill>
                  </a:rPr>
                  <a:t> BUS</a:t>
                </a:r>
              </a:p>
            </p:txBody>
          </p:sp>
        </p:grpSp>
        <p:pic>
          <p:nvPicPr>
            <p:cNvPr id="12" name="Picture 11">
              <a:extLst>
                <a:ext uri="{FF2B5EF4-FFF2-40B4-BE49-F238E27FC236}">
                  <a16:creationId xmlns:a16="http://schemas.microsoft.com/office/drawing/2014/main" id="{009E15A3-9ADE-A640-8DFB-AE56F465C0BA}"/>
                </a:ext>
              </a:extLst>
            </p:cNvPr>
            <p:cNvPicPr>
              <a:picLocks noChangeAspect="1"/>
            </p:cNvPicPr>
            <p:nvPr/>
          </p:nvPicPr>
          <p:blipFill>
            <a:blip r:embed="rId6"/>
            <a:stretch>
              <a:fillRect/>
            </a:stretch>
          </p:blipFill>
          <p:spPr>
            <a:xfrm>
              <a:off x="7302236" y="6255106"/>
              <a:ext cx="533400" cy="381000"/>
            </a:xfrm>
            <a:prstGeom prst="rect">
              <a:avLst/>
            </a:prstGeom>
          </p:spPr>
        </p:pic>
      </p:grpSp>
      <p:grpSp>
        <p:nvGrpSpPr>
          <p:cNvPr id="20" name="Group 19">
            <a:extLst>
              <a:ext uri="{FF2B5EF4-FFF2-40B4-BE49-F238E27FC236}">
                <a16:creationId xmlns:a16="http://schemas.microsoft.com/office/drawing/2014/main" id="{74304D42-C1F1-2B4A-BD37-DB4D81C8078A}"/>
              </a:ext>
            </a:extLst>
          </p:cNvPr>
          <p:cNvGrpSpPr/>
          <p:nvPr/>
        </p:nvGrpSpPr>
        <p:grpSpPr>
          <a:xfrm>
            <a:off x="578158" y="6280925"/>
            <a:ext cx="710584" cy="840166"/>
            <a:chOff x="634449" y="6629400"/>
            <a:chExt cx="710584" cy="840166"/>
          </a:xfrm>
        </p:grpSpPr>
        <p:grpSp>
          <p:nvGrpSpPr>
            <p:cNvPr id="81" name="Group 489">
              <a:extLst>
                <a:ext uri="{FF2B5EF4-FFF2-40B4-BE49-F238E27FC236}">
                  <a16:creationId xmlns:a16="http://schemas.microsoft.com/office/drawing/2014/main" id="{189A422D-51C4-8E40-BBD3-23A7A8A3777C}"/>
                </a:ext>
              </a:extLst>
            </p:cNvPr>
            <p:cNvGrpSpPr/>
            <p:nvPr/>
          </p:nvGrpSpPr>
          <p:grpSpPr>
            <a:xfrm>
              <a:off x="634449" y="6629400"/>
              <a:ext cx="710584" cy="840166"/>
              <a:chOff x="192034" y="0"/>
              <a:chExt cx="710583" cy="840165"/>
            </a:xfrm>
          </p:grpSpPr>
          <p:sp>
            <p:nvSpPr>
              <p:cNvPr id="86" name="Shape 487">
                <a:extLst>
                  <a:ext uri="{FF2B5EF4-FFF2-40B4-BE49-F238E27FC236}">
                    <a16:creationId xmlns:a16="http://schemas.microsoft.com/office/drawing/2014/main" id="{6DE17C10-74AE-D749-A05A-855651EB5D0E}"/>
                  </a:ext>
                </a:extLst>
              </p:cNvPr>
              <p:cNvSpPr/>
              <p:nvPr/>
            </p:nvSpPr>
            <p:spPr>
              <a:xfrm>
                <a:off x="19538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222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7" name="Shape 488">
                <a:extLst>
                  <a:ext uri="{FF2B5EF4-FFF2-40B4-BE49-F238E27FC236}">
                    <a16:creationId xmlns:a16="http://schemas.microsoft.com/office/drawing/2014/main" id="{3B205B53-3FD1-BB41-8743-BD4085ECDD66}"/>
                  </a:ext>
                </a:extLst>
              </p:cNvPr>
              <p:cNvSpPr/>
              <p:nvPr/>
            </p:nvSpPr>
            <p:spPr>
              <a:xfrm>
                <a:off x="192034" y="717054"/>
                <a:ext cx="695702"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MEMBERSHIP</a:t>
                </a:r>
                <a:endParaRPr sz="800" b="1" dirty="0">
                  <a:solidFill>
                    <a:srgbClr val="4277BB"/>
                  </a:solidFill>
                </a:endParaRPr>
              </a:p>
            </p:txBody>
          </p:sp>
        </p:grpSp>
        <p:pic>
          <p:nvPicPr>
            <p:cNvPr id="19" name="Picture 18">
              <a:extLst>
                <a:ext uri="{FF2B5EF4-FFF2-40B4-BE49-F238E27FC236}">
                  <a16:creationId xmlns:a16="http://schemas.microsoft.com/office/drawing/2014/main" id="{6182C220-AD9B-D342-8A80-461DEA72C9DF}"/>
                </a:ext>
              </a:extLst>
            </p:cNvPr>
            <p:cNvPicPr>
              <a:picLocks noChangeAspect="1"/>
            </p:cNvPicPr>
            <p:nvPr/>
          </p:nvPicPr>
          <p:blipFill>
            <a:blip r:embed="rId7"/>
            <a:stretch>
              <a:fillRect/>
            </a:stretch>
          </p:blipFill>
          <p:spPr>
            <a:xfrm>
              <a:off x="802888" y="6739241"/>
              <a:ext cx="449187" cy="467903"/>
            </a:xfrm>
            <a:prstGeom prst="rect">
              <a:avLst/>
            </a:prstGeom>
          </p:spPr>
        </p:pic>
      </p:grpSp>
      <p:grpSp>
        <p:nvGrpSpPr>
          <p:cNvPr id="22" name="Group 21">
            <a:extLst>
              <a:ext uri="{FF2B5EF4-FFF2-40B4-BE49-F238E27FC236}">
                <a16:creationId xmlns:a16="http://schemas.microsoft.com/office/drawing/2014/main" id="{D19F73A1-4C77-5842-A7B2-9DFB51B916E4}"/>
              </a:ext>
            </a:extLst>
          </p:cNvPr>
          <p:cNvGrpSpPr/>
          <p:nvPr/>
        </p:nvGrpSpPr>
        <p:grpSpPr>
          <a:xfrm>
            <a:off x="579833" y="3352800"/>
            <a:ext cx="707235" cy="853590"/>
            <a:chOff x="5715000" y="3429000"/>
            <a:chExt cx="707235" cy="853590"/>
          </a:xfrm>
        </p:grpSpPr>
        <p:grpSp>
          <p:nvGrpSpPr>
            <p:cNvPr id="89" name="Group 88">
              <a:extLst>
                <a:ext uri="{FF2B5EF4-FFF2-40B4-BE49-F238E27FC236}">
                  <a16:creationId xmlns:a16="http://schemas.microsoft.com/office/drawing/2014/main" id="{294D05CF-CDFD-B94F-B6A2-A431945D1CA8}"/>
                </a:ext>
              </a:extLst>
            </p:cNvPr>
            <p:cNvGrpSpPr/>
            <p:nvPr/>
          </p:nvGrpSpPr>
          <p:grpSpPr>
            <a:xfrm>
              <a:off x="5715000" y="3429000"/>
              <a:ext cx="707235" cy="853590"/>
              <a:chOff x="8692474" y="4762500"/>
              <a:chExt cx="707235" cy="853590"/>
            </a:xfrm>
          </p:grpSpPr>
          <p:sp>
            <p:nvSpPr>
              <p:cNvPr id="91" name="Shape 282">
                <a:extLst>
                  <a:ext uri="{FF2B5EF4-FFF2-40B4-BE49-F238E27FC236}">
                    <a16:creationId xmlns:a16="http://schemas.microsoft.com/office/drawing/2014/main" id="{A89335EB-2377-CD4B-BE3D-F642E69E2646}"/>
                  </a:ext>
                </a:extLst>
              </p:cNvPr>
              <p:cNvSpPr/>
              <p:nvPr/>
            </p:nvSpPr>
            <p:spPr>
              <a:xfrm>
                <a:off x="8692474" y="4762500"/>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2" name="Shape 226">
                <a:extLst>
                  <a:ext uri="{FF2B5EF4-FFF2-40B4-BE49-F238E27FC236}">
                    <a16:creationId xmlns:a16="http://schemas.microsoft.com/office/drawing/2014/main" id="{09FFAF34-9424-564E-854D-AB49422291B4}"/>
                  </a:ext>
                </a:extLst>
              </p:cNvPr>
              <p:cNvSpPr/>
              <p:nvPr/>
            </p:nvSpPr>
            <p:spPr>
              <a:xfrm>
                <a:off x="8720687" y="5492979"/>
                <a:ext cx="650819"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CONSENSUS</a:t>
                </a:r>
              </a:p>
            </p:txBody>
          </p:sp>
        </p:grpSp>
        <p:pic>
          <p:nvPicPr>
            <p:cNvPr id="21" name="Picture 20">
              <a:extLst>
                <a:ext uri="{FF2B5EF4-FFF2-40B4-BE49-F238E27FC236}">
                  <a16:creationId xmlns:a16="http://schemas.microsoft.com/office/drawing/2014/main" id="{55D744D1-16C8-834B-985B-4CBF4E23CED4}"/>
                </a:ext>
              </a:extLst>
            </p:cNvPr>
            <p:cNvPicPr>
              <a:picLocks noChangeAspect="1"/>
            </p:cNvPicPr>
            <p:nvPr/>
          </p:nvPicPr>
          <p:blipFill>
            <a:blip r:embed="rId8"/>
            <a:stretch>
              <a:fillRect/>
            </a:stretch>
          </p:blipFill>
          <p:spPr>
            <a:xfrm>
              <a:off x="5882729" y="3456550"/>
              <a:ext cx="384845" cy="607650"/>
            </a:xfrm>
            <a:prstGeom prst="rect">
              <a:avLst/>
            </a:prstGeom>
          </p:spPr>
        </p:pic>
      </p:grpSp>
      <p:grpSp>
        <p:nvGrpSpPr>
          <p:cNvPr id="24" name="Group 23">
            <a:extLst>
              <a:ext uri="{FF2B5EF4-FFF2-40B4-BE49-F238E27FC236}">
                <a16:creationId xmlns:a16="http://schemas.microsoft.com/office/drawing/2014/main" id="{6746F6B2-8997-3E48-8ECC-8751E516F4C2}"/>
              </a:ext>
            </a:extLst>
          </p:cNvPr>
          <p:cNvGrpSpPr/>
          <p:nvPr/>
        </p:nvGrpSpPr>
        <p:grpSpPr>
          <a:xfrm>
            <a:off x="579833" y="2057400"/>
            <a:ext cx="707235" cy="839556"/>
            <a:chOff x="8229600" y="4953000"/>
            <a:chExt cx="707235" cy="839556"/>
          </a:xfrm>
        </p:grpSpPr>
        <p:grpSp>
          <p:nvGrpSpPr>
            <p:cNvPr id="94" name="Group 93">
              <a:extLst>
                <a:ext uri="{FF2B5EF4-FFF2-40B4-BE49-F238E27FC236}">
                  <a16:creationId xmlns:a16="http://schemas.microsoft.com/office/drawing/2014/main" id="{6C58FD29-203A-2A48-A2AD-04B76FBAF275}"/>
                </a:ext>
              </a:extLst>
            </p:cNvPr>
            <p:cNvGrpSpPr/>
            <p:nvPr/>
          </p:nvGrpSpPr>
          <p:grpSpPr>
            <a:xfrm>
              <a:off x="8229600" y="4953000"/>
              <a:ext cx="707235" cy="839556"/>
              <a:chOff x="383662" y="1950562"/>
              <a:chExt cx="707235" cy="839556"/>
            </a:xfrm>
          </p:grpSpPr>
          <p:sp>
            <p:nvSpPr>
              <p:cNvPr id="95" name="Shape 339">
                <a:extLst>
                  <a:ext uri="{FF2B5EF4-FFF2-40B4-BE49-F238E27FC236}">
                    <a16:creationId xmlns:a16="http://schemas.microsoft.com/office/drawing/2014/main" id="{FF630272-8004-784D-AB49-B8E871B7C454}"/>
                  </a:ext>
                </a:extLst>
              </p:cNvPr>
              <p:cNvSpPr/>
              <p:nvPr/>
            </p:nvSpPr>
            <p:spPr>
              <a:xfrm>
                <a:off x="383662" y="1950562"/>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7" name="Shape 341">
                <a:extLst>
                  <a:ext uri="{FF2B5EF4-FFF2-40B4-BE49-F238E27FC236}">
                    <a16:creationId xmlns:a16="http://schemas.microsoft.com/office/drawing/2014/main" id="{536927BB-9927-ED42-9EEA-4D502C38FBA7}"/>
                  </a:ext>
                </a:extLst>
              </p:cNvPr>
              <p:cNvSpPr/>
              <p:nvPr/>
            </p:nvSpPr>
            <p:spPr>
              <a:xfrm>
                <a:off x="526620" y="2667007"/>
                <a:ext cx="428002"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LEDGER</a:t>
                </a:r>
                <a:endParaRPr sz="800" b="1" dirty="0">
                  <a:solidFill>
                    <a:srgbClr val="4277BB"/>
                  </a:solidFill>
                </a:endParaRPr>
              </a:p>
            </p:txBody>
          </p:sp>
        </p:grpSp>
        <p:pic>
          <p:nvPicPr>
            <p:cNvPr id="23" name="Picture 22">
              <a:extLst>
                <a:ext uri="{FF2B5EF4-FFF2-40B4-BE49-F238E27FC236}">
                  <a16:creationId xmlns:a16="http://schemas.microsoft.com/office/drawing/2014/main" id="{28FFB984-2CEE-4146-B263-BD07AD76643A}"/>
                </a:ext>
              </a:extLst>
            </p:cNvPr>
            <p:cNvPicPr>
              <a:picLocks noChangeAspect="1"/>
            </p:cNvPicPr>
            <p:nvPr/>
          </p:nvPicPr>
          <p:blipFill>
            <a:blip r:embed="rId9"/>
            <a:stretch>
              <a:fillRect/>
            </a:stretch>
          </p:blipFill>
          <p:spPr>
            <a:xfrm>
              <a:off x="8299450" y="5083175"/>
              <a:ext cx="577850" cy="412750"/>
            </a:xfrm>
            <a:prstGeom prst="rect">
              <a:avLst/>
            </a:prstGeom>
          </p:spPr>
        </p:pic>
      </p:grpSp>
      <p:grpSp>
        <p:nvGrpSpPr>
          <p:cNvPr id="107" name="Group 106">
            <a:extLst>
              <a:ext uri="{FF2B5EF4-FFF2-40B4-BE49-F238E27FC236}">
                <a16:creationId xmlns:a16="http://schemas.microsoft.com/office/drawing/2014/main" id="{6547105F-48C3-6649-A655-78FD394F83E4}"/>
              </a:ext>
            </a:extLst>
          </p:cNvPr>
          <p:cNvGrpSpPr/>
          <p:nvPr/>
        </p:nvGrpSpPr>
        <p:grpSpPr>
          <a:xfrm>
            <a:off x="579834" y="4894160"/>
            <a:ext cx="707233" cy="820840"/>
            <a:chOff x="592872" y="4780972"/>
            <a:chExt cx="707233" cy="820840"/>
          </a:xfrm>
        </p:grpSpPr>
        <p:grpSp>
          <p:nvGrpSpPr>
            <p:cNvPr id="108" name="Group 300">
              <a:extLst>
                <a:ext uri="{FF2B5EF4-FFF2-40B4-BE49-F238E27FC236}">
                  <a16:creationId xmlns:a16="http://schemas.microsoft.com/office/drawing/2014/main" id="{90E21B5D-0BEF-3F4F-BEC9-654BBFF39BFF}"/>
                </a:ext>
              </a:extLst>
            </p:cNvPr>
            <p:cNvGrpSpPr/>
            <p:nvPr/>
          </p:nvGrpSpPr>
          <p:grpSpPr>
            <a:xfrm>
              <a:off x="592872" y="4780972"/>
              <a:ext cx="707233" cy="820840"/>
              <a:chOff x="1694" y="9504"/>
              <a:chExt cx="707232" cy="820838"/>
            </a:xfrm>
          </p:grpSpPr>
          <p:sp>
            <p:nvSpPr>
              <p:cNvPr id="110" name="Shape 298">
                <a:extLst>
                  <a:ext uri="{FF2B5EF4-FFF2-40B4-BE49-F238E27FC236}">
                    <a16:creationId xmlns:a16="http://schemas.microsoft.com/office/drawing/2014/main" id="{F5A27C80-BDD5-1E45-9D50-DB13576FFCAC}"/>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BC831"/>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11" name="Shape 299">
                <a:extLst>
                  <a:ext uri="{FF2B5EF4-FFF2-40B4-BE49-F238E27FC236}">
                    <a16:creationId xmlns:a16="http://schemas.microsoft.com/office/drawing/2014/main" id="{87B0584D-C8B1-E94C-BB74-E5FEDD766FA4}"/>
                  </a:ext>
                </a:extLst>
              </p:cNvPr>
              <p:cNvSpPr/>
              <p:nvPr/>
            </p:nvSpPr>
            <p:spPr>
              <a:xfrm>
                <a:off x="147627" y="707231"/>
                <a:ext cx="411971"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EVENTS</a:t>
                </a:r>
              </a:p>
            </p:txBody>
          </p:sp>
        </p:grpSp>
        <p:pic>
          <p:nvPicPr>
            <p:cNvPr id="109" name="Picture 108">
              <a:extLst>
                <a:ext uri="{FF2B5EF4-FFF2-40B4-BE49-F238E27FC236}">
                  <a16:creationId xmlns:a16="http://schemas.microsoft.com/office/drawing/2014/main" id="{B3EFB7F0-07A7-A443-91BD-F39011713C02}"/>
                </a:ext>
              </a:extLst>
            </p:cNvPr>
            <p:cNvPicPr>
              <a:picLocks noChangeAspect="1"/>
            </p:cNvPicPr>
            <p:nvPr/>
          </p:nvPicPr>
          <p:blipFill>
            <a:blip r:embed="rId10"/>
            <a:stretch>
              <a:fillRect/>
            </a:stretch>
          </p:blipFill>
          <p:spPr>
            <a:xfrm>
              <a:off x="724238" y="4944536"/>
              <a:ext cx="444500" cy="355600"/>
            </a:xfrm>
            <a:prstGeom prst="rect">
              <a:avLst/>
            </a:prstGeom>
          </p:spPr>
        </p:pic>
      </p:grpSp>
      <p:grpSp>
        <p:nvGrpSpPr>
          <p:cNvPr id="28" name="Group 27">
            <a:extLst>
              <a:ext uri="{FF2B5EF4-FFF2-40B4-BE49-F238E27FC236}">
                <a16:creationId xmlns:a16="http://schemas.microsoft.com/office/drawing/2014/main" id="{9A48056F-0574-F941-A43C-C41907412F4F}"/>
              </a:ext>
            </a:extLst>
          </p:cNvPr>
          <p:cNvGrpSpPr/>
          <p:nvPr/>
        </p:nvGrpSpPr>
        <p:grpSpPr>
          <a:xfrm>
            <a:off x="4043930" y="4838700"/>
            <a:ext cx="892873" cy="853590"/>
            <a:chOff x="8212984" y="4800600"/>
            <a:chExt cx="892873" cy="853590"/>
          </a:xfrm>
        </p:grpSpPr>
        <p:grpSp>
          <p:nvGrpSpPr>
            <p:cNvPr id="103" name="Group 102">
              <a:extLst>
                <a:ext uri="{FF2B5EF4-FFF2-40B4-BE49-F238E27FC236}">
                  <a16:creationId xmlns:a16="http://schemas.microsoft.com/office/drawing/2014/main" id="{BC9F2CCD-CB4C-D747-94C6-153EF47091D9}"/>
                </a:ext>
              </a:extLst>
            </p:cNvPr>
            <p:cNvGrpSpPr/>
            <p:nvPr/>
          </p:nvGrpSpPr>
          <p:grpSpPr>
            <a:xfrm>
              <a:off x="8212984" y="4800600"/>
              <a:ext cx="892873" cy="853590"/>
              <a:chOff x="8599658" y="4762500"/>
              <a:chExt cx="892873" cy="853590"/>
            </a:xfrm>
          </p:grpSpPr>
          <p:sp>
            <p:nvSpPr>
              <p:cNvPr id="104" name="Shape 282">
                <a:extLst>
                  <a:ext uri="{FF2B5EF4-FFF2-40B4-BE49-F238E27FC236}">
                    <a16:creationId xmlns:a16="http://schemas.microsoft.com/office/drawing/2014/main" id="{80AAE3A1-D22B-3946-A05C-67639E06C098}"/>
                  </a:ext>
                </a:extLst>
              </p:cNvPr>
              <p:cNvSpPr/>
              <p:nvPr/>
            </p:nvSpPr>
            <p:spPr>
              <a:xfrm>
                <a:off x="8692474" y="4762500"/>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DC53F"/>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06" name="Shape 226">
                <a:extLst>
                  <a:ext uri="{FF2B5EF4-FFF2-40B4-BE49-F238E27FC236}">
                    <a16:creationId xmlns:a16="http://schemas.microsoft.com/office/drawing/2014/main" id="{F56FC2CD-554E-4841-8BC9-23589E0D9E2D}"/>
                  </a:ext>
                </a:extLst>
              </p:cNvPr>
              <p:cNvSpPr/>
              <p:nvPr/>
            </p:nvSpPr>
            <p:spPr>
              <a:xfrm>
                <a:off x="8599658" y="5492979"/>
                <a:ext cx="892873"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COMMUNICATION</a:t>
                </a:r>
                <a:endParaRPr sz="800" b="1" dirty="0">
                  <a:solidFill>
                    <a:srgbClr val="4277BB"/>
                  </a:solidFill>
                </a:endParaRPr>
              </a:p>
            </p:txBody>
          </p:sp>
        </p:grpSp>
        <p:pic>
          <p:nvPicPr>
            <p:cNvPr id="27" name="Picture 26">
              <a:extLst>
                <a:ext uri="{FF2B5EF4-FFF2-40B4-BE49-F238E27FC236}">
                  <a16:creationId xmlns:a16="http://schemas.microsoft.com/office/drawing/2014/main" id="{930EA7EA-1963-AF47-BBE0-DBD3BA891510}"/>
                </a:ext>
              </a:extLst>
            </p:cNvPr>
            <p:cNvPicPr>
              <a:picLocks noChangeAspect="1"/>
            </p:cNvPicPr>
            <p:nvPr/>
          </p:nvPicPr>
          <p:blipFill>
            <a:blip r:embed="rId11"/>
            <a:stretch>
              <a:fillRect/>
            </a:stretch>
          </p:blipFill>
          <p:spPr>
            <a:xfrm>
              <a:off x="8441422" y="4914432"/>
              <a:ext cx="481196" cy="442700"/>
            </a:xfrm>
            <a:prstGeom prst="rect">
              <a:avLst/>
            </a:prstGeom>
          </p:spPr>
        </p:pic>
      </p:grpSp>
      <p:grpSp>
        <p:nvGrpSpPr>
          <p:cNvPr id="73" name="Group 72">
            <a:extLst>
              <a:ext uri="{FF2B5EF4-FFF2-40B4-BE49-F238E27FC236}">
                <a16:creationId xmlns:a16="http://schemas.microsoft.com/office/drawing/2014/main" id="{75B83ED1-D6BD-7D49-8BB9-9AEB22EDF432}"/>
              </a:ext>
            </a:extLst>
          </p:cNvPr>
          <p:cNvGrpSpPr/>
          <p:nvPr/>
        </p:nvGrpSpPr>
        <p:grpSpPr>
          <a:xfrm>
            <a:off x="7228258" y="2076650"/>
            <a:ext cx="707235" cy="839556"/>
            <a:chOff x="383662" y="1950562"/>
            <a:chExt cx="707235" cy="839556"/>
          </a:xfrm>
        </p:grpSpPr>
        <p:sp>
          <p:nvSpPr>
            <p:cNvPr id="75" name="Shape 339">
              <a:extLst>
                <a:ext uri="{FF2B5EF4-FFF2-40B4-BE49-F238E27FC236}">
                  <a16:creationId xmlns:a16="http://schemas.microsoft.com/office/drawing/2014/main" id="{8C1CB98D-D8BF-3142-B24C-184A3421EE74}"/>
                </a:ext>
              </a:extLst>
            </p:cNvPr>
            <p:cNvSpPr/>
            <p:nvPr/>
          </p:nvSpPr>
          <p:spPr>
            <a:xfrm>
              <a:off x="383662" y="1950562"/>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80" name="_-41.png">
              <a:extLst>
                <a:ext uri="{FF2B5EF4-FFF2-40B4-BE49-F238E27FC236}">
                  <a16:creationId xmlns:a16="http://schemas.microsoft.com/office/drawing/2014/main" id="{9048962A-287D-0242-921D-386164A83C2C}"/>
                </a:ext>
              </a:extLst>
            </p:cNvPr>
            <p:cNvPicPr/>
            <p:nvPr/>
          </p:nvPicPr>
          <p:blipFill>
            <a:blip r:embed="rId12"/>
            <a:srcRect l="21704" t="15445" r="21704" b="15445"/>
            <a:stretch>
              <a:fillRect/>
            </a:stretch>
          </p:blipFill>
          <p:spPr>
            <a:xfrm>
              <a:off x="540499" y="2069007"/>
              <a:ext cx="400239" cy="488767"/>
            </a:xfrm>
            <a:prstGeom prst="rect">
              <a:avLst/>
            </a:prstGeom>
            <a:ln w="3175" cap="flat">
              <a:noFill/>
              <a:miter lim="400000"/>
            </a:ln>
            <a:effectLst/>
          </p:spPr>
        </p:pic>
        <p:sp>
          <p:nvSpPr>
            <p:cNvPr id="82" name="Shape 341">
              <a:extLst>
                <a:ext uri="{FF2B5EF4-FFF2-40B4-BE49-F238E27FC236}">
                  <a16:creationId xmlns:a16="http://schemas.microsoft.com/office/drawing/2014/main" id="{BFA9EC5A-E7E0-5D41-B988-D4483180ADD8}"/>
                </a:ext>
              </a:extLst>
            </p:cNvPr>
            <p:cNvSpPr/>
            <p:nvPr/>
          </p:nvSpPr>
          <p:spPr>
            <a:xfrm>
              <a:off x="392769" y="2667007"/>
              <a:ext cx="695703"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DATA STORE</a:t>
              </a:r>
              <a:r>
                <a:rPr lang="en-US" sz="800" b="1" dirty="0">
                  <a:solidFill>
                    <a:srgbClr val="4277BB"/>
                  </a:solidFill>
                </a:rPr>
                <a:t> </a:t>
              </a:r>
            </a:p>
          </p:txBody>
        </p:sp>
      </p:grpSp>
      <p:sp>
        <p:nvSpPr>
          <p:cNvPr id="90" name="Shape 240">
            <a:extLst>
              <a:ext uri="{FF2B5EF4-FFF2-40B4-BE49-F238E27FC236}">
                <a16:creationId xmlns:a16="http://schemas.microsoft.com/office/drawing/2014/main" id="{46504FD5-ED6C-A04F-9553-C908B61955F9}"/>
              </a:ext>
            </a:extLst>
          </p:cNvPr>
          <p:cNvSpPr/>
          <p:nvPr/>
        </p:nvSpPr>
        <p:spPr>
          <a:xfrm>
            <a:off x="4991100" y="3429000"/>
            <a:ext cx="1709677" cy="910506"/>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sz="1050" dirty="0"/>
              <a:t>Publish/subscribe systems that send and receive messages, and that are reliable, scalable, and operate in near real time. </a:t>
            </a:r>
          </a:p>
        </p:txBody>
      </p:sp>
      <p:sp>
        <p:nvSpPr>
          <p:cNvPr id="93" name="Shape 240">
            <a:extLst>
              <a:ext uri="{FF2B5EF4-FFF2-40B4-BE49-F238E27FC236}">
                <a16:creationId xmlns:a16="http://schemas.microsoft.com/office/drawing/2014/main" id="{57D67D3E-E8B1-794E-96BC-DCB7FECD83C2}"/>
              </a:ext>
            </a:extLst>
          </p:cNvPr>
          <p:cNvSpPr/>
          <p:nvPr/>
        </p:nvSpPr>
        <p:spPr>
          <a:xfrm>
            <a:off x="8039100" y="3352800"/>
            <a:ext cx="1709677" cy="910506"/>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sz="1050" dirty="0"/>
              <a:t>Service that listens for and reacts to events emanating from a blockchain system or application. </a:t>
            </a:r>
          </a:p>
        </p:txBody>
      </p:sp>
      <p:sp>
        <p:nvSpPr>
          <p:cNvPr id="96" name="Shape 240">
            <a:extLst>
              <a:ext uri="{FF2B5EF4-FFF2-40B4-BE49-F238E27FC236}">
                <a16:creationId xmlns:a16="http://schemas.microsoft.com/office/drawing/2014/main" id="{B3BBA1ED-7B9B-334B-8426-00B15D5765C7}"/>
              </a:ext>
            </a:extLst>
          </p:cNvPr>
          <p:cNvSpPr/>
          <p:nvPr/>
        </p:nvSpPr>
        <p:spPr>
          <a:xfrm>
            <a:off x="8039100" y="5963856"/>
            <a:ext cx="1709677" cy="1233671"/>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sz="1050" dirty="0"/>
              <a:t>A cloud-based security service that provides lifecycle management for encryption keys that are used in IBM Cloud services or customer-built applications. </a:t>
            </a:r>
          </a:p>
        </p:txBody>
      </p:sp>
      <p:sp>
        <p:nvSpPr>
          <p:cNvPr id="98" name="Shape 240">
            <a:extLst>
              <a:ext uri="{FF2B5EF4-FFF2-40B4-BE49-F238E27FC236}">
                <a16:creationId xmlns:a16="http://schemas.microsoft.com/office/drawing/2014/main" id="{7CBD6C64-2F1A-EC4D-B023-6C8D7069BEC0}"/>
              </a:ext>
            </a:extLst>
          </p:cNvPr>
          <p:cNvSpPr/>
          <p:nvPr/>
        </p:nvSpPr>
        <p:spPr>
          <a:xfrm>
            <a:off x="4991100" y="6134100"/>
            <a:ext cx="1709677" cy="910506"/>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sz="1050" dirty="0"/>
              <a:t>Identifies (authenticates) and authorizes users, providing user-specific access to resources, services, and applications. </a:t>
            </a:r>
          </a:p>
        </p:txBody>
      </p:sp>
      <p:grpSp>
        <p:nvGrpSpPr>
          <p:cNvPr id="8" name="Group 7">
            <a:extLst>
              <a:ext uri="{FF2B5EF4-FFF2-40B4-BE49-F238E27FC236}">
                <a16:creationId xmlns:a16="http://schemas.microsoft.com/office/drawing/2014/main" id="{BD330A83-2039-9640-8769-BCC1BB464AD9}"/>
              </a:ext>
            </a:extLst>
          </p:cNvPr>
          <p:cNvGrpSpPr/>
          <p:nvPr/>
        </p:nvGrpSpPr>
        <p:grpSpPr>
          <a:xfrm>
            <a:off x="7228258" y="4838700"/>
            <a:ext cx="707235" cy="853590"/>
            <a:chOff x="7255616" y="4838700"/>
            <a:chExt cx="707235" cy="853590"/>
          </a:xfrm>
        </p:grpSpPr>
        <p:grpSp>
          <p:nvGrpSpPr>
            <p:cNvPr id="100" name="Group 99">
              <a:extLst>
                <a:ext uri="{FF2B5EF4-FFF2-40B4-BE49-F238E27FC236}">
                  <a16:creationId xmlns:a16="http://schemas.microsoft.com/office/drawing/2014/main" id="{85FBE3FD-846D-2A45-9C12-FB445BB13FBE}"/>
                </a:ext>
              </a:extLst>
            </p:cNvPr>
            <p:cNvGrpSpPr/>
            <p:nvPr/>
          </p:nvGrpSpPr>
          <p:grpSpPr>
            <a:xfrm>
              <a:off x="7255616" y="4838700"/>
              <a:ext cx="707235" cy="853590"/>
              <a:chOff x="8692474" y="4762500"/>
              <a:chExt cx="707235" cy="853590"/>
            </a:xfrm>
          </p:grpSpPr>
          <p:sp>
            <p:nvSpPr>
              <p:cNvPr id="105" name="Shape 282">
                <a:extLst>
                  <a:ext uri="{FF2B5EF4-FFF2-40B4-BE49-F238E27FC236}">
                    <a16:creationId xmlns:a16="http://schemas.microsoft.com/office/drawing/2014/main" id="{00C54755-3074-1A43-A514-73EA3DFBC9C7}"/>
                  </a:ext>
                </a:extLst>
              </p:cNvPr>
              <p:cNvSpPr/>
              <p:nvPr/>
            </p:nvSpPr>
            <p:spPr>
              <a:xfrm>
                <a:off x="8692474" y="4762500"/>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9236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12" name="Shape 226">
                <a:extLst>
                  <a:ext uri="{FF2B5EF4-FFF2-40B4-BE49-F238E27FC236}">
                    <a16:creationId xmlns:a16="http://schemas.microsoft.com/office/drawing/2014/main" id="{DFF85535-9741-4741-8892-F22F94D8258F}"/>
                  </a:ext>
                </a:extLst>
              </p:cNvPr>
              <p:cNvSpPr/>
              <p:nvPr/>
            </p:nvSpPr>
            <p:spPr>
              <a:xfrm>
                <a:off x="8897817" y="5492979"/>
                <a:ext cx="296556" cy="12311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NODE</a:t>
                </a:r>
                <a:endParaRPr sz="800" b="1" dirty="0">
                  <a:solidFill>
                    <a:srgbClr val="4277BB"/>
                  </a:solidFill>
                </a:endParaRPr>
              </a:p>
            </p:txBody>
          </p:sp>
        </p:grpSp>
        <p:pic>
          <p:nvPicPr>
            <p:cNvPr id="2" name="Picture 1">
              <a:extLst>
                <a:ext uri="{FF2B5EF4-FFF2-40B4-BE49-F238E27FC236}">
                  <a16:creationId xmlns:a16="http://schemas.microsoft.com/office/drawing/2014/main" id="{F6C85090-6BB2-3B43-8FDA-ECEB1432D05B}"/>
                </a:ext>
              </a:extLst>
            </p:cNvPr>
            <p:cNvPicPr>
              <a:picLocks noChangeAspect="1"/>
            </p:cNvPicPr>
            <p:nvPr/>
          </p:nvPicPr>
          <p:blipFill>
            <a:blip r:embed="rId13"/>
            <a:stretch>
              <a:fillRect/>
            </a:stretch>
          </p:blipFill>
          <p:spPr>
            <a:xfrm>
              <a:off x="7420980" y="4894703"/>
              <a:ext cx="416734" cy="595334"/>
            </a:xfrm>
            <a:prstGeom prst="rect">
              <a:avLst/>
            </a:prstGeom>
          </p:spPr>
        </p:pic>
      </p:grpSp>
      <p:sp>
        <p:nvSpPr>
          <p:cNvPr id="113" name="Shape 240">
            <a:extLst>
              <a:ext uri="{FF2B5EF4-FFF2-40B4-BE49-F238E27FC236}">
                <a16:creationId xmlns:a16="http://schemas.microsoft.com/office/drawing/2014/main" id="{0F8B8A28-7D2B-6543-8B24-5443D0EE6AA0}"/>
              </a:ext>
            </a:extLst>
          </p:cNvPr>
          <p:cNvSpPr/>
          <p:nvPr/>
        </p:nvSpPr>
        <p:spPr>
          <a:xfrm>
            <a:off x="8039100" y="4800600"/>
            <a:ext cx="1709677" cy="748923"/>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sz="1050" dirty="0"/>
              <a:t>Network of blockchain nodes that collectively maintain the distributed ledger system.</a:t>
            </a:r>
          </a:p>
        </p:txBody>
      </p:sp>
      <p:sp>
        <p:nvSpPr>
          <p:cNvPr id="114" name="Shape 240">
            <a:extLst>
              <a:ext uri="{FF2B5EF4-FFF2-40B4-BE49-F238E27FC236}">
                <a16:creationId xmlns:a16="http://schemas.microsoft.com/office/drawing/2014/main" id="{39592E4C-80C7-CC49-9C0A-4050C0257898}"/>
              </a:ext>
            </a:extLst>
          </p:cNvPr>
          <p:cNvSpPr/>
          <p:nvPr/>
        </p:nvSpPr>
        <p:spPr>
          <a:xfrm>
            <a:off x="1389001" y="4806478"/>
            <a:ext cx="1709677" cy="425758"/>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sz="1050" dirty="0"/>
              <a:t>An IBM Cloud service captures alerts.</a:t>
            </a:r>
          </a:p>
        </p:txBody>
      </p:sp>
      <p:sp>
        <p:nvSpPr>
          <p:cNvPr id="115" name="Shape 240">
            <a:extLst>
              <a:ext uri="{FF2B5EF4-FFF2-40B4-BE49-F238E27FC236}">
                <a16:creationId xmlns:a16="http://schemas.microsoft.com/office/drawing/2014/main" id="{9A9EDC31-29BE-5141-BF5B-354E07DF5E38}"/>
              </a:ext>
            </a:extLst>
          </p:cNvPr>
          <p:cNvSpPr/>
          <p:nvPr/>
        </p:nvSpPr>
        <p:spPr>
          <a:xfrm>
            <a:off x="8039100" y="2171700"/>
            <a:ext cx="1709677" cy="564257"/>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 representation of a database or data source that is hosted on premises.</a:t>
            </a:r>
          </a:p>
        </p:txBody>
      </p:sp>
      <p:sp>
        <p:nvSpPr>
          <p:cNvPr id="74" name="Shape 240">
            <a:extLst>
              <a:ext uri="{FF2B5EF4-FFF2-40B4-BE49-F238E27FC236}">
                <a16:creationId xmlns:a16="http://schemas.microsoft.com/office/drawing/2014/main" id="{75033F42-68FF-7345-B8B1-B48AE364C36C}"/>
              </a:ext>
            </a:extLst>
          </p:cNvPr>
          <p:cNvSpPr/>
          <p:nvPr/>
        </p:nvSpPr>
        <p:spPr>
          <a:xfrm>
            <a:off x="4991100" y="1976284"/>
            <a:ext cx="1709677" cy="1072088"/>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sz="1050" dirty="0"/>
              <a:t>A service within the blockchain application that receives messages from the message bus and invokes smart contracts in the blockchain network. </a:t>
            </a:r>
          </a:p>
        </p:txBody>
      </p:sp>
      <p:grpSp>
        <p:nvGrpSpPr>
          <p:cNvPr id="83" name="Group 82">
            <a:extLst>
              <a:ext uri="{FF2B5EF4-FFF2-40B4-BE49-F238E27FC236}">
                <a16:creationId xmlns:a16="http://schemas.microsoft.com/office/drawing/2014/main" id="{B3B1F3BA-7779-144C-A208-09B45BC88A51}"/>
              </a:ext>
            </a:extLst>
          </p:cNvPr>
          <p:cNvGrpSpPr/>
          <p:nvPr/>
        </p:nvGrpSpPr>
        <p:grpSpPr>
          <a:xfrm>
            <a:off x="3902645" y="2057400"/>
            <a:ext cx="1175442" cy="932546"/>
            <a:chOff x="5346418" y="5201557"/>
            <a:chExt cx="1175442" cy="932546"/>
          </a:xfrm>
        </p:grpSpPr>
        <p:grpSp>
          <p:nvGrpSpPr>
            <p:cNvPr id="99" name="Group 379">
              <a:extLst>
                <a:ext uri="{FF2B5EF4-FFF2-40B4-BE49-F238E27FC236}">
                  <a16:creationId xmlns:a16="http://schemas.microsoft.com/office/drawing/2014/main" id="{33C905D7-5B0F-2143-BF58-1958AEB2BA8F}"/>
                </a:ext>
              </a:extLst>
            </p:cNvPr>
            <p:cNvGrpSpPr/>
            <p:nvPr/>
          </p:nvGrpSpPr>
          <p:grpSpPr>
            <a:xfrm>
              <a:off x="5346418" y="5201557"/>
              <a:ext cx="1175442" cy="932546"/>
              <a:chOff x="-1" y="0"/>
              <a:chExt cx="1175441" cy="932545"/>
            </a:xfrm>
          </p:grpSpPr>
          <p:sp>
            <p:nvSpPr>
              <p:cNvPr id="102" name="Shape 375">
                <a:extLst>
                  <a:ext uri="{FF2B5EF4-FFF2-40B4-BE49-F238E27FC236}">
                    <a16:creationId xmlns:a16="http://schemas.microsoft.com/office/drawing/2014/main" id="{13753BAF-B868-AA46-9CCE-08D64352FEA4}"/>
                  </a:ext>
                </a:extLst>
              </p:cNvPr>
              <p:cNvSpPr/>
              <p:nvPr/>
            </p:nvSpPr>
            <p:spPr>
              <a:xfrm>
                <a:off x="21770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16" name="Shape 377">
                <a:extLst>
                  <a:ext uri="{FF2B5EF4-FFF2-40B4-BE49-F238E27FC236}">
                    <a16:creationId xmlns:a16="http://schemas.microsoft.com/office/drawing/2014/main" id="{064F7DFE-61D2-1248-BFEC-D6C64736510F}"/>
                  </a:ext>
                </a:extLst>
              </p:cNvPr>
              <p:cNvSpPr/>
              <p:nvPr/>
            </p:nvSpPr>
            <p:spPr>
              <a:xfrm>
                <a:off x="-1" y="716445"/>
                <a:ext cx="1175441" cy="216100"/>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TRANSACTION MANAGER</a:t>
                </a:r>
              </a:p>
            </p:txBody>
          </p:sp>
        </p:grpSp>
        <p:pic>
          <p:nvPicPr>
            <p:cNvPr id="101" name="Picture 100">
              <a:extLst>
                <a:ext uri="{FF2B5EF4-FFF2-40B4-BE49-F238E27FC236}">
                  <a16:creationId xmlns:a16="http://schemas.microsoft.com/office/drawing/2014/main" id="{DFC11EA1-72B4-1649-A133-6D6CF81B111C}"/>
                </a:ext>
              </a:extLst>
            </p:cNvPr>
            <p:cNvPicPr>
              <a:picLocks noChangeAspect="1"/>
            </p:cNvPicPr>
            <p:nvPr/>
          </p:nvPicPr>
          <p:blipFill>
            <a:blip r:embed="rId14"/>
            <a:stretch>
              <a:fillRect/>
            </a:stretch>
          </p:blipFill>
          <p:spPr>
            <a:xfrm>
              <a:off x="5665537" y="5332329"/>
              <a:ext cx="508000" cy="444500"/>
            </a:xfrm>
            <a:prstGeom prst="rect">
              <a:avLst/>
            </a:prstGeom>
          </p:spPr>
        </p:pic>
      </p:grpSp>
    </p:spTree>
    <p:extLst>
      <p:ext uri="{BB962C8B-B14F-4D97-AF65-F5344CB8AC3E}">
        <p14:creationId xmlns:p14="http://schemas.microsoft.com/office/powerpoint/2010/main" val="312125284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187" name="Shape 187"/>
          <p:cNvSpPr/>
          <p:nvPr/>
        </p:nvSpPr>
        <p:spPr>
          <a:xfrm>
            <a:off x="369887" y="906462"/>
            <a:ext cx="4464052" cy="471924"/>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Block Chain</a:t>
            </a:r>
            <a:r>
              <a:rPr sz="2400" dirty="0"/>
              <a:t> Icons</a:t>
            </a:r>
            <a:r>
              <a:rPr lang="en-US" dirty="0"/>
              <a:t> (Continued)</a:t>
            </a:r>
            <a:endParaRPr sz="2400" dirty="0"/>
          </a:p>
        </p:txBody>
      </p:sp>
      <p:sp>
        <p:nvSpPr>
          <p:cNvPr id="188" name="Shape 188"/>
          <p:cNvSpPr/>
          <p:nvPr/>
        </p:nvSpPr>
        <p:spPr>
          <a:xfrm>
            <a:off x="369887" y="542924"/>
            <a:ext cx="2654966" cy="281941"/>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83" name="Shape 240"/>
          <p:cNvSpPr/>
          <p:nvPr/>
        </p:nvSpPr>
        <p:spPr>
          <a:xfrm>
            <a:off x="1390470" y="1991958"/>
            <a:ext cx="1709677" cy="1718419"/>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Encapsulates business transactions in code. Transaction invocations result in gets and sets of ledger state. The smart contract, also known as chain code, is developed by the application owner and deployed in the network. </a:t>
            </a:r>
            <a:endParaRPr sz="500" dirty="0"/>
          </a:p>
        </p:txBody>
      </p:sp>
      <p:sp>
        <p:nvSpPr>
          <p:cNvPr id="35" name="Shape 398">
            <a:extLst>
              <a:ext uri="{FF2B5EF4-FFF2-40B4-BE49-F238E27FC236}">
                <a16:creationId xmlns:a16="http://schemas.microsoft.com/office/drawing/2014/main" id="{75FA88E1-4D12-6342-AC90-D5CE51B96A3B}"/>
              </a:ext>
            </a:extLst>
          </p:cNvPr>
          <p:cNvSpPr/>
          <p:nvPr/>
        </p:nvSpPr>
        <p:spPr>
          <a:xfrm>
            <a:off x="8152428" y="2002863"/>
            <a:ext cx="1826200" cy="910506"/>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Provides the ability to create, change, and monitor blockchain components. The services are part of the blockchain cloud service.</a:t>
            </a:r>
            <a:endParaRPr sz="500" dirty="0"/>
          </a:p>
        </p:txBody>
      </p:sp>
      <p:grpSp>
        <p:nvGrpSpPr>
          <p:cNvPr id="36" name="Group 35">
            <a:extLst>
              <a:ext uri="{FF2B5EF4-FFF2-40B4-BE49-F238E27FC236}">
                <a16:creationId xmlns:a16="http://schemas.microsoft.com/office/drawing/2014/main" id="{16F9A49F-8D8E-E646-83D4-6025F9042F49}"/>
              </a:ext>
            </a:extLst>
          </p:cNvPr>
          <p:cNvGrpSpPr/>
          <p:nvPr/>
        </p:nvGrpSpPr>
        <p:grpSpPr>
          <a:xfrm>
            <a:off x="7013712" y="2057400"/>
            <a:ext cx="1175442" cy="932546"/>
            <a:chOff x="384951" y="2070482"/>
            <a:chExt cx="1175442" cy="932546"/>
          </a:xfrm>
        </p:grpSpPr>
        <p:grpSp>
          <p:nvGrpSpPr>
            <p:cNvPr id="37" name="Group 379">
              <a:extLst>
                <a:ext uri="{FF2B5EF4-FFF2-40B4-BE49-F238E27FC236}">
                  <a16:creationId xmlns:a16="http://schemas.microsoft.com/office/drawing/2014/main" id="{3EBE61E8-04AB-A943-9F5B-9236026992F2}"/>
                </a:ext>
              </a:extLst>
            </p:cNvPr>
            <p:cNvGrpSpPr/>
            <p:nvPr/>
          </p:nvGrpSpPr>
          <p:grpSpPr>
            <a:xfrm>
              <a:off x="384951" y="2070482"/>
              <a:ext cx="1175442" cy="932546"/>
              <a:chOff x="-1" y="0"/>
              <a:chExt cx="1175441" cy="932545"/>
            </a:xfrm>
          </p:grpSpPr>
          <p:sp>
            <p:nvSpPr>
              <p:cNvPr id="39" name="Shape 375">
                <a:extLst>
                  <a:ext uri="{FF2B5EF4-FFF2-40B4-BE49-F238E27FC236}">
                    <a16:creationId xmlns:a16="http://schemas.microsoft.com/office/drawing/2014/main" id="{CD9B4422-765B-A040-8F0D-50501BBE1E4F}"/>
                  </a:ext>
                </a:extLst>
              </p:cNvPr>
              <p:cNvSpPr/>
              <p:nvPr/>
            </p:nvSpPr>
            <p:spPr>
              <a:xfrm>
                <a:off x="21770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B19E"/>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40" name="Shape 377">
                <a:extLst>
                  <a:ext uri="{FF2B5EF4-FFF2-40B4-BE49-F238E27FC236}">
                    <a16:creationId xmlns:a16="http://schemas.microsoft.com/office/drawing/2014/main" id="{17299A3F-A82D-3C42-B425-D94EB716D7FF}"/>
                  </a:ext>
                </a:extLst>
              </p:cNvPr>
              <p:cNvSpPr/>
              <p:nvPr/>
            </p:nvSpPr>
            <p:spPr>
              <a:xfrm>
                <a:off x="-1" y="716445"/>
                <a:ext cx="1175441" cy="216100"/>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0" tIns="0" rIns="0" bIns="0" numCol="1" anchor="t">
                <a:no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BLOCKCHAIN </a:t>
                </a:r>
              </a:p>
              <a:p>
                <a:pPr lvl="0">
                  <a:defRPr sz="1800" b="0">
                    <a:solidFill>
                      <a:srgbClr val="000000"/>
                    </a:solidFill>
                  </a:defRPr>
                </a:pPr>
                <a:r>
                  <a:rPr lang="en-US" sz="800" b="1" dirty="0">
                    <a:solidFill>
                      <a:srgbClr val="4277BB"/>
                    </a:solidFill>
                  </a:rPr>
                  <a:t>Admin &amp; Ops Services</a:t>
                </a:r>
              </a:p>
            </p:txBody>
          </p:sp>
        </p:grpSp>
        <p:pic>
          <p:nvPicPr>
            <p:cNvPr id="38" name="Picture 37">
              <a:extLst>
                <a:ext uri="{FF2B5EF4-FFF2-40B4-BE49-F238E27FC236}">
                  <a16:creationId xmlns:a16="http://schemas.microsoft.com/office/drawing/2014/main" id="{59E8B3DC-7785-644E-BFCA-DE8084C74A67}"/>
                </a:ext>
              </a:extLst>
            </p:cNvPr>
            <p:cNvPicPr>
              <a:picLocks noChangeAspect="1"/>
            </p:cNvPicPr>
            <p:nvPr/>
          </p:nvPicPr>
          <p:blipFill>
            <a:blip r:embed="rId3"/>
            <a:stretch>
              <a:fillRect/>
            </a:stretch>
          </p:blipFill>
          <p:spPr>
            <a:xfrm>
              <a:off x="737583" y="2261988"/>
              <a:ext cx="457200" cy="355600"/>
            </a:xfrm>
            <a:prstGeom prst="rect">
              <a:avLst/>
            </a:prstGeom>
          </p:spPr>
        </p:pic>
      </p:grpSp>
      <p:grpSp>
        <p:nvGrpSpPr>
          <p:cNvPr id="26" name="Group 25">
            <a:extLst>
              <a:ext uri="{FF2B5EF4-FFF2-40B4-BE49-F238E27FC236}">
                <a16:creationId xmlns:a16="http://schemas.microsoft.com/office/drawing/2014/main" id="{D48F0810-7B2F-9742-A8BB-5A5F37980909}"/>
              </a:ext>
            </a:extLst>
          </p:cNvPr>
          <p:cNvGrpSpPr/>
          <p:nvPr/>
        </p:nvGrpSpPr>
        <p:grpSpPr>
          <a:xfrm>
            <a:off x="588166" y="2057400"/>
            <a:ext cx="707234" cy="974621"/>
            <a:chOff x="7239000" y="2057400"/>
            <a:chExt cx="707234" cy="974621"/>
          </a:xfrm>
        </p:grpSpPr>
        <p:sp>
          <p:nvSpPr>
            <p:cNvPr id="226" name="Shape 226"/>
            <p:cNvSpPr/>
            <p:nvPr/>
          </p:nvSpPr>
          <p:spPr>
            <a:xfrm>
              <a:off x="7303961" y="2785800"/>
              <a:ext cx="573875"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SMART </a:t>
              </a:r>
            </a:p>
            <a:p>
              <a:pPr lvl="0">
                <a:defRPr sz="1800" b="0">
                  <a:solidFill>
                    <a:srgbClr val="000000"/>
                  </a:solidFill>
                </a:defRPr>
              </a:pPr>
              <a:r>
                <a:rPr lang="en-US" sz="800" b="1" dirty="0">
                  <a:solidFill>
                    <a:srgbClr val="4277BB"/>
                  </a:solidFill>
                </a:rPr>
                <a:t>CONTRACT</a:t>
              </a:r>
              <a:endParaRPr sz="800" b="1" dirty="0">
                <a:solidFill>
                  <a:srgbClr val="4277BB"/>
                </a:solidFill>
              </a:endParaRPr>
            </a:p>
          </p:txBody>
        </p:sp>
        <p:sp>
          <p:nvSpPr>
            <p:cNvPr id="101" name="Shape 195">
              <a:extLst>
                <a:ext uri="{FF2B5EF4-FFF2-40B4-BE49-F238E27FC236}">
                  <a16:creationId xmlns:a16="http://schemas.microsoft.com/office/drawing/2014/main" id="{2F876E24-EB08-904B-A5E1-1E8DD21946B8}"/>
                </a:ext>
              </a:extLst>
            </p:cNvPr>
            <p:cNvSpPr/>
            <p:nvPr/>
          </p:nvSpPr>
          <p:spPr>
            <a:xfrm>
              <a:off x="7239000" y="2057400"/>
              <a:ext cx="707234"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25" name="Picture 24">
              <a:extLst>
                <a:ext uri="{FF2B5EF4-FFF2-40B4-BE49-F238E27FC236}">
                  <a16:creationId xmlns:a16="http://schemas.microsoft.com/office/drawing/2014/main" id="{850A3A98-D537-AD45-BF24-0A9B452E7925}"/>
                </a:ext>
              </a:extLst>
            </p:cNvPr>
            <p:cNvPicPr>
              <a:picLocks noChangeAspect="1"/>
            </p:cNvPicPr>
            <p:nvPr/>
          </p:nvPicPr>
          <p:blipFill>
            <a:blip r:embed="rId4"/>
            <a:stretch>
              <a:fillRect/>
            </a:stretch>
          </p:blipFill>
          <p:spPr>
            <a:xfrm>
              <a:off x="7412892" y="2144962"/>
              <a:ext cx="393196" cy="546106"/>
            </a:xfrm>
            <a:prstGeom prst="rect">
              <a:avLst/>
            </a:prstGeom>
          </p:spPr>
        </p:pic>
      </p:grpSp>
      <p:grpSp>
        <p:nvGrpSpPr>
          <p:cNvPr id="22" name="Group 21">
            <a:extLst>
              <a:ext uri="{FF2B5EF4-FFF2-40B4-BE49-F238E27FC236}">
                <a16:creationId xmlns:a16="http://schemas.microsoft.com/office/drawing/2014/main" id="{1907FC11-F097-AD47-ACE1-7FF9919F696B}"/>
              </a:ext>
            </a:extLst>
          </p:cNvPr>
          <p:cNvGrpSpPr/>
          <p:nvPr/>
        </p:nvGrpSpPr>
        <p:grpSpPr>
          <a:xfrm>
            <a:off x="4076700" y="2076650"/>
            <a:ext cx="707235" cy="962666"/>
            <a:chOff x="383662" y="1950562"/>
            <a:chExt cx="707235" cy="962666"/>
          </a:xfrm>
        </p:grpSpPr>
        <p:sp>
          <p:nvSpPr>
            <p:cNvPr id="23" name="Shape 339">
              <a:extLst>
                <a:ext uri="{FF2B5EF4-FFF2-40B4-BE49-F238E27FC236}">
                  <a16:creationId xmlns:a16="http://schemas.microsoft.com/office/drawing/2014/main" id="{CC712C4A-A921-2B4C-AA5A-44DC47810445}"/>
                </a:ext>
              </a:extLst>
            </p:cNvPr>
            <p:cNvSpPr/>
            <p:nvPr/>
          </p:nvSpPr>
          <p:spPr>
            <a:xfrm>
              <a:off x="383662" y="1950562"/>
              <a:ext cx="707235"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25C80"/>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24" name="_-41.png">
              <a:extLst>
                <a:ext uri="{FF2B5EF4-FFF2-40B4-BE49-F238E27FC236}">
                  <a16:creationId xmlns:a16="http://schemas.microsoft.com/office/drawing/2014/main" id="{621D9615-64FA-3546-9CA1-C37C595FC1D3}"/>
                </a:ext>
              </a:extLst>
            </p:cNvPr>
            <p:cNvPicPr/>
            <p:nvPr/>
          </p:nvPicPr>
          <p:blipFill>
            <a:blip r:embed="rId5"/>
            <a:srcRect l="21704" t="15445" r="21704" b="15445"/>
            <a:stretch>
              <a:fillRect/>
            </a:stretch>
          </p:blipFill>
          <p:spPr>
            <a:xfrm>
              <a:off x="540499" y="2069007"/>
              <a:ext cx="400239" cy="488767"/>
            </a:xfrm>
            <a:prstGeom prst="rect">
              <a:avLst/>
            </a:prstGeom>
            <a:ln w="3175" cap="flat">
              <a:noFill/>
              <a:miter lim="400000"/>
            </a:ln>
            <a:effectLst/>
          </p:spPr>
        </p:pic>
        <p:sp>
          <p:nvSpPr>
            <p:cNvPr id="27" name="Shape 341">
              <a:extLst>
                <a:ext uri="{FF2B5EF4-FFF2-40B4-BE49-F238E27FC236}">
                  <a16:creationId xmlns:a16="http://schemas.microsoft.com/office/drawing/2014/main" id="{778D7335-03C8-BC4C-91DB-6B4FA1A882DB}"/>
                </a:ext>
              </a:extLst>
            </p:cNvPr>
            <p:cNvSpPr/>
            <p:nvPr/>
          </p:nvSpPr>
          <p:spPr>
            <a:xfrm>
              <a:off x="392769" y="2667007"/>
              <a:ext cx="695703" cy="24622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DATA STORE</a:t>
              </a:r>
              <a:r>
                <a:rPr lang="en-US" sz="800" b="1" dirty="0">
                  <a:solidFill>
                    <a:srgbClr val="4277BB"/>
                  </a:solidFill>
                </a:rPr>
                <a:t> </a:t>
              </a:r>
            </a:p>
            <a:p>
              <a:pPr lvl="0">
                <a:defRPr sz="1800" b="0">
                  <a:solidFill>
                    <a:srgbClr val="000000"/>
                  </a:solidFill>
                </a:defRPr>
              </a:pPr>
              <a:r>
                <a:rPr lang="en-US" sz="800" b="1" dirty="0">
                  <a:solidFill>
                    <a:srgbClr val="4277BB"/>
                  </a:solidFill>
                </a:rPr>
                <a:t>OFF CHAIN</a:t>
              </a:r>
              <a:endParaRPr sz="800" b="1" dirty="0">
                <a:solidFill>
                  <a:srgbClr val="4277BB"/>
                </a:solidFill>
              </a:endParaRPr>
            </a:p>
          </p:txBody>
        </p:sp>
      </p:grpSp>
      <p:sp>
        <p:nvSpPr>
          <p:cNvPr id="28" name="Shape 240">
            <a:extLst>
              <a:ext uri="{FF2B5EF4-FFF2-40B4-BE49-F238E27FC236}">
                <a16:creationId xmlns:a16="http://schemas.microsoft.com/office/drawing/2014/main" id="{F7CD50D0-FBAC-944B-AF53-E49707FFE267}"/>
              </a:ext>
            </a:extLst>
          </p:cNvPr>
          <p:cNvSpPr/>
          <p:nvPr/>
        </p:nvSpPr>
        <p:spPr>
          <a:xfrm>
            <a:off x="4964476" y="1980319"/>
            <a:ext cx="1709677" cy="1556836"/>
          </a:xfrm>
          <a:prstGeom prst="rect">
            <a:avLst/>
          </a:prstGeom>
          <a:ln w="3175">
            <a:miter lim="400000"/>
          </a:ln>
          <a:extLst>
            <a:ext uri="{C572A759-6A51-4108-AA02-DFA0A04FC94B}">
              <ma14:wrappingTextBoxFlag xmlns:ma14="http://schemas.microsoft.com/office/mac/drawingml/2011/main" xmlns=""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sz="1050" dirty="0"/>
              <a:t>Any data store outside the blockchain system that can hold data related to the blockchain system in some way. An example is a database that holds additional data related to transactions held on the ledger. </a:t>
            </a:r>
          </a:p>
        </p:txBody>
      </p:sp>
    </p:spTree>
    <p:extLst>
      <p:ext uri="{BB962C8B-B14F-4D97-AF65-F5344CB8AC3E}">
        <p14:creationId xmlns:p14="http://schemas.microsoft.com/office/powerpoint/2010/main" val="144338861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187" name="Shape 187"/>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Users</a:t>
            </a:r>
            <a:r>
              <a:rPr sz="2400" dirty="0"/>
              <a:t> Icons</a:t>
            </a:r>
          </a:p>
        </p:txBody>
      </p:sp>
      <p:sp>
        <p:nvSpPr>
          <p:cNvPr id="188" name="Shape 188"/>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grpSp>
        <p:nvGrpSpPr>
          <p:cNvPr id="82" name="Group 193">
            <a:extLst>
              <a:ext uri="{FF2B5EF4-FFF2-40B4-BE49-F238E27FC236}">
                <a16:creationId xmlns:a16="http://schemas.microsoft.com/office/drawing/2014/main" id="{507F715C-4A7B-2B4B-83ED-A50066680154}"/>
              </a:ext>
            </a:extLst>
          </p:cNvPr>
          <p:cNvGrpSpPr/>
          <p:nvPr/>
        </p:nvGrpSpPr>
        <p:grpSpPr>
          <a:xfrm>
            <a:off x="581797" y="2075281"/>
            <a:ext cx="707232" cy="912814"/>
            <a:chOff x="8826" y="0"/>
            <a:chExt cx="707231" cy="912812"/>
          </a:xfrm>
        </p:grpSpPr>
        <p:grpSp>
          <p:nvGrpSpPr>
            <p:cNvPr id="83" name="Group 191">
              <a:extLst>
                <a:ext uri="{FF2B5EF4-FFF2-40B4-BE49-F238E27FC236}">
                  <a16:creationId xmlns:a16="http://schemas.microsoft.com/office/drawing/2014/main" id="{3EEA43DC-A366-E943-891F-2C1D294B3EFC}"/>
                </a:ext>
              </a:extLst>
            </p:cNvPr>
            <p:cNvGrpSpPr/>
            <p:nvPr/>
          </p:nvGrpSpPr>
          <p:grpSpPr>
            <a:xfrm>
              <a:off x="8826" y="-1"/>
              <a:ext cx="707232" cy="707233"/>
              <a:chOff x="8826" y="0"/>
              <a:chExt cx="707231" cy="707231"/>
            </a:xfrm>
          </p:grpSpPr>
          <p:sp>
            <p:nvSpPr>
              <p:cNvPr id="85" name="Shape 189">
                <a:extLst>
                  <a:ext uri="{FF2B5EF4-FFF2-40B4-BE49-F238E27FC236}">
                    <a16:creationId xmlns:a16="http://schemas.microsoft.com/office/drawing/2014/main" id="{5622F41A-D709-3846-B18F-53BB50EAEB46}"/>
                  </a:ext>
                </a:extLst>
              </p:cNvPr>
              <p:cNvSpPr/>
              <p:nvPr/>
            </p:nvSpPr>
            <p:spPr>
              <a:xfrm>
                <a:off x="882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86" name="_-02.png">
                <a:extLst>
                  <a:ext uri="{FF2B5EF4-FFF2-40B4-BE49-F238E27FC236}">
                    <a16:creationId xmlns:a16="http://schemas.microsoft.com/office/drawing/2014/main" id="{FC006210-05B7-044B-A0E1-D84654FB9A47}"/>
                  </a:ext>
                </a:extLst>
              </p:cNvPr>
              <p:cNvPicPr/>
              <p:nvPr/>
            </p:nvPicPr>
            <p:blipFill>
              <a:blip r:embed="rId3"/>
              <a:srcRect l="24323" t="21763" r="24323" b="21763"/>
              <a:stretch>
                <a:fillRect/>
              </a:stretch>
            </p:blipFill>
            <p:spPr>
              <a:xfrm>
                <a:off x="172020" y="153919"/>
                <a:ext cx="363191" cy="399394"/>
              </a:xfrm>
              <a:prstGeom prst="rect">
                <a:avLst/>
              </a:prstGeom>
              <a:ln w="3175" cap="flat">
                <a:noFill/>
                <a:miter lim="400000"/>
              </a:ln>
              <a:effectLst/>
            </p:spPr>
          </p:pic>
        </p:grpSp>
        <p:sp>
          <p:nvSpPr>
            <p:cNvPr id="84" name="Shape 192">
              <a:extLst>
                <a:ext uri="{FF2B5EF4-FFF2-40B4-BE49-F238E27FC236}">
                  <a16:creationId xmlns:a16="http://schemas.microsoft.com/office/drawing/2014/main" id="{16ACBFD6-D83D-6040-8F77-1E704B73B8A7}"/>
                </a:ext>
              </a:extLst>
            </p:cNvPr>
            <p:cNvSpPr/>
            <p:nvPr/>
          </p:nvSpPr>
          <p:spPr>
            <a:xfrm>
              <a:off x="166836" y="707231"/>
              <a:ext cx="373559"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USER</a:t>
              </a:r>
            </a:p>
          </p:txBody>
        </p:sp>
      </p:grpSp>
      <p:sp>
        <p:nvSpPr>
          <p:cNvPr id="98" name="Shape 194">
            <a:extLst>
              <a:ext uri="{FF2B5EF4-FFF2-40B4-BE49-F238E27FC236}">
                <a16:creationId xmlns:a16="http://schemas.microsoft.com/office/drawing/2014/main" id="{C344208F-D489-2741-BDE7-F1CADBC65193}"/>
              </a:ext>
            </a:extLst>
          </p:cNvPr>
          <p:cNvSpPr/>
          <p:nvPr/>
        </p:nvSpPr>
        <p:spPr>
          <a:xfrm>
            <a:off x="1543743" y="2117510"/>
            <a:ext cx="1573004"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A role that describes an enterprise user or third party user.</a:t>
            </a:r>
          </a:p>
        </p:txBody>
      </p:sp>
      <p:sp>
        <p:nvSpPr>
          <p:cNvPr id="99" name="Shape 200">
            <a:extLst>
              <a:ext uri="{FF2B5EF4-FFF2-40B4-BE49-F238E27FC236}">
                <a16:creationId xmlns:a16="http://schemas.microsoft.com/office/drawing/2014/main" id="{E4610D88-206B-4149-8640-A46849FA512F}"/>
              </a:ext>
            </a:extLst>
          </p:cNvPr>
          <p:cNvSpPr/>
          <p:nvPr/>
        </p:nvSpPr>
        <p:spPr>
          <a:xfrm>
            <a:off x="1543743" y="3359176"/>
            <a:ext cx="1709677" cy="23316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 user or user agent.</a:t>
            </a:r>
          </a:p>
        </p:txBody>
      </p:sp>
      <p:sp>
        <p:nvSpPr>
          <p:cNvPr id="100" name="Shape 206">
            <a:extLst>
              <a:ext uri="{FF2B5EF4-FFF2-40B4-BE49-F238E27FC236}">
                <a16:creationId xmlns:a16="http://schemas.microsoft.com/office/drawing/2014/main" id="{AC1E708D-CCB2-B944-A642-E96802BD2BC6}"/>
              </a:ext>
            </a:extLst>
          </p:cNvPr>
          <p:cNvSpPr/>
          <p:nvPr/>
        </p:nvSpPr>
        <p:spPr>
          <a:xfrm>
            <a:off x="1543743" y="4791960"/>
            <a:ext cx="2049790"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 customer who uses various channels to access the commerce solutions on the cloud provider platform or enterprise network.</a:t>
            </a:r>
          </a:p>
        </p:txBody>
      </p:sp>
      <p:sp>
        <p:nvSpPr>
          <p:cNvPr id="101" name="Shape 212">
            <a:extLst>
              <a:ext uri="{FF2B5EF4-FFF2-40B4-BE49-F238E27FC236}">
                <a16:creationId xmlns:a16="http://schemas.microsoft.com/office/drawing/2014/main" id="{842B1804-F717-F942-9B03-1AA0551FB1F0}"/>
              </a:ext>
            </a:extLst>
          </p:cNvPr>
          <p:cNvSpPr/>
          <p:nvPr/>
        </p:nvSpPr>
        <p:spPr>
          <a:xfrm>
            <a:off x="1543743" y="6148528"/>
            <a:ext cx="2049790" cy="1333698"/>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 user who has access to the commerce solutions on the enterprise network. If the business user is a merchant, supplier, or other third-party to the organization, their access might require VPN or some other secure, direct connection.</a:t>
            </a:r>
          </a:p>
        </p:txBody>
      </p:sp>
      <p:sp>
        <p:nvSpPr>
          <p:cNvPr id="102" name="Shape 218">
            <a:extLst>
              <a:ext uri="{FF2B5EF4-FFF2-40B4-BE49-F238E27FC236}">
                <a16:creationId xmlns:a16="http://schemas.microsoft.com/office/drawing/2014/main" id="{E80A0CE7-ACB5-0749-827F-41C4D6A7C21B}"/>
              </a:ext>
            </a:extLst>
          </p:cNvPr>
          <p:cNvSpPr/>
          <p:nvPr/>
        </p:nvSpPr>
        <p:spPr>
          <a:xfrm>
            <a:off x="4969544" y="2014917"/>
            <a:ext cx="1709676" cy="95923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Business user operates in a business network interacting with the blockchain using an application. </a:t>
            </a:r>
          </a:p>
        </p:txBody>
      </p:sp>
      <p:sp>
        <p:nvSpPr>
          <p:cNvPr id="103" name="Shape 229">
            <a:extLst>
              <a:ext uri="{FF2B5EF4-FFF2-40B4-BE49-F238E27FC236}">
                <a16:creationId xmlns:a16="http://schemas.microsoft.com/office/drawing/2014/main" id="{72D525E4-D874-5648-A1EF-A88425E224F1}"/>
              </a:ext>
            </a:extLst>
          </p:cNvPr>
          <p:cNvSpPr/>
          <p:nvPr/>
        </p:nvSpPr>
        <p:spPr>
          <a:xfrm>
            <a:off x="4969543" y="3313618"/>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Person or automated system that makes use of one or more user applications.</a:t>
            </a:r>
          </a:p>
        </p:txBody>
      </p:sp>
      <p:sp>
        <p:nvSpPr>
          <p:cNvPr id="104" name="Shape 230">
            <a:extLst>
              <a:ext uri="{FF2B5EF4-FFF2-40B4-BE49-F238E27FC236}">
                <a16:creationId xmlns:a16="http://schemas.microsoft.com/office/drawing/2014/main" id="{D06D0672-A55D-014D-9E1D-0F4AF1943236}"/>
              </a:ext>
            </a:extLst>
          </p:cNvPr>
          <p:cNvSpPr/>
          <p:nvPr/>
        </p:nvSpPr>
        <p:spPr>
          <a:xfrm>
            <a:off x="4969543" y="4771196"/>
            <a:ext cx="1709677" cy="764312"/>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A role that describes an enterprise user or third-party user.</a:t>
            </a:r>
          </a:p>
          <a:p>
            <a:pPr lvl="0">
              <a:defRPr sz="1800"/>
            </a:pPr>
            <a:endParaRPr sz="1000" dirty="0"/>
          </a:p>
        </p:txBody>
      </p:sp>
      <p:sp>
        <p:nvSpPr>
          <p:cNvPr id="105" name="Shape 535">
            <a:extLst>
              <a:ext uri="{FF2B5EF4-FFF2-40B4-BE49-F238E27FC236}">
                <a16:creationId xmlns:a16="http://schemas.microsoft.com/office/drawing/2014/main" id="{7FCEFDEF-6E37-6846-A8E9-90FAD89F8B64}"/>
              </a:ext>
            </a:extLst>
          </p:cNvPr>
          <p:cNvSpPr/>
          <p:nvPr/>
        </p:nvSpPr>
        <p:spPr>
          <a:xfrm>
            <a:off x="4969543" y="6135676"/>
            <a:ext cx="1976190"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User connected to a web application or using a mobile application.</a:t>
            </a:r>
          </a:p>
        </p:txBody>
      </p:sp>
      <p:sp>
        <p:nvSpPr>
          <p:cNvPr id="106" name="Shape 194">
            <a:extLst>
              <a:ext uri="{FF2B5EF4-FFF2-40B4-BE49-F238E27FC236}">
                <a16:creationId xmlns:a16="http://schemas.microsoft.com/office/drawing/2014/main" id="{05D984BB-452B-7749-9C4F-FF9D7BEAAF40}"/>
              </a:ext>
            </a:extLst>
          </p:cNvPr>
          <p:cNvSpPr/>
          <p:nvPr/>
        </p:nvSpPr>
        <p:spPr>
          <a:xfrm>
            <a:off x="8009751" y="2146031"/>
            <a:ext cx="1573004"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Users of the cloud-hosted applications.</a:t>
            </a:r>
          </a:p>
        </p:txBody>
      </p:sp>
      <p:sp>
        <p:nvSpPr>
          <p:cNvPr id="107" name="Shape 194">
            <a:extLst>
              <a:ext uri="{FF2B5EF4-FFF2-40B4-BE49-F238E27FC236}">
                <a16:creationId xmlns:a16="http://schemas.microsoft.com/office/drawing/2014/main" id="{4CB0220B-B18C-D249-8FBB-AD392E660C8A}"/>
              </a:ext>
            </a:extLst>
          </p:cNvPr>
          <p:cNvSpPr/>
          <p:nvPr/>
        </p:nvSpPr>
        <p:spPr>
          <a:xfrm>
            <a:off x="8009751" y="3551825"/>
            <a:ext cx="1573004"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A role that describes a</a:t>
            </a:r>
            <a:r>
              <a:rPr lang="en-US" sz="1000" dirty="0"/>
              <a:t> service provider.</a:t>
            </a:r>
            <a:endParaRPr sz="1000" dirty="0"/>
          </a:p>
        </p:txBody>
      </p:sp>
      <p:grpSp>
        <p:nvGrpSpPr>
          <p:cNvPr id="108" name="Group 193">
            <a:extLst>
              <a:ext uri="{FF2B5EF4-FFF2-40B4-BE49-F238E27FC236}">
                <a16:creationId xmlns:a16="http://schemas.microsoft.com/office/drawing/2014/main" id="{F5ABDA9A-0970-E84C-B850-8FDAF1B3417C}"/>
              </a:ext>
            </a:extLst>
          </p:cNvPr>
          <p:cNvGrpSpPr/>
          <p:nvPr/>
        </p:nvGrpSpPr>
        <p:grpSpPr>
          <a:xfrm>
            <a:off x="581797" y="3372278"/>
            <a:ext cx="707233" cy="953454"/>
            <a:chOff x="8826" y="-1"/>
            <a:chExt cx="707232" cy="953452"/>
          </a:xfrm>
        </p:grpSpPr>
        <p:grpSp>
          <p:nvGrpSpPr>
            <p:cNvPr id="109" name="Group 191">
              <a:extLst>
                <a:ext uri="{FF2B5EF4-FFF2-40B4-BE49-F238E27FC236}">
                  <a16:creationId xmlns:a16="http://schemas.microsoft.com/office/drawing/2014/main" id="{FCDA485D-775A-C94B-B9C2-25DE052E8523}"/>
                </a:ext>
              </a:extLst>
            </p:cNvPr>
            <p:cNvGrpSpPr/>
            <p:nvPr/>
          </p:nvGrpSpPr>
          <p:grpSpPr>
            <a:xfrm>
              <a:off x="8826" y="-1"/>
              <a:ext cx="707232" cy="707233"/>
              <a:chOff x="8826" y="0"/>
              <a:chExt cx="707231" cy="707231"/>
            </a:xfrm>
          </p:grpSpPr>
          <p:sp>
            <p:nvSpPr>
              <p:cNvPr id="111" name="Shape 189">
                <a:extLst>
                  <a:ext uri="{FF2B5EF4-FFF2-40B4-BE49-F238E27FC236}">
                    <a16:creationId xmlns:a16="http://schemas.microsoft.com/office/drawing/2014/main" id="{27ACF482-37D6-D641-B374-A0AF6214169E}"/>
                  </a:ext>
                </a:extLst>
              </p:cNvPr>
              <p:cNvSpPr/>
              <p:nvPr/>
            </p:nvSpPr>
            <p:spPr>
              <a:xfrm>
                <a:off x="882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12" name="_-02.png">
                <a:extLst>
                  <a:ext uri="{FF2B5EF4-FFF2-40B4-BE49-F238E27FC236}">
                    <a16:creationId xmlns:a16="http://schemas.microsoft.com/office/drawing/2014/main" id="{894B92D4-CA06-DE49-A8EE-80E141A7F119}"/>
                  </a:ext>
                </a:extLst>
              </p:cNvPr>
              <p:cNvPicPr/>
              <p:nvPr/>
            </p:nvPicPr>
            <p:blipFill>
              <a:blip r:embed="rId3"/>
              <a:srcRect l="24323" t="21763" r="24323" b="21763"/>
              <a:stretch>
                <a:fillRect/>
              </a:stretch>
            </p:blipFill>
            <p:spPr>
              <a:xfrm>
                <a:off x="172020" y="153919"/>
                <a:ext cx="363191" cy="399394"/>
              </a:xfrm>
              <a:prstGeom prst="rect">
                <a:avLst/>
              </a:prstGeom>
              <a:ln w="3175" cap="flat">
                <a:noFill/>
                <a:miter lim="400000"/>
              </a:ln>
              <a:effectLst/>
            </p:spPr>
          </p:pic>
        </p:grpSp>
        <p:sp>
          <p:nvSpPr>
            <p:cNvPr id="110" name="Shape 192">
              <a:extLst>
                <a:ext uri="{FF2B5EF4-FFF2-40B4-BE49-F238E27FC236}">
                  <a16:creationId xmlns:a16="http://schemas.microsoft.com/office/drawing/2014/main" id="{578FA462-2CE0-5047-83EE-2A6A2B5054F1}"/>
                </a:ext>
              </a:extLst>
            </p:cNvPr>
            <p:cNvSpPr/>
            <p:nvPr/>
          </p:nvSpPr>
          <p:spPr>
            <a:xfrm>
              <a:off x="210948" y="707231"/>
              <a:ext cx="285335"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END</a:t>
              </a:r>
            </a:p>
            <a:p>
              <a:pPr lvl="0">
                <a:defRPr sz="1800" b="0">
                  <a:solidFill>
                    <a:srgbClr val="000000"/>
                  </a:solidFill>
                </a:defRPr>
              </a:pPr>
              <a:r>
                <a:rPr sz="800" b="1" dirty="0">
                  <a:solidFill>
                    <a:srgbClr val="4277BB"/>
                  </a:solidFill>
                </a:rPr>
                <a:t>USER</a:t>
              </a:r>
            </a:p>
          </p:txBody>
        </p:sp>
      </p:grpSp>
      <p:grpSp>
        <p:nvGrpSpPr>
          <p:cNvPr id="113" name="Group 193">
            <a:extLst>
              <a:ext uri="{FF2B5EF4-FFF2-40B4-BE49-F238E27FC236}">
                <a16:creationId xmlns:a16="http://schemas.microsoft.com/office/drawing/2014/main" id="{3CBD9CE6-A0DA-174B-9B42-251CADAFB309}"/>
              </a:ext>
            </a:extLst>
          </p:cNvPr>
          <p:cNvGrpSpPr/>
          <p:nvPr/>
        </p:nvGrpSpPr>
        <p:grpSpPr>
          <a:xfrm>
            <a:off x="570730" y="4864535"/>
            <a:ext cx="729366" cy="953454"/>
            <a:chOff x="-11067" y="-1"/>
            <a:chExt cx="729365" cy="953452"/>
          </a:xfrm>
        </p:grpSpPr>
        <p:grpSp>
          <p:nvGrpSpPr>
            <p:cNvPr id="114" name="Group 191">
              <a:extLst>
                <a:ext uri="{FF2B5EF4-FFF2-40B4-BE49-F238E27FC236}">
                  <a16:creationId xmlns:a16="http://schemas.microsoft.com/office/drawing/2014/main" id="{1CE17CBD-E461-034B-A651-04E302032052}"/>
                </a:ext>
              </a:extLst>
            </p:cNvPr>
            <p:cNvGrpSpPr/>
            <p:nvPr/>
          </p:nvGrpSpPr>
          <p:grpSpPr>
            <a:xfrm>
              <a:off x="8826" y="-1"/>
              <a:ext cx="707232" cy="707233"/>
              <a:chOff x="8826" y="0"/>
              <a:chExt cx="707231" cy="707231"/>
            </a:xfrm>
          </p:grpSpPr>
          <p:sp>
            <p:nvSpPr>
              <p:cNvPr id="116" name="Shape 189">
                <a:extLst>
                  <a:ext uri="{FF2B5EF4-FFF2-40B4-BE49-F238E27FC236}">
                    <a16:creationId xmlns:a16="http://schemas.microsoft.com/office/drawing/2014/main" id="{88E59C1C-616D-1148-B2A3-BEC6241215EC}"/>
                  </a:ext>
                </a:extLst>
              </p:cNvPr>
              <p:cNvSpPr/>
              <p:nvPr/>
            </p:nvSpPr>
            <p:spPr>
              <a:xfrm>
                <a:off x="882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17" name="_-02.png">
                <a:extLst>
                  <a:ext uri="{FF2B5EF4-FFF2-40B4-BE49-F238E27FC236}">
                    <a16:creationId xmlns:a16="http://schemas.microsoft.com/office/drawing/2014/main" id="{59A607B9-E053-E34E-ABD4-EC8C08109A81}"/>
                  </a:ext>
                </a:extLst>
              </p:cNvPr>
              <p:cNvPicPr/>
              <p:nvPr/>
            </p:nvPicPr>
            <p:blipFill>
              <a:blip r:embed="rId3"/>
              <a:srcRect l="24323" t="21763" r="24323" b="21763"/>
              <a:stretch>
                <a:fillRect/>
              </a:stretch>
            </p:blipFill>
            <p:spPr>
              <a:xfrm>
                <a:off x="172020" y="153919"/>
                <a:ext cx="363191" cy="399394"/>
              </a:xfrm>
              <a:prstGeom prst="rect">
                <a:avLst/>
              </a:prstGeom>
              <a:ln w="3175" cap="flat">
                <a:noFill/>
                <a:miter lim="400000"/>
              </a:ln>
              <a:effectLst/>
            </p:spPr>
          </p:pic>
        </p:grpSp>
        <p:sp>
          <p:nvSpPr>
            <p:cNvPr id="115" name="Shape 192">
              <a:extLst>
                <a:ext uri="{FF2B5EF4-FFF2-40B4-BE49-F238E27FC236}">
                  <a16:creationId xmlns:a16="http://schemas.microsoft.com/office/drawing/2014/main" id="{EDE61061-4806-1B4C-AC82-C4C01D805433}"/>
                </a:ext>
              </a:extLst>
            </p:cNvPr>
            <p:cNvSpPr/>
            <p:nvPr/>
          </p:nvSpPr>
          <p:spPr>
            <a:xfrm>
              <a:off x="-11067" y="707231"/>
              <a:ext cx="729365"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e-COMMERCE </a:t>
              </a:r>
            </a:p>
            <a:p>
              <a:pPr lvl="0">
                <a:defRPr sz="1800" b="0">
                  <a:solidFill>
                    <a:srgbClr val="000000"/>
                  </a:solidFill>
                </a:defRPr>
              </a:pPr>
              <a:r>
                <a:rPr lang="en-US" sz="800" b="1" dirty="0">
                  <a:solidFill>
                    <a:srgbClr val="4277BB"/>
                  </a:solidFill>
                </a:rPr>
                <a:t>US</a:t>
              </a:r>
              <a:r>
                <a:rPr sz="800" b="1" dirty="0">
                  <a:solidFill>
                    <a:srgbClr val="4277BB"/>
                  </a:solidFill>
                </a:rPr>
                <a:t>ER</a:t>
              </a:r>
            </a:p>
          </p:txBody>
        </p:sp>
      </p:grpSp>
      <p:grpSp>
        <p:nvGrpSpPr>
          <p:cNvPr id="118" name="Group 193">
            <a:extLst>
              <a:ext uri="{FF2B5EF4-FFF2-40B4-BE49-F238E27FC236}">
                <a16:creationId xmlns:a16="http://schemas.microsoft.com/office/drawing/2014/main" id="{9A663E01-3EF2-6042-B623-659595F403F7}"/>
              </a:ext>
            </a:extLst>
          </p:cNvPr>
          <p:cNvGrpSpPr/>
          <p:nvPr/>
        </p:nvGrpSpPr>
        <p:grpSpPr>
          <a:xfrm>
            <a:off x="581797" y="6160360"/>
            <a:ext cx="707233" cy="953454"/>
            <a:chOff x="8826" y="-1"/>
            <a:chExt cx="707232" cy="953452"/>
          </a:xfrm>
        </p:grpSpPr>
        <p:grpSp>
          <p:nvGrpSpPr>
            <p:cNvPr id="119" name="Group 191">
              <a:extLst>
                <a:ext uri="{FF2B5EF4-FFF2-40B4-BE49-F238E27FC236}">
                  <a16:creationId xmlns:a16="http://schemas.microsoft.com/office/drawing/2014/main" id="{19546482-C0E2-214D-9B38-7149F47BFC9F}"/>
                </a:ext>
              </a:extLst>
            </p:cNvPr>
            <p:cNvGrpSpPr/>
            <p:nvPr/>
          </p:nvGrpSpPr>
          <p:grpSpPr>
            <a:xfrm>
              <a:off x="8826" y="-1"/>
              <a:ext cx="707232" cy="707233"/>
              <a:chOff x="8826" y="0"/>
              <a:chExt cx="707231" cy="707231"/>
            </a:xfrm>
          </p:grpSpPr>
          <p:sp>
            <p:nvSpPr>
              <p:cNvPr id="121" name="Shape 189">
                <a:extLst>
                  <a:ext uri="{FF2B5EF4-FFF2-40B4-BE49-F238E27FC236}">
                    <a16:creationId xmlns:a16="http://schemas.microsoft.com/office/drawing/2014/main" id="{DEE04FC6-2477-9942-8CFE-54ED8A0361D7}"/>
                  </a:ext>
                </a:extLst>
              </p:cNvPr>
              <p:cNvSpPr/>
              <p:nvPr/>
            </p:nvSpPr>
            <p:spPr>
              <a:xfrm>
                <a:off x="882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22" name="_-02.png">
                <a:extLst>
                  <a:ext uri="{FF2B5EF4-FFF2-40B4-BE49-F238E27FC236}">
                    <a16:creationId xmlns:a16="http://schemas.microsoft.com/office/drawing/2014/main" id="{F4F6A60C-B6A1-364D-994B-122FB1C29035}"/>
                  </a:ext>
                </a:extLst>
              </p:cNvPr>
              <p:cNvPicPr/>
              <p:nvPr/>
            </p:nvPicPr>
            <p:blipFill>
              <a:blip r:embed="rId3"/>
              <a:srcRect l="24323" t="21763" r="24323" b="21763"/>
              <a:stretch>
                <a:fillRect/>
              </a:stretch>
            </p:blipFill>
            <p:spPr>
              <a:xfrm>
                <a:off x="172020" y="153919"/>
                <a:ext cx="363191" cy="399394"/>
              </a:xfrm>
              <a:prstGeom prst="rect">
                <a:avLst/>
              </a:prstGeom>
              <a:ln w="3175" cap="flat">
                <a:noFill/>
                <a:miter lim="400000"/>
              </a:ln>
              <a:effectLst/>
            </p:spPr>
          </p:pic>
        </p:grpSp>
        <p:sp>
          <p:nvSpPr>
            <p:cNvPr id="120" name="Shape 192">
              <a:extLst>
                <a:ext uri="{FF2B5EF4-FFF2-40B4-BE49-F238E27FC236}">
                  <a16:creationId xmlns:a16="http://schemas.microsoft.com/office/drawing/2014/main" id="{BAC0BBF5-A32F-1646-9402-8BAFDDE07487}"/>
                </a:ext>
              </a:extLst>
            </p:cNvPr>
            <p:cNvSpPr/>
            <p:nvPr/>
          </p:nvSpPr>
          <p:spPr>
            <a:xfrm>
              <a:off x="90724" y="707231"/>
              <a:ext cx="525784"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BUSINESS</a:t>
              </a:r>
            </a:p>
            <a:p>
              <a:pPr lvl="0">
                <a:defRPr sz="1800" b="0">
                  <a:solidFill>
                    <a:srgbClr val="000000"/>
                  </a:solidFill>
                </a:defRPr>
              </a:pPr>
              <a:r>
                <a:rPr sz="800" b="1" dirty="0">
                  <a:solidFill>
                    <a:srgbClr val="4277BB"/>
                  </a:solidFill>
                </a:rPr>
                <a:t>USER</a:t>
              </a:r>
            </a:p>
          </p:txBody>
        </p:sp>
      </p:grpSp>
      <p:grpSp>
        <p:nvGrpSpPr>
          <p:cNvPr id="123" name="Group 193">
            <a:extLst>
              <a:ext uri="{FF2B5EF4-FFF2-40B4-BE49-F238E27FC236}">
                <a16:creationId xmlns:a16="http://schemas.microsoft.com/office/drawing/2014/main" id="{54B6A953-B36C-7340-8E2E-37270A250262}"/>
              </a:ext>
            </a:extLst>
          </p:cNvPr>
          <p:cNvGrpSpPr/>
          <p:nvPr/>
        </p:nvGrpSpPr>
        <p:grpSpPr>
          <a:xfrm>
            <a:off x="4088466" y="2067259"/>
            <a:ext cx="707233" cy="953454"/>
            <a:chOff x="8826" y="-1"/>
            <a:chExt cx="707232" cy="953452"/>
          </a:xfrm>
        </p:grpSpPr>
        <p:grpSp>
          <p:nvGrpSpPr>
            <p:cNvPr id="124" name="Group 191">
              <a:extLst>
                <a:ext uri="{FF2B5EF4-FFF2-40B4-BE49-F238E27FC236}">
                  <a16:creationId xmlns:a16="http://schemas.microsoft.com/office/drawing/2014/main" id="{C512C085-DF1C-AA49-8553-EBA10D54B952}"/>
                </a:ext>
              </a:extLst>
            </p:cNvPr>
            <p:cNvGrpSpPr/>
            <p:nvPr/>
          </p:nvGrpSpPr>
          <p:grpSpPr>
            <a:xfrm>
              <a:off x="8826" y="-1"/>
              <a:ext cx="707232" cy="707233"/>
              <a:chOff x="8826" y="0"/>
              <a:chExt cx="707231" cy="707231"/>
            </a:xfrm>
          </p:grpSpPr>
          <p:sp>
            <p:nvSpPr>
              <p:cNvPr id="126" name="Shape 189">
                <a:extLst>
                  <a:ext uri="{FF2B5EF4-FFF2-40B4-BE49-F238E27FC236}">
                    <a16:creationId xmlns:a16="http://schemas.microsoft.com/office/drawing/2014/main" id="{D82E1A40-F6F1-9E4F-B9D6-0F0AE49DB02E}"/>
                  </a:ext>
                </a:extLst>
              </p:cNvPr>
              <p:cNvSpPr/>
              <p:nvPr/>
            </p:nvSpPr>
            <p:spPr>
              <a:xfrm>
                <a:off x="882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27" name="_-02.png">
                <a:extLst>
                  <a:ext uri="{FF2B5EF4-FFF2-40B4-BE49-F238E27FC236}">
                    <a16:creationId xmlns:a16="http://schemas.microsoft.com/office/drawing/2014/main" id="{2FA30320-2A9C-954C-AC4B-91519B4232A8}"/>
                  </a:ext>
                </a:extLst>
              </p:cNvPr>
              <p:cNvPicPr/>
              <p:nvPr/>
            </p:nvPicPr>
            <p:blipFill>
              <a:blip r:embed="rId3"/>
              <a:srcRect l="24323" t="21763" r="24323" b="21763"/>
              <a:stretch>
                <a:fillRect/>
              </a:stretch>
            </p:blipFill>
            <p:spPr>
              <a:xfrm>
                <a:off x="172020" y="153919"/>
                <a:ext cx="363191" cy="399394"/>
              </a:xfrm>
              <a:prstGeom prst="rect">
                <a:avLst/>
              </a:prstGeom>
              <a:ln w="3175" cap="flat">
                <a:noFill/>
                <a:miter lim="400000"/>
              </a:ln>
              <a:effectLst/>
            </p:spPr>
          </p:pic>
        </p:grpSp>
        <p:sp>
          <p:nvSpPr>
            <p:cNvPr id="125" name="Shape 192">
              <a:extLst>
                <a:ext uri="{FF2B5EF4-FFF2-40B4-BE49-F238E27FC236}">
                  <a16:creationId xmlns:a16="http://schemas.microsoft.com/office/drawing/2014/main" id="{FAC18F49-B23A-D546-9ABE-2A196D8001F6}"/>
                </a:ext>
              </a:extLst>
            </p:cNvPr>
            <p:cNvSpPr/>
            <p:nvPr/>
          </p:nvSpPr>
          <p:spPr>
            <a:xfrm>
              <a:off x="90724" y="707231"/>
              <a:ext cx="525784"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BUSINESS</a:t>
              </a:r>
            </a:p>
            <a:p>
              <a:pPr lvl="0">
                <a:defRPr sz="1800" b="0">
                  <a:solidFill>
                    <a:srgbClr val="000000"/>
                  </a:solidFill>
                </a:defRPr>
              </a:pPr>
              <a:r>
                <a:rPr sz="800" b="1" dirty="0">
                  <a:solidFill>
                    <a:srgbClr val="4277BB"/>
                  </a:solidFill>
                </a:rPr>
                <a:t>USER</a:t>
              </a:r>
            </a:p>
          </p:txBody>
        </p:sp>
      </p:grpSp>
      <p:grpSp>
        <p:nvGrpSpPr>
          <p:cNvPr id="133" name="Group 193">
            <a:extLst>
              <a:ext uri="{FF2B5EF4-FFF2-40B4-BE49-F238E27FC236}">
                <a16:creationId xmlns:a16="http://schemas.microsoft.com/office/drawing/2014/main" id="{19CA2EBB-BA26-9143-8DC5-558BF52A320D}"/>
              </a:ext>
            </a:extLst>
          </p:cNvPr>
          <p:cNvGrpSpPr/>
          <p:nvPr/>
        </p:nvGrpSpPr>
        <p:grpSpPr>
          <a:xfrm>
            <a:off x="4088466" y="4856514"/>
            <a:ext cx="707233" cy="953454"/>
            <a:chOff x="8826" y="-1"/>
            <a:chExt cx="707232" cy="953452"/>
          </a:xfrm>
        </p:grpSpPr>
        <p:grpSp>
          <p:nvGrpSpPr>
            <p:cNvPr id="134" name="Group 191">
              <a:extLst>
                <a:ext uri="{FF2B5EF4-FFF2-40B4-BE49-F238E27FC236}">
                  <a16:creationId xmlns:a16="http://schemas.microsoft.com/office/drawing/2014/main" id="{EEAB2016-90C0-5D41-84C6-5908E83554CE}"/>
                </a:ext>
              </a:extLst>
            </p:cNvPr>
            <p:cNvGrpSpPr/>
            <p:nvPr/>
          </p:nvGrpSpPr>
          <p:grpSpPr>
            <a:xfrm>
              <a:off x="8826" y="-1"/>
              <a:ext cx="707232" cy="707233"/>
              <a:chOff x="8826" y="0"/>
              <a:chExt cx="707231" cy="707231"/>
            </a:xfrm>
          </p:grpSpPr>
          <p:sp>
            <p:nvSpPr>
              <p:cNvPr id="136" name="Shape 189">
                <a:extLst>
                  <a:ext uri="{FF2B5EF4-FFF2-40B4-BE49-F238E27FC236}">
                    <a16:creationId xmlns:a16="http://schemas.microsoft.com/office/drawing/2014/main" id="{4CD631AC-0D12-8A40-852C-69823B6AA7C5}"/>
                  </a:ext>
                </a:extLst>
              </p:cNvPr>
              <p:cNvSpPr/>
              <p:nvPr/>
            </p:nvSpPr>
            <p:spPr>
              <a:xfrm>
                <a:off x="882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37" name="_-02.png">
                <a:extLst>
                  <a:ext uri="{FF2B5EF4-FFF2-40B4-BE49-F238E27FC236}">
                    <a16:creationId xmlns:a16="http://schemas.microsoft.com/office/drawing/2014/main" id="{1DFFED61-C405-FE47-889B-CC3C63F1DB3E}"/>
                  </a:ext>
                </a:extLst>
              </p:cNvPr>
              <p:cNvPicPr/>
              <p:nvPr/>
            </p:nvPicPr>
            <p:blipFill>
              <a:blip r:embed="rId3"/>
              <a:srcRect l="24323" t="21763" r="24323" b="21763"/>
              <a:stretch>
                <a:fillRect/>
              </a:stretch>
            </p:blipFill>
            <p:spPr>
              <a:xfrm>
                <a:off x="172020" y="153919"/>
                <a:ext cx="363191" cy="399394"/>
              </a:xfrm>
              <a:prstGeom prst="rect">
                <a:avLst/>
              </a:prstGeom>
              <a:ln w="3175" cap="flat">
                <a:noFill/>
                <a:miter lim="400000"/>
              </a:ln>
              <a:effectLst/>
            </p:spPr>
          </p:pic>
        </p:grpSp>
        <p:sp>
          <p:nvSpPr>
            <p:cNvPr id="135" name="Shape 192">
              <a:extLst>
                <a:ext uri="{FF2B5EF4-FFF2-40B4-BE49-F238E27FC236}">
                  <a16:creationId xmlns:a16="http://schemas.microsoft.com/office/drawing/2014/main" id="{F6CCC157-2571-CA4D-957E-73C7393AD190}"/>
                </a:ext>
              </a:extLst>
            </p:cNvPr>
            <p:cNvSpPr/>
            <p:nvPr/>
          </p:nvSpPr>
          <p:spPr>
            <a:xfrm>
              <a:off x="171675" y="707231"/>
              <a:ext cx="363881"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CLOUD</a:t>
              </a:r>
            </a:p>
            <a:p>
              <a:pPr lvl="0">
                <a:defRPr sz="1800" b="0">
                  <a:solidFill>
                    <a:srgbClr val="000000"/>
                  </a:solidFill>
                </a:defRPr>
              </a:pPr>
              <a:r>
                <a:rPr sz="800" b="1" dirty="0">
                  <a:solidFill>
                    <a:srgbClr val="4277BB"/>
                  </a:solidFill>
                </a:rPr>
                <a:t>USER</a:t>
              </a:r>
            </a:p>
          </p:txBody>
        </p:sp>
      </p:grpSp>
      <p:grpSp>
        <p:nvGrpSpPr>
          <p:cNvPr id="138" name="Group 193">
            <a:extLst>
              <a:ext uri="{FF2B5EF4-FFF2-40B4-BE49-F238E27FC236}">
                <a16:creationId xmlns:a16="http://schemas.microsoft.com/office/drawing/2014/main" id="{32E94AAF-3D88-5549-86AA-D80649D77187}"/>
              </a:ext>
            </a:extLst>
          </p:cNvPr>
          <p:cNvGrpSpPr/>
          <p:nvPr/>
        </p:nvGrpSpPr>
        <p:grpSpPr>
          <a:xfrm>
            <a:off x="4088466" y="6147404"/>
            <a:ext cx="707233" cy="953454"/>
            <a:chOff x="8826" y="-1"/>
            <a:chExt cx="707232" cy="953452"/>
          </a:xfrm>
        </p:grpSpPr>
        <p:grpSp>
          <p:nvGrpSpPr>
            <p:cNvPr id="139" name="Group 191">
              <a:extLst>
                <a:ext uri="{FF2B5EF4-FFF2-40B4-BE49-F238E27FC236}">
                  <a16:creationId xmlns:a16="http://schemas.microsoft.com/office/drawing/2014/main" id="{87C26950-7C89-764A-A419-6A126FE1AA5C}"/>
                </a:ext>
              </a:extLst>
            </p:cNvPr>
            <p:cNvGrpSpPr/>
            <p:nvPr/>
          </p:nvGrpSpPr>
          <p:grpSpPr>
            <a:xfrm>
              <a:off x="8826" y="-1"/>
              <a:ext cx="707232" cy="707233"/>
              <a:chOff x="8826" y="0"/>
              <a:chExt cx="707231" cy="707231"/>
            </a:xfrm>
          </p:grpSpPr>
          <p:sp>
            <p:nvSpPr>
              <p:cNvPr id="141" name="Shape 189">
                <a:extLst>
                  <a:ext uri="{FF2B5EF4-FFF2-40B4-BE49-F238E27FC236}">
                    <a16:creationId xmlns:a16="http://schemas.microsoft.com/office/drawing/2014/main" id="{9248DB1F-FAD8-9247-A5A9-7447EC72B7B3}"/>
                  </a:ext>
                </a:extLst>
              </p:cNvPr>
              <p:cNvSpPr/>
              <p:nvPr/>
            </p:nvSpPr>
            <p:spPr>
              <a:xfrm>
                <a:off x="882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42" name="_-02.png">
                <a:extLst>
                  <a:ext uri="{FF2B5EF4-FFF2-40B4-BE49-F238E27FC236}">
                    <a16:creationId xmlns:a16="http://schemas.microsoft.com/office/drawing/2014/main" id="{9138790D-DBE5-394E-AEAB-8B8379E08BAD}"/>
                  </a:ext>
                </a:extLst>
              </p:cNvPr>
              <p:cNvPicPr/>
              <p:nvPr/>
            </p:nvPicPr>
            <p:blipFill>
              <a:blip r:embed="rId3"/>
              <a:srcRect l="24323" t="21763" r="24323" b="21763"/>
              <a:stretch>
                <a:fillRect/>
              </a:stretch>
            </p:blipFill>
            <p:spPr>
              <a:xfrm>
                <a:off x="172020" y="153919"/>
                <a:ext cx="363191" cy="399394"/>
              </a:xfrm>
              <a:prstGeom prst="rect">
                <a:avLst/>
              </a:prstGeom>
              <a:ln w="3175" cap="flat">
                <a:noFill/>
                <a:miter lim="400000"/>
              </a:ln>
              <a:effectLst/>
            </p:spPr>
          </p:pic>
        </p:grpSp>
        <p:sp>
          <p:nvSpPr>
            <p:cNvPr id="140" name="Shape 192">
              <a:extLst>
                <a:ext uri="{FF2B5EF4-FFF2-40B4-BE49-F238E27FC236}">
                  <a16:creationId xmlns:a16="http://schemas.microsoft.com/office/drawing/2014/main" id="{85A63B49-70CD-F34E-9C91-370E0822DDD7}"/>
                </a:ext>
              </a:extLst>
            </p:cNvPr>
            <p:cNvSpPr/>
            <p:nvPr/>
          </p:nvSpPr>
          <p:spPr>
            <a:xfrm>
              <a:off x="154043" y="707231"/>
              <a:ext cx="399146"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MOBILE</a:t>
              </a:r>
            </a:p>
            <a:p>
              <a:pPr lvl="0">
                <a:defRPr sz="1800" b="0">
                  <a:solidFill>
                    <a:srgbClr val="000000"/>
                  </a:solidFill>
                </a:defRPr>
              </a:pPr>
              <a:r>
                <a:rPr sz="800" b="1" dirty="0">
                  <a:solidFill>
                    <a:srgbClr val="4277BB"/>
                  </a:solidFill>
                </a:rPr>
                <a:t>USER</a:t>
              </a:r>
            </a:p>
          </p:txBody>
        </p:sp>
      </p:grpSp>
      <p:grpSp>
        <p:nvGrpSpPr>
          <p:cNvPr id="143" name="Group 193">
            <a:extLst>
              <a:ext uri="{FF2B5EF4-FFF2-40B4-BE49-F238E27FC236}">
                <a16:creationId xmlns:a16="http://schemas.microsoft.com/office/drawing/2014/main" id="{CFC71A48-36ED-0742-9858-C15DEF6B830B}"/>
              </a:ext>
            </a:extLst>
          </p:cNvPr>
          <p:cNvGrpSpPr/>
          <p:nvPr/>
        </p:nvGrpSpPr>
        <p:grpSpPr>
          <a:xfrm>
            <a:off x="7211817" y="2075280"/>
            <a:ext cx="710293" cy="953454"/>
            <a:chOff x="5766" y="-1"/>
            <a:chExt cx="710292" cy="953452"/>
          </a:xfrm>
        </p:grpSpPr>
        <p:grpSp>
          <p:nvGrpSpPr>
            <p:cNvPr id="144" name="Group 191">
              <a:extLst>
                <a:ext uri="{FF2B5EF4-FFF2-40B4-BE49-F238E27FC236}">
                  <a16:creationId xmlns:a16="http://schemas.microsoft.com/office/drawing/2014/main" id="{261B59CD-4309-6244-949A-61509CB35C76}"/>
                </a:ext>
              </a:extLst>
            </p:cNvPr>
            <p:cNvGrpSpPr/>
            <p:nvPr/>
          </p:nvGrpSpPr>
          <p:grpSpPr>
            <a:xfrm>
              <a:off x="8826" y="-1"/>
              <a:ext cx="707232" cy="707233"/>
              <a:chOff x="8826" y="0"/>
              <a:chExt cx="707231" cy="707231"/>
            </a:xfrm>
          </p:grpSpPr>
          <p:sp>
            <p:nvSpPr>
              <p:cNvPr id="146" name="Shape 189">
                <a:extLst>
                  <a:ext uri="{FF2B5EF4-FFF2-40B4-BE49-F238E27FC236}">
                    <a16:creationId xmlns:a16="http://schemas.microsoft.com/office/drawing/2014/main" id="{896832A6-0BFE-9548-8B81-88755755DA0D}"/>
                  </a:ext>
                </a:extLst>
              </p:cNvPr>
              <p:cNvSpPr/>
              <p:nvPr/>
            </p:nvSpPr>
            <p:spPr>
              <a:xfrm>
                <a:off x="882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47" name="_-02.png">
                <a:extLst>
                  <a:ext uri="{FF2B5EF4-FFF2-40B4-BE49-F238E27FC236}">
                    <a16:creationId xmlns:a16="http://schemas.microsoft.com/office/drawing/2014/main" id="{82F8BE9C-A7C8-D340-932B-94C74F3D5C1A}"/>
                  </a:ext>
                </a:extLst>
              </p:cNvPr>
              <p:cNvPicPr/>
              <p:nvPr/>
            </p:nvPicPr>
            <p:blipFill>
              <a:blip r:embed="rId3"/>
              <a:srcRect l="24323" t="21763" r="24323" b="21763"/>
              <a:stretch>
                <a:fillRect/>
              </a:stretch>
            </p:blipFill>
            <p:spPr>
              <a:xfrm>
                <a:off x="172020" y="153919"/>
                <a:ext cx="363191" cy="399394"/>
              </a:xfrm>
              <a:prstGeom prst="rect">
                <a:avLst/>
              </a:prstGeom>
              <a:ln w="3175" cap="flat">
                <a:noFill/>
                <a:miter lim="400000"/>
              </a:ln>
              <a:effectLst/>
            </p:spPr>
          </p:pic>
        </p:grpSp>
        <p:sp>
          <p:nvSpPr>
            <p:cNvPr id="145" name="Shape 192">
              <a:extLst>
                <a:ext uri="{FF2B5EF4-FFF2-40B4-BE49-F238E27FC236}">
                  <a16:creationId xmlns:a16="http://schemas.microsoft.com/office/drawing/2014/main" id="{3A6ED2E0-8412-874C-8933-95FD3F8DAF5F}"/>
                </a:ext>
              </a:extLst>
            </p:cNvPr>
            <p:cNvSpPr/>
            <p:nvPr/>
          </p:nvSpPr>
          <p:spPr>
            <a:xfrm>
              <a:off x="5766" y="707231"/>
              <a:ext cx="695702"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APPLICATION</a:t>
              </a:r>
            </a:p>
            <a:p>
              <a:pPr lvl="0">
                <a:defRPr sz="1800" b="0">
                  <a:solidFill>
                    <a:srgbClr val="000000"/>
                  </a:solidFill>
                </a:defRPr>
              </a:pPr>
              <a:r>
                <a:rPr sz="800" b="1" dirty="0">
                  <a:solidFill>
                    <a:srgbClr val="4277BB"/>
                  </a:solidFill>
                </a:rPr>
                <a:t>USER</a:t>
              </a:r>
            </a:p>
          </p:txBody>
        </p:sp>
      </p:grpSp>
      <p:grpSp>
        <p:nvGrpSpPr>
          <p:cNvPr id="148" name="Group 193">
            <a:extLst>
              <a:ext uri="{FF2B5EF4-FFF2-40B4-BE49-F238E27FC236}">
                <a16:creationId xmlns:a16="http://schemas.microsoft.com/office/drawing/2014/main" id="{80CB16A6-107E-DE4C-8218-39C99B03E75E}"/>
              </a:ext>
            </a:extLst>
          </p:cNvPr>
          <p:cNvGrpSpPr/>
          <p:nvPr/>
        </p:nvGrpSpPr>
        <p:grpSpPr>
          <a:xfrm>
            <a:off x="7213347" y="3438243"/>
            <a:ext cx="707232" cy="912814"/>
            <a:chOff x="8826" y="0"/>
            <a:chExt cx="707231" cy="912812"/>
          </a:xfrm>
        </p:grpSpPr>
        <p:grpSp>
          <p:nvGrpSpPr>
            <p:cNvPr id="149" name="Group 191">
              <a:extLst>
                <a:ext uri="{FF2B5EF4-FFF2-40B4-BE49-F238E27FC236}">
                  <a16:creationId xmlns:a16="http://schemas.microsoft.com/office/drawing/2014/main" id="{370EE4B7-7AE6-6340-BC3E-C489199CC7D3}"/>
                </a:ext>
              </a:extLst>
            </p:cNvPr>
            <p:cNvGrpSpPr/>
            <p:nvPr/>
          </p:nvGrpSpPr>
          <p:grpSpPr>
            <a:xfrm>
              <a:off x="8826" y="-1"/>
              <a:ext cx="707232" cy="707233"/>
              <a:chOff x="8826" y="0"/>
              <a:chExt cx="707231" cy="707231"/>
            </a:xfrm>
          </p:grpSpPr>
          <p:sp>
            <p:nvSpPr>
              <p:cNvPr id="151" name="Shape 189">
                <a:extLst>
                  <a:ext uri="{FF2B5EF4-FFF2-40B4-BE49-F238E27FC236}">
                    <a16:creationId xmlns:a16="http://schemas.microsoft.com/office/drawing/2014/main" id="{2C8F4B22-FC81-4D44-B66E-2D7AC18ADAA0}"/>
                  </a:ext>
                </a:extLst>
              </p:cNvPr>
              <p:cNvSpPr/>
              <p:nvPr/>
            </p:nvSpPr>
            <p:spPr>
              <a:xfrm>
                <a:off x="8826"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52" name="_-02.png">
                <a:extLst>
                  <a:ext uri="{FF2B5EF4-FFF2-40B4-BE49-F238E27FC236}">
                    <a16:creationId xmlns:a16="http://schemas.microsoft.com/office/drawing/2014/main" id="{F13DA975-FC91-414A-AE64-086C44430CCD}"/>
                  </a:ext>
                </a:extLst>
              </p:cNvPr>
              <p:cNvPicPr/>
              <p:nvPr/>
            </p:nvPicPr>
            <p:blipFill>
              <a:blip r:embed="rId3"/>
              <a:srcRect l="24323" t="21763" r="24323" b="21763"/>
              <a:stretch>
                <a:fillRect/>
              </a:stretch>
            </p:blipFill>
            <p:spPr>
              <a:xfrm>
                <a:off x="172020" y="153919"/>
                <a:ext cx="363191" cy="399394"/>
              </a:xfrm>
              <a:prstGeom prst="rect">
                <a:avLst/>
              </a:prstGeom>
              <a:ln w="3175" cap="flat">
                <a:noFill/>
                <a:miter lim="400000"/>
              </a:ln>
              <a:effectLst/>
            </p:spPr>
          </p:pic>
        </p:grpSp>
        <p:sp>
          <p:nvSpPr>
            <p:cNvPr id="150" name="Shape 192">
              <a:extLst>
                <a:ext uri="{FF2B5EF4-FFF2-40B4-BE49-F238E27FC236}">
                  <a16:creationId xmlns:a16="http://schemas.microsoft.com/office/drawing/2014/main" id="{44FD4842-598D-1A49-80C9-816C44445416}"/>
                </a:ext>
              </a:extLst>
            </p:cNvPr>
            <p:cNvSpPr/>
            <p:nvPr/>
          </p:nvSpPr>
          <p:spPr>
            <a:xfrm>
              <a:off x="166836" y="707231"/>
              <a:ext cx="373559"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USER</a:t>
              </a:r>
            </a:p>
          </p:txBody>
        </p:sp>
      </p:grpSp>
      <p:grpSp>
        <p:nvGrpSpPr>
          <p:cNvPr id="153" name="Group 217">
            <a:extLst>
              <a:ext uri="{FF2B5EF4-FFF2-40B4-BE49-F238E27FC236}">
                <a16:creationId xmlns:a16="http://schemas.microsoft.com/office/drawing/2014/main" id="{5DE6AF2A-0E48-A94E-8F1A-375390213051}"/>
              </a:ext>
            </a:extLst>
          </p:cNvPr>
          <p:cNvGrpSpPr/>
          <p:nvPr/>
        </p:nvGrpSpPr>
        <p:grpSpPr>
          <a:xfrm>
            <a:off x="7213347" y="6149042"/>
            <a:ext cx="707233" cy="903309"/>
            <a:chOff x="1694" y="9504"/>
            <a:chExt cx="707231" cy="903307"/>
          </a:xfrm>
        </p:grpSpPr>
        <p:sp>
          <p:nvSpPr>
            <p:cNvPr id="154" name="Shape 213">
              <a:extLst>
                <a:ext uri="{FF2B5EF4-FFF2-40B4-BE49-F238E27FC236}">
                  <a16:creationId xmlns:a16="http://schemas.microsoft.com/office/drawing/2014/main" id="{CADBD845-EFD2-8C43-87B5-91D724A9E6E3}"/>
                </a:ext>
              </a:extLst>
            </p:cNvPr>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155" name="Group 216">
              <a:extLst>
                <a:ext uri="{FF2B5EF4-FFF2-40B4-BE49-F238E27FC236}">
                  <a16:creationId xmlns:a16="http://schemas.microsoft.com/office/drawing/2014/main" id="{DE16DEED-E4C5-4241-9D12-1CB069984382}"/>
                </a:ext>
              </a:extLst>
            </p:cNvPr>
            <p:cNvGrpSpPr/>
            <p:nvPr/>
          </p:nvGrpSpPr>
          <p:grpSpPr>
            <a:xfrm>
              <a:off x="118836" y="72054"/>
              <a:ext cx="469553" cy="840759"/>
              <a:chOff x="118836" y="72054"/>
              <a:chExt cx="469552" cy="840757"/>
            </a:xfrm>
          </p:grpSpPr>
          <p:pic>
            <p:nvPicPr>
              <p:cNvPr id="156" name="_-06.png">
                <a:extLst>
                  <a:ext uri="{FF2B5EF4-FFF2-40B4-BE49-F238E27FC236}">
                    <a16:creationId xmlns:a16="http://schemas.microsoft.com/office/drawing/2014/main" id="{CE1AC072-B189-6542-BCD4-F93E842AED1F}"/>
                  </a:ext>
                </a:extLst>
              </p:cNvPr>
              <p:cNvPicPr/>
              <p:nvPr/>
            </p:nvPicPr>
            <p:blipFill>
              <a:blip r:embed="rId4"/>
              <a:srcRect l="25520" t="10188" r="20198" b="9074"/>
              <a:stretch>
                <a:fillRect/>
              </a:stretch>
            </p:blipFill>
            <p:spPr>
              <a:xfrm>
                <a:off x="180489" y="72054"/>
                <a:ext cx="383890" cy="571003"/>
              </a:xfrm>
              <a:prstGeom prst="rect">
                <a:avLst/>
              </a:prstGeom>
              <a:ln w="3175" cap="flat">
                <a:noFill/>
                <a:miter lim="400000"/>
              </a:ln>
              <a:effectLst/>
            </p:spPr>
          </p:pic>
          <p:sp>
            <p:nvSpPr>
              <p:cNvPr id="157" name="Shape 215">
                <a:extLst>
                  <a:ext uri="{FF2B5EF4-FFF2-40B4-BE49-F238E27FC236}">
                    <a16:creationId xmlns:a16="http://schemas.microsoft.com/office/drawing/2014/main" id="{BF310EA1-DFC6-9140-9516-83C22DCF6575}"/>
                  </a:ext>
                </a:extLst>
              </p:cNvPr>
              <p:cNvSpPr/>
              <p:nvPr/>
            </p:nvSpPr>
            <p:spPr>
              <a:xfrm>
                <a:off x="118836" y="707231"/>
                <a:ext cx="469553"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DEVICE</a:t>
                </a:r>
              </a:p>
            </p:txBody>
          </p:sp>
        </p:grpSp>
      </p:grpSp>
      <p:sp>
        <p:nvSpPr>
          <p:cNvPr id="158" name="Shape 218">
            <a:extLst>
              <a:ext uri="{FF2B5EF4-FFF2-40B4-BE49-F238E27FC236}">
                <a16:creationId xmlns:a16="http://schemas.microsoft.com/office/drawing/2014/main" id="{8AEB1CE3-A35E-C047-A652-403B530CF128}"/>
              </a:ext>
            </a:extLst>
          </p:cNvPr>
          <p:cNvSpPr/>
          <p:nvPr/>
        </p:nvSpPr>
        <p:spPr>
          <a:xfrm>
            <a:off x="8009751" y="6213336"/>
            <a:ext cx="1709676"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Contains sensors and/or actuators and firmware plus a network connection; may have a user interface.</a:t>
            </a:r>
          </a:p>
        </p:txBody>
      </p:sp>
      <p:grpSp>
        <p:nvGrpSpPr>
          <p:cNvPr id="159" name="Group 228">
            <a:extLst>
              <a:ext uri="{FF2B5EF4-FFF2-40B4-BE49-F238E27FC236}">
                <a16:creationId xmlns:a16="http://schemas.microsoft.com/office/drawing/2014/main" id="{7B56A153-FE2A-C44F-8AFF-F715D771FF7F}"/>
              </a:ext>
            </a:extLst>
          </p:cNvPr>
          <p:cNvGrpSpPr/>
          <p:nvPr/>
        </p:nvGrpSpPr>
        <p:grpSpPr>
          <a:xfrm>
            <a:off x="7213347" y="4856514"/>
            <a:ext cx="707233" cy="956622"/>
            <a:chOff x="190237" y="0"/>
            <a:chExt cx="707232" cy="956620"/>
          </a:xfrm>
        </p:grpSpPr>
        <p:sp>
          <p:nvSpPr>
            <p:cNvPr id="160" name="Shape 224">
              <a:extLst>
                <a:ext uri="{FF2B5EF4-FFF2-40B4-BE49-F238E27FC236}">
                  <a16:creationId xmlns:a16="http://schemas.microsoft.com/office/drawing/2014/main" id="{450D2A69-5A70-CD46-A64E-BA60FECF2168}"/>
                </a:ext>
              </a:extLst>
            </p:cNvPr>
            <p:cNvSpPr/>
            <p:nvPr/>
          </p:nvSpPr>
          <p:spPr>
            <a:xfrm>
              <a:off x="190237"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161" name="Group 227">
              <a:extLst>
                <a:ext uri="{FF2B5EF4-FFF2-40B4-BE49-F238E27FC236}">
                  <a16:creationId xmlns:a16="http://schemas.microsoft.com/office/drawing/2014/main" id="{F7D2B148-FB32-054E-9004-9B0EBAFD3419}"/>
                </a:ext>
              </a:extLst>
            </p:cNvPr>
            <p:cNvGrpSpPr/>
            <p:nvPr/>
          </p:nvGrpSpPr>
          <p:grpSpPr>
            <a:xfrm>
              <a:off x="278566" y="176869"/>
              <a:ext cx="548226" cy="779751"/>
              <a:chOff x="292972" y="164126"/>
              <a:chExt cx="548225" cy="779750"/>
            </a:xfrm>
          </p:grpSpPr>
          <p:pic>
            <p:nvPicPr>
              <p:cNvPr id="162" name="_-05.png">
                <a:extLst>
                  <a:ext uri="{FF2B5EF4-FFF2-40B4-BE49-F238E27FC236}">
                    <a16:creationId xmlns:a16="http://schemas.microsoft.com/office/drawing/2014/main" id="{1CA2AE89-6BAE-D545-A09E-3EC2FEC6D07E}"/>
                  </a:ext>
                </a:extLst>
              </p:cNvPr>
              <p:cNvPicPr/>
              <p:nvPr/>
            </p:nvPicPr>
            <p:blipFill>
              <a:blip r:embed="rId5"/>
              <a:srcRect l="23064" t="23206" r="23064" b="23206"/>
              <a:stretch>
                <a:fillRect/>
              </a:stretch>
            </p:blipFill>
            <p:spPr>
              <a:xfrm>
                <a:off x="367768" y="164126"/>
                <a:ext cx="380996" cy="378980"/>
              </a:xfrm>
              <a:prstGeom prst="rect">
                <a:avLst/>
              </a:prstGeom>
              <a:ln w="3175" cap="flat">
                <a:noFill/>
                <a:miter lim="400000"/>
              </a:ln>
              <a:effectLst/>
            </p:spPr>
          </p:pic>
          <p:sp>
            <p:nvSpPr>
              <p:cNvPr id="163" name="Shape 226">
                <a:extLst>
                  <a:ext uri="{FF2B5EF4-FFF2-40B4-BE49-F238E27FC236}">
                    <a16:creationId xmlns:a16="http://schemas.microsoft.com/office/drawing/2014/main" id="{D172A144-405D-3341-A4C8-A03C1D22B809}"/>
                  </a:ext>
                </a:extLst>
              </p:cNvPr>
              <p:cNvSpPr/>
              <p:nvPr/>
            </p:nvSpPr>
            <p:spPr>
              <a:xfrm>
                <a:off x="292972" y="697656"/>
                <a:ext cx="548225"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PHYSICAL </a:t>
                </a:r>
                <a:endParaRPr lang="en-US" sz="800" b="1" dirty="0">
                  <a:solidFill>
                    <a:srgbClr val="4277BB"/>
                  </a:solidFill>
                </a:endParaRPr>
              </a:p>
              <a:p>
                <a:pPr lvl="0">
                  <a:defRPr sz="1800" b="0">
                    <a:solidFill>
                      <a:srgbClr val="000000"/>
                    </a:solidFill>
                  </a:defRPr>
                </a:pPr>
                <a:r>
                  <a:rPr sz="800" b="1" dirty="0">
                    <a:solidFill>
                      <a:srgbClr val="4277BB"/>
                    </a:solidFill>
                  </a:rPr>
                  <a:t>ENTITY</a:t>
                </a:r>
              </a:p>
            </p:txBody>
          </p:sp>
        </p:grpSp>
      </p:grpSp>
      <p:sp>
        <p:nvSpPr>
          <p:cNvPr id="164" name="Shape 230">
            <a:extLst>
              <a:ext uri="{FF2B5EF4-FFF2-40B4-BE49-F238E27FC236}">
                <a16:creationId xmlns:a16="http://schemas.microsoft.com/office/drawing/2014/main" id="{25680A6E-81D5-F64D-92CE-4F382EF79B97}"/>
              </a:ext>
            </a:extLst>
          </p:cNvPr>
          <p:cNvSpPr/>
          <p:nvPr/>
        </p:nvSpPr>
        <p:spPr>
          <a:xfrm>
            <a:off x="8009751" y="4739504"/>
            <a:ext cx="1709677"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Real-world object that is of interest and subject to sensor measurements and/or actuator behavior.</a:t>
            </a:r>
          </a:p>
        </p:txBody>
      </p:sp>
      <p:grpSp>
        <p:nvGrpSpPr>
          <p:cNvPr id="9" name="Group 8">
            <a:extLst>
              <a:ext uri="{FF2B5EF4-FFF2-40B4-BE49-F238E27FC236}">
                <a16:creationId xmlns:a16="http://schemas.microsoft.com/office/drawing/2014/main" id="{D6457587-1ADC-6B45-BC65-7F79BD9E5BC0}"/>
              </a:ext>
            </a:extLst>
          </p:cNvPr>
          <p:cNvGrpSpPr/>
          <p:nvPr/>
        </p:nvGrpSpPr>
        <p:grpSpPr>
          <a:xfrm>
            <a:off x="4088465" y="3362968"/>
            <a:ext cx="707234" cy="953454"/>
            <a:chOff x="4028308" y="3403073"/>
            <a:chExt cx="707234" cy="953454"/>
          </a:xfrm>
        </p:grpSpPr>
        <p:grpSp>
          <p:nvGrpSpPr>
            <p:cNvPr id="128" name="Group 193">
              <a:extLst>
                <a:ext uri="{FF2B5EF4-FFF2-40B4-BE49-F238E27FC236}">
                  <a16:creationId xmlns:a16="http://schemas.microsoft.com/office/drawing/2014/main" id="{7A1A3C3F-19AD-8B48-81BA-27258BEA90B0}"/>
                </a:ext>
              </a:extLst>
            </p:cNvPr>
            <p:cNvGrpSpPr/>
            <p:nvPr/>
          </p:nvGrpSpPr>
          <p:grpSpPr>
            <a:xfrm>
              <a:off x="4028308" y="3403073"/>
              <a:ext cx="707234" cy="953454"/>
              <a:chOff x="8826" y="-1"/>
              <a:chExt cx="707233" cy="953452"/>
            </a:xfrm>
          </p:grpSpPr>
          <p:sp>
            <p:nvSpPr>
              <p:cNvPr id="131" name="Shape 189">
                <a:extLst>
                  <a:ext uri="{FF2B5EF4-FFF2-40B4-BE49-F238E27FC236}">
                    <a16:creationId xmlns:a16="http://schemas.microsoft.com/office/drawing/2014/main" id="{42B800B5-FE45-D444-AFE4-DAC8473F3137}"/>
                  </a:ext>
                </a:extLst>
              </p:cNvPr>
              <p:cNvSpPr/>
              <p:nvPr/>
            </p:nvSpPr>
            <p:spPr>
              <a:xfrm>
                <a:off x="8826" y="-1"/>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2952D"/>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30" name="Shape 192">
                <a:extLst>
                  <a:ext uri="{FF2B5EF4-FFF2-40B4-BE49-F238E27FC236}">
                    <a16:creationId xmlns:a16="http://schemas.microsoft.com/office/drawing/2014/main" id="{9BFDFE43-CF20-3F4B-AC7A-50367EFC3321}"/>
                  </a:ext>
                </a:extLst>
              </p:cNvPr>
              <p:cNvSpPr/>
              <p:nvPr/>
            </p:nvSpPr>
            <p:spPr>
              <a:xfrm>
                <a:off x="210949" y="707231"/>
                <a:ext cx="285335"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IoT</a:t>
                </a:r>
              </a:p>
              <a:p>
                <a:pPr lvl="0">
                  <a:defRPr sz="1800" b="0">
                    <a:solidFill>
                      <a:srgbClr val="000000"/>
                    </a:solidFill>
                  </a:defRPr>
                </a:pPr>
                <a:r>
                  <a:rPr sz="800" b="1" dirty="0">
                    <a:solidFill>
                      <a:srgbClr val="4277BB"/>
                    </a:solidFill>
                  </a:rPr>
                  <a:t>USER</a:t>
                </a:r>
              </a:p>
            </p:txBody>
          </p:sp>
        </p:grpSp>
        <p:pic>
          <p:nvPicPr>
            <p:cNvPr id="8" name="Picture 7">
              <a:extLst>
                <a:ext uri="{FF2B5EF4-FFF2-40B4-BE49-F238E27FC236}">
                  <a16:creationId xmlns:a16="http://schemas.microsoft.com/office/drawing/2014/main" id="{F5D2910B-74D7-DA49-8E88-E8285E110E40}"/>
                </a:ext>
              </a:extLst>
            </p:cNvPr>
            <p:cNvPicPr>
              <a:picLocks noChangeAspect="1"/>
            </p:cNvPicPr>
            <p:nvPr/>
          </p:nvPicPr>
          <p:blipFill>
            <a:blip r:embed="rId6"/>
            <a:stretch>
              <a:fillRect/>
            </a:stretch>
          </p:blipFill>
          <p:spPr>
            <a:xfrm>
              <a:off x="4167587" y="3523083"/>
              <a:ext cx="445175" cy="461663"/>
            </a:xfrm>
            <a:prstGeom prst="rect">
              <a:avLst/>
            </a:prstGeom>
          </p:spPr>
        </p:pic>
      </p:grpSp>
    </p:spTree>
    <p:extLst>
      <p:ext uri="{BB962C8B-B14F-4D97-AF65-F5344CB8AC3E}">
        <p14:creationId xmlns:p14="http://schemas.microsoft.com/office/powerpoint/2010/main" val="365081524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187" name="Shape 187"/>
          <p:cNvSpPr/>
          <p:nvPr/>
        </p:nvSpPr>
        <p:spPr>
          <a:xfrm>
            <a:off x="369887" y="906462"/>
            <a:ext cx="4464052" cy="47192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lang="en-US" sz="2400" dirty="0"/>
              <a:t>Users</a:t>
            </a:r>
            <a:r>
              <a:rPr sz="2400" dirty="0"/>
              <a:t> Icons</a:t>
            </a:r>
            <a:r>
              <a:rPr lang="en-US" sz="2400" dirty="0"/>
              <a:t> (continued)</a:t>
            </a:r>
            <a:endParaRPr sz="2400" dirty="0"/>
          </a:p>
        </p:txBody>
      </p:sp>
      <p:sp>
        <p:nvSpPr>
          <p:cNvPr id="188" name="Shape 188"/>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sp>
        <p:nvSpPr>
          <p:cNvPr id="194" name="Shape 194"/>
          <p:cNvSpPr/>
          <p:nvPr/>
        </p:nvSpPr>
        <p:spPr>
          <a:xfrm>
            <a:off x="1451849" y="3352800"/>
            <a:ext cx="1573004" cy="5552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A role that describes an enterprise user or third party user.</a:t>
            </a:r>
          </a:p>
        </p:txBody>
      </p:sp>
      <p:sp>
        <p:nvSpPr>
          <p:cNvPr id="240" name="Shape 240"/>
          <p:cNvSpPr/>
          <p:nvPr/>
        </p:nvSpPr>
        <p:spPr>
          <a:xfrm>
            <a:off x="4913190" y="2005048"/>
            <a:ext cx="1709677"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The browser runs web applications</a:t>
            </a:r>
          </a:p>
        </p:txBody>
      </p:sp>
      <p:grpSp>
        <p:nvGrpSpPr>
          <p:cNvPr id="71" name="Group 193"/>
          <p:cNvGrpSpPr/>
          <p:nvPr/>
        </p:nvGrpSpPr>
        <p:grpSpPr>
          <a:xfrm>
            <a:off x="584102" y="2059775"/>
            <a:ext cx="707234" cy="953453"/>
            <a:chOff x="-6547048" y="3144027"/>
            <a:chExt cx="707233" cy="953451"/>
          </a:xfrm>
        </p:grpSpPr>
        <p:grpSp>
          <p:nvGrpSpPr>
            <p:cNvPr id="72" name="Group 191"/>
            <p:cNvGrpSpPr/>
            <p:nvPr/>
          </p:nvGrpSpPr>
          <p:grpSpPr>
            <a:xfrm>
              <a:off x="-6547048" y="3144027"/>
              <a:ext cx="707233" cy="707234"/>
              <a:chOff x="-6547039" y="3144019"/>
              <a:chExt cx="707232" cy="707232"/>
            </a:xfrm>
          </p:grpSpPr>
          <p:sp>
            <p:nvSpPr>
              <p:cNvPr id="74" name="Shape 189"/>
              <p:cNvSpPr/>
              <p:nvPr/>
            </p:nvSpPr>
            <p:spPr>
              <a:xfrm>
                <a:off x="-6547039" y="3144019"/>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6982C"/>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75" name="_-02.png"/>
              <p:cNvPicPr/>
              <p:nvPr/>
            </p:nvPicPr>
            <p:blipFill>
              <a:blip r:embed="rId3"/>
              <a:srcRect l="24323" t="21763" r="24323" b="21763"/>
              <a:stretch>
                <a:fillRect/>
              </a:stretch>
            </p:blipFill>
            <p:spPr>
              <a:xfrm>
                <a:off x="-6383845" y="3297940"/>
                <a:ext cx="363191" cy="399394"/>
              </a:xfrm>
              <a:prstGeom prst="rect">
                <a:avLst/>
              </a:prstGeom>
              <a:ln w="3175" cap="flat">
                <a:noFill/>
                <a:miter lim="400000"/>
              </a:ln>
              <a:effectLst/>
            </p:spPr>
          </p:pic>
        </p:grpSp>
        <p:sp>
          <p:nvSpPr>
            <p:cNvPr id="73" name="Shape 192"/>
            <p:cNvSpPr/>
            <p:nvPr/>
          </p:nvSpPr>
          <p:spPr>
            <a:xfrm>
              <a:off x="-6470759" y="3851258"/>
              <a:ext cx="537005"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SERVICE</a:t>
              </a:r>
            </a:p>
            <a:p>
              <a:pPr lvl="0">
                <a:defRPr sz="1800" b="0">
                  <a:solidFill>
                    <a:srgbClr val="000000"/>
                  </a:solidFill>
                </a:defRPr>
              </a:pPr>
              <a:r>
                <a:rPr lang="en-US" sz="800" b="1" dirty="0">
                  <a:solidFill>
                    <a:srgbClr val="4277BB"/>
                  </a:solidFill>
                </a:rPr>
                <a:t>PROVIDER</a:t>
              </a:r>
              <a:endParaRPr sz="800" b="1" dirty="0">
                <a:solidFill>
                  <a:srgbClr val="4277BB"/>
                </a:solidFill>
              </a:endParaRPr>
            </a:p>
          </p:txBody>
        </p:sp>
      </p:grpSp>
      <p:sp>
        <p:nvSpPr>
          <p:cNvPr id="76" name="Shape 194"/>
          <p:cNvSpPr/>
          <p:nvPr/>
        </p:nvSpPr>
        <p:spPr>
          <a:xfrm>
            <a:off x="1451849" y="2057400"/>
            <a:ext cx="1573004"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A role that describes a</a:t>
            </a:r>
            <a:r>
              <a:rPr lang="en-US" sz="1000" dirty="0"/>
              <a:t> service provider.</a:t>
            </a:r>
            <a:endParaRPr sz="1000" dirty="0"/>
          </a:p>
        </p:txBody>
      </p:sp>
      <p:grpSp>
        <p:nvGrpSpPr>
          <p:cNvPr id="7" name="Group 6"/>
          <p:cNvGrpSpPr/>
          <p:nvPr/>
        </p:nvGrpSpPr>
        <p:grpSpPr>
          <a:xfrm>
            <a:off x="4063252" y="2086147"/>
            <a:ext cx="707233" cy="820840"/>
            <a:chOff x="4062544" y="1950926"/>
            <a:chExt cx="707233" cy="820840"/>
          </a:xfrm>
        </p:grpSpPr>
        <p:grpSp>
          <p:nvGrpSpPr>
            <p:cNvPr id="239" name="Group 239"/>
            <p:cNvGrpSpPr/>
            <p:nvPr/>
          </p:nvGrpSpPr>
          <p:grpSpPr>
            <a:xfrm>
              <a:off x="4062544" y="1950926"/>
              <a:ext cx="707233" cy="820840"/>
              <a:chOff x="1694" y="9504"/>
              <a:chExt cx="707232" cy="820838"/>
            </a:xfrm>
          </p:grpSpPr>
          <p:sp>
            <p:nvSpPr>
              <p:cNvPr id="237" name="Shape 237"/>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6982C"/>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238" name="Shape 238"/>
              <p:cNvSpPr/>
              <p:nvPr/>
            </p:nvSpPr>
            <p:spPr>
              <a:xfrm>
                <a:off x="85913" y="707231"/>
                <a:ext cx="535402"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BROWSER</a:t>
                </a:r>
                <a:endParaRPr sz="800" b="1" dirty="0">
                  <a:solidFill>
                    <a:srgbClr val="4277BB"/>
                  </a:solidFill>
                </a:endParaRPr>
              </a:p>
            </p:txBody>
          </p:sp>
        </p:grpSp>
        <p:pic>
          <p:nvPicPr>
            <p:cNvPr id="77" name="Picture 7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59459" y="2046807"/>
              <a:ext cx="585216" cy="505968"/>
            </a:xfrm>
            <a:prstGeom prst="rect">
              <a:avLst/>
            </a:prstGeom>
          </p:spPr>
        </p:pic>
      </p:grpSp>
      <p:grpSp>
        <p:nvGrpSpPr>
          <p:cNvPr id="6" name="Group 5"/>
          <p:cNvGrpSpPr/>
          <p:nvPr/>
        </p:nvGrpSpPr>
        <p:grpSpPr>
          <a:xfrm>
            <a:off x="581051" y="3338707"/>
            <a:ext cx="713336" cy="986762"/>
            <a:chOff x="4057799" y="2988407"/>
            <a:chExt cx="713336" cy="986762"/>
          </a:xfrm>
        </p:grpSpPr>
        <p:grpSp>
          <p:nvGrpSpPr>
            <p:cNvPr id="88" name="Group 239"/>
            <p:cNvGrpSpPr/>
            <p:nvPr/>
          </p:nvGrpSpPr>
          <p:grpSpPr>
            <a:xfrm>
              <a:off x="4057799" y="3031220"/>
              <a:ext cx="713336" cy="943949"/>
              <a:chOff x="-3051" y="9504"/>
              <a:chExt cx="713335" cy="943947"/>
            </a:xfrm>
          </p:grpSpPr>
          <p:sp>
            <p:nvSpPr>
              <p:cNvPr id="89" name="Shape 237"/>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6982C"/>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0" name="Shape 238"/>
              <p:cNvSpPr/>
              <p:nvPr/>
            </p:nvSpPr>
            <p:spPr>
              <a:xfrm>
                <a:off x="-3051" y="707231"/>
                <a:ext cx="713335"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OFFLINE</a:t>
                </a:r>
              </a:p>
              <a:p>
                <a:pPr lvl="0">
                  <a:defRPr sz="1800" b="0">
                    <a:solidFill>
                      <a:srgbClr val="000000"/>
                    </a:solidFill>
                  </a:defRPr>
                </a:pPr>
                <a:r>
                  <a:rPr lang="en-US" sz="800" b="1" dirty="0">
                    <a:solidFill>
                      <a:srgbClr val="4277BB"/>
                    </a:solidFill>
                  </a:rPr>
                  <a:t>CAPABILITIES</a:t>
                </a:r>
              </a:p>
            </p:txBody>
          </p:sp>
        </p:grpSp>
        <p:pic>
          <p:nvPicPr>
            <p:cNvPr id="87" name="Picture 8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66773" y="2988407"/>
              <a:ext cx="463296" cy="719328"/>
            </a:xfrm>
            <a:prstGeom prst="rect">
              <a:avLst/>
            </a:prstGeom>
          </p:spPr>
        </p:pic>
      </p:grpSp>
      <p:grpSp>
        <p:nvGrpSpPr>
          <p:cNvPr id="5" name="Group 4"/>
          <p:cNvGrpSpPr/>
          <p:nvPr/>
        </p:nvGrpSpPr>
        <p:grpSpPr>
          <a:xfrm>
            <a:off x="7200900" y="2086147"/>
            <a:ext cx="725424" cy="791209"/>
            <a:chOff x="4019251" y="4194119"/>
            <a:chExt cx="725424" cy="791209"/>
          </a:xfrm>
        </p:grpSpPr>
        <p:pic>
          <p:nvPicPr>
            <p:cNvPr id="92" name="Picture 9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19251" y="4194119"/>
              <a:ext cx="725424" cy="585216"/>
            </a:xfrm>
            <a:prstGeom prst="rect">
              <a:avLst/>
            </a:prstGeom>
          </p:spPr>
        </p:pic>
        <p:sp>
          <p:nvSpPr>
            <p:cNvPr id="93" name="Shape 226"/>
            <p:cNvSpPr/>
            <p:nvPr/>
          </p:nvSpPr>
          <p:spPr>
            <a:xfrm>
              <a:off x="4211801" y="4739107"/>
              <a:ext cx="363882"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PEER</a:t>
              </a:r>
            </a:p>
            <a:p>
              <a:pPr lvl="0">
                <a:defRPr sz="1800" b="0">
                  <a:solidFill>
                    <a:srgbClr val="000000"/>
                  </a:solidFill>
                </a:defRPr>
              </a:pPr>
              <a:r>
                <a:rPr lang="en-US" sz="800" b="1" dirty="0">
                  <a:solidFill>
                    <a:srgbClr val="4277BB"/>
                  </a:solidFill>
                </a:rPr>
                <a:t>CLOUD</a:t>
              </a:r>
            </a:p>
          </p:txBody>
        </p:sp>
      </p:grpSp>
      <p:grpSp>
        <p:nvGrpSpPr>
          <p:cNvPr id="3" name="Group 2"/>
          <p:cNvGrpSpPr/>
          <p:nvPr/>
        </p:nvGrpSpPr>
        <p:grpSpPr>
          <a:xfrm>
            <a:off x="3863832" y="3381520"/>
            <a:ext cx="1106072" cy="943949"/>
            <a:chOff x="3759772" y="5263781"/>
            <a:chExt cx="1106072" cy="943949"/>
          </a:xfrm>
        </p:grpSpPr>
        <p:grpSp>
          <p:nvGrpSpPr>
            <p:cNvPr id="95" name="Group 239"/>
            <p:cNvGrpSpPr/>
            <p:nvPr/>
          </p:nvGrpSpPr>
          <p:grpSpPr>
            <a:xfrm>
              <a:off x="3759772" y="5263781"/>
              <a:ext cx="1106072" cy="943949"/>
              <a:chOff x="-199418" y="9504"/>
              <a:chExt cx="1106071" cy="943947"/>
            </a:xfrm>
          </p:grpSpPr>
          <p:sp>
            <p:nvSpPr>
              <p:cNvPr id="96" name="Shape 237"/>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6982C"/>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7" name="Shape 238"/>
              <p:cNvSpPr/>
              <p:nvPr/>
            </p:nvSpPr>
            <p:spPr>
              <a:xfrm>
                <a:off x="-199418" y="707231"/>
                <a:ext cx="1106071"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INTEGRATED DIGITAL</a:t>
                </a:r>
              </a:p>
              <a:p>
                <a:pPr lvl="0">
                  <a:defRPr sz="1800" b="0">
                    <a:solidFill>
                      <a:srgbClr val="000000"/>
                    </a:solidFill>
                  </a:defRPr>
                </a:pPr>
                <a:r>
                  <a:rPr lang="en-US" sz="800" b="1" dirty="0">
                    <a:solidFill>
                      <a:srgbClr val="4277BB"/>
                    </a:solidFill>
                  </a:rPr>
                  <a:t>EXPERIENCES</a:t>
                </a:r>
                <a:endParaRPr sz="800" b="1" dirty="0">
                  <a:solidFill>
                    <a:srgbClr val="4277BB"/>
                  </a:solidFill>
                </a:endParaRPr>
              </a:p>
            </p:txBody>
          </p:sp>
        </p:grpSp>
        <p:pic>
          <p:nvPicPr>
            <p:cNvPr id="94" name="Picture 9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032387" y="5368336"/>
              <a:ext cx="560832" cy="518160"/>
            </a:xfrm>
            <a:prstGeom prst="rect">
              <a:avLst/>
            </a:prstGeom>
          </p:spPr>
        </p:pic>
      </p:grpSp>
      <p:sp>
        <p:nvSpPr>
          <p:cNvPr id="79" name="Shape 358"/>
          <p:cNvSpPr/>
          <p:nvPr/>
        </p:nvSpPr>
        <p:spPr>
          <a:xfrm>
            <a:off x="8089175" y="2014828"/>
            <a:ext cx="1709677" cy="841256"/>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Third-party cloud system that provides services to bring data and capabilities to the IoT platform.</a:t>
            </a:r>
          </a:p>
          <a:p>
            <a:pPr lvl="0">
              <a:defRPr sz="1800"/>
            </a:pPr>
            <a:endParaRPr sz="500" dirty="0"/>
          </a:p>
        </p:txBody>
      </p:sp>
      <p:sp>
        <p:nvSpPr>
          <p:cNvPr id="80" name="Shape 358"/>
          <p:cNvSpPr/>
          <p:nvPr/>
        </p:nvSpPr>
        <p:spPr>
          <a:xfrm>
            <a:off x="4920564" y="3360674"/>
            <a:ext cx="1709677" cy="748923"/>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Aggregate applications and content into a single unified omnichannel experience. </a:t>
            </a:r>
            <a:endParaRPr sz="100" dirty="0"/>
          </a:p>
        </p:txBody>
      </p:sp>
      <p:grpSp>
        <p:nvGrpSpPr>
          <p:cNvPr id="99" name="Group 193">
            <a:extLst>
              <a:ext uri="{FF2B5EF4-FFF2-40B4-BE49-F238E27FC236}">
                <a16:creationId xmlns:a16="http://schemas.microsoft.com/office/drawing/2014/main" id="{EC2492EE-444B-4B4E-925D-DD534912E95E}"/>
              </a:ext>
            </a:extLst>
          </p:cNvPr>
          <p:cNvGrpSpPr/>
          <p:nvPr/>
        </p:nvGrpSpPr>
        <p:grpSpPr>
          <a:xfrm>
            <a:off x="584102" y="4860397"/>
            <a:ext cx="707234" cy="953453"/>
            <a:chOff x="-6547048" y="3144027"/>
            <a:chExt cx="707233" cy="953451"/>
          </a:xfrm>
        </p:grpSpPr>
        <p:grpSp>
          <p:nvGrpSpPr>
            <p:cNvPr id="100" name="Group 191">
              <a:extLst>
                <a:ext uri="{FF2B5EF4-FFF2-40B4-BE49-F238E27FC236}">
                  <a16:creationId xmlns:a16="http://schemas.microsoft.com/office/drawing/2014/main" id="{37ABD112-084A-2A4C-A817-D4269C670C64}"/>
                </a:ext>
              </a:extLst>
            </p:cNvPr>
            <p:cNvGrpSpPr/>
            <p:nvPr/>
          </p:nvGrpSpPr>
          <p:grpSpPr>
            <a:xfrm>
              <a:off x="-6547048" y="3144027"/>
              <a:ext cx="707233" cy="707234"/>
              <a:chOff x="-6547039" y="3144019"/>
              <a:chExt cx="707232" cy="707232"/>
            </a:xfrm>
          </p:grpSpPr>
          <p:sp>
            <p:nvSpPr>
              <p:cNvPr id="102" name="Shape 189">
                <a:extLst>
                  <a:ext uri="{FF2B5EF4-FFF2-40B4-BE49-F238E27FC236}">
                    <a16:creationId xmlns:a16="http://schemas.microsoft.com/office/drawing/2014/main" id="{D4EDA394-A5C9-0046-B53C-346F5B65BAD0}"/>
                  </a:ext>
                </a:extLst>
              </p:cNvPr>
              <p:cNvSpPr/>
              <p:nvPr/>
            </p:nvSpPr>
            <p:spPr>
              <a:xfrm>
                <a:off x="-6547039" y="3144019"/>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6982C"/>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03" name="_-02.png">
                <a:extLst>
                  <a:ext uri="{FF2B5EF4-FFF2-40B4-BE49-F238E27FC236}">
                    <a16:creationId xmlns:a16="http://schemas.microsoft.com/office/drawing/2014/main" id="{4AECD8CF-9A0B-F34C-83DB-B0FD0213336F}"/>
                  </a:ext>
                </a:extLst>
              </p:cNvPr>
              <p:cNvPicPr/>
              <p:nvPr/>
            </p:nvPicPr>
            <p:blipFill>
              <a:blip r:embed="rId3"/>
              <a:srcRect l="24323" t="21763" r="24323" b="21763"/>
              <a:stretch>
                <a:fillRect/>
              </a:stretch>
            </p:blipFill>
            <p:spPr>
              <a:xfrm>
                <a:off x="-6383845" y="3297940"/>
                <a:ext cx="363191" cy="399394"/>
              </a:xfrm>
              <a:prstGeom prst="rect">
                <a:avLst/>
              </a:prstGeom>
              <a:ln w="3175" cap="flat">
                <a:noFill/>
                <a:miter lim="400000"/>
              </a:ln>
              <a:effectLst/>
            </p:spPr>
          </p:pic>
        </p:grpSp>
        <p:sp>
          <p:nvSpPr>
            <p:cNvPr id="101" name="Shape 192">
              <a:extLst>
                <a:ext uri="{FF2B5EF4-FFF2-40B4-BE49-F238E27FC236}">
                  <a16:creationId xmlns:a16="http://schemas.microsoft.com/office/drawing/2014/main" id="{9B03FD37-309E-5B47-9901-087DA1ADA247}"/>
                </a:ext>
              </a:extLst>
            </p:cNvPr>
            <p:cNvSpPr/>
            <p:nvPr/>
          </p:nvSpPr>
          <p:spPr>
            <a:xfrm>
              <a:off x="-6512432" y="3851258"/>
              <a:ext cx="620362"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BUSINESS </a:t>
              </a:r>
            </a:p>
            <a:p>
              <a:pPr lvl="0">
                <a:defRPr sz="1800" b="0">
                  <a:solidFill>
                    <a:srgbClr val="000000"/>
                  </a:solidFill>
                </a:defRPr>
              </a:pPr>
              <a:r>
                <a:rPr lang="en-US" sz="800" b="1" dirty="0">
                  <a:solidFill>
                    <a:srgbClr val="4277BB"/>
                  </a:solidFill>
                </a:rPr>
                <a:t>ARCHITECT </a:t>
              </a:r>
            </a:p>
          </p:txBody>
        </p:sp>
      </p:grpSp>
      <p:sp>
        <p:nvSpPr>
          <p:cNvPr id="104" name="Shape 194">
            <a:extLst>
              <a:ext uri="{FF2B5EF4-FFF2-40B4-BE49-F238E27FC236}">
                <a16:creationId xmlns:a16="http://schemas.microsoft.com/office/drawing/2014/main" id="{F80C7808-A3AD-F44F-8490-776EABBD0FCA}"/>
              </a:ext>
            </a:extLst>
          </p:cNvPr>
          <p:cNvSpPr/>
          <p:nvPr/>
        </p:nvSpPr>
        <p:spPr>
          <a:xfrm>
            <a:off x="1451849" y="4848530"/>
            <a:ext cx="1573004" cy="117981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Subject matter expert and domain expert who understands the data in depth and helps define the requirements and specifications of the overall solution.</a:t>
            </a:r>
          </a:p>
        </p:txBody>
      </p:sp>
      <p:grpSp>
        <p:nvGrpSpPr>
          <p:cNvPr id="105" name="Group 193">
            <a:extLst>
              <a:ext uri="{FF2B5EF4-FFF2-40B4-BE49-F238E27FC236}">
                <a16:creationId xmlns:a16="http://schemas.microsoft.com/office/drawing/2014/main" id="{00E54D61-1DF7-5B41-9035-F9B53367DDCC}"/>
              </a:ext>
            </a:extLst>
          </p:cNvPr>
          <p:cNvGrpSpPr/>
          <p:nvPr/>
        </p:nvGrpSpPr>
        <p:grpSpPr>
          <a:xfrm>
            <a:off x="7209995" y="3401071"/>
            <a:ext cx="707234" cy="953453"/>
            <a:chOff x="-6547048" y="3144027"/>
            <a:chExt cx="707233" cy="953451"/>
          </a:xfrm>
        </p:grpSpPr>
        <p:grpSp>
          <p:nvGrpSpPr>
            <p:cNvPr id="106" name="Group 191">
              <a:extLst>
                <a:ext uri="{FF2B5EF4-FFF2-40B4-BE49-F238E27FC236}">
                  <a16:creationId xmlns:a16="http://schemas.microsoft.com/office/drawing/2014/main" id="{192E95B1-4E13-7A42-AF53-7012E0FBBBB0}"/>
                </a:ext>
              </a:extLst>
            </p:cNvPr>
            <p:cNvGrpSpPr/>
            <p:nvPr/>
          </p:nvGrpSpPr>
          <p:grpSpPr>
            <a:xfrm>
              <a:off x="-6547048" y="3144027"/>
              <a:ext cx="707233" cy="707234"/>
              <a:chOff x="-6547039" y="3144019"/>
              <a:chExt cx="707232" cy="707232"/>
            </a:xfrm>
          </p:grpSpPr>
          <p:sp>
            <p:nvSpPr>
              <p:cNvPr id="108" name="Shape 189">
                <a:extLst>
                  <a:ext uri="{FF2B5EF4-FFF2-40B4-BE49-F238E27FC236}">
                    <a16:creationId xmlns:a16="http://schemas.microsoft.com/office/drawing/2014/main" id="{D25ACF5C-3EF6-3942-BBA6-8C04CC28A2BF}"/>
                  </a:ext>
                </a:extLst>
              </p:cNvPr>
              <p:cNvSpPr/>
              <p:nvPr/>
            </p:nvSpPr>
            <p:spPr>
              <a:xfrm>
                <a:off x="-6547039" y="3144019"/>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6982C"/>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109" name="_-02.png">
                <a:extLst>
                  <a:ext uri="{FF2B5EF4-FFF2-40B4-BE49-F238E27FC236}">
                    <a16:creationId xmlns:a16="http://schemas.microsoft.com/office/drawing/2014/main" id="{DA817832-41C8-EC40-9A01-619ED91A2A07}"/>
                  </a:ext>
                </a:extLst>
              </p:cNvPr>
              <p:cNvPicPr/>
              <p:nvPr/>
            </p:nvPicPr>
            <p:blipFill>
              <a:blip r:embed="rId3"/>
              <a:srcRect l="24323" t="21763" r="24323" b="21763"/>
              <a:stretch>
                <a:fillRect/>
              </a:stretch>
            </p:blipFill>
            <p:spPr>
              <a:xfrm>
                <a:off x="-6383845" y="3297940"/>
                <a:ext cx="363191" cy="399394"/>
              </a:xfrm>
              <a:prstGeom prst="rect">
                <a:avLst/>
              </a:prstGeom>
              <a:ln w="3175" cap="flat">
                <a:noFill/>
                <a:miter lim="400000"/>
              </a:ln>
              <a:effectLst/>
            </p:spPr>
          </p:pic>
        </p:grpSp>
        <p:sp>
          <p:nvSpPr>
            <p:cNvPr id="107" name="Shape 192">
              <a:extLst>
                <a:ext uri="{FF2B5EF4-FFF2-40B4-BE49-F238E27FC236}">
                  <a16:creationId xmlns:a16="http://schemas.microsoft.com/office/drawing/2014/main" id="{CDFA1C72-5040-7E4E-B918-46D20450A518}"/>
                </a:ext>
              </a:extLst>
            </p:cNvPr>
            <p:cNvSpPr/>
            <p:nvPr/>
          </p:nvSpPr>
          <p:spPr>
            <a:xfrm>
              <a:off x="-6519642" y="3851258"/>
              <a:ext cx="634788"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CLOUD </a:t>
              </a:r>
            </a:p>
            <a:p>
              <a:pPr lvl="0">
                <a:defRPr sz="1800" b="0">
                  <a:solidFill>
                    <a:srgbClr val="000000"/>
                  </a:solidFill>
                </a:defRPr>
              </a:pPr>
              <a:r>
                <a:rPr lang="en-US" sz="800" b="1" dirty="0">
                  <a:solidFill>
                    <a:srgbClr val="4277BB"/>
                  </a:solidFill>
                </a:rPr>
                <a:t>DEVELOPER</a:t>
              </a:r>
              <a:endParaRPr sz="800" b="1" dirty="0">
                <a:solidFill>
                  <a:srgbClr val="4277BB"/>
                </a:solidFill>
              </a:endParaRPr>
            </a:p>
          </p:txBody>
        </p:sp>
      </p:grpSp>
      <p:sp>
        <p:nvSpPr>
          <p:cNvPr id="110" name="Shape 194">
            <a:extLst>
              <a:ext uri="{FF2B5EF4-FFF2-40B4-BE49-F238E27FC236}">
                <a16:creationId xmlns:a16="http://schemas.microsoft.com/office/drawing/2014/main" id="{CC2B94FD-DECD-6846-8E29-B90B91E4F5FD}"/>
              </a:ext>
            </a:extLst>
          </p:cNvPr>
          <p:cNvSpPr/>
          <p:nvPr/>
        </p:nvSpPr>
        <p:spPr>
          <a:xfrm>
            <a:off x="8089175" y="3271530"/>
            <a:ext cx="1573004"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Cloud application developers, platform developers, and application publishers.</a:t>
            </a:r>
          </a:p>
        </p:txBody>
      </p:sp>
    </p:spTree>
    <p:extLst>
      <p:ext uri="{BB962C8B-B14F-4D97-AF65-F5344CB8AC3E}">
        <p14:creationId xmlns:p14="http://schemas.microsoft.com/office/powerpoint/2010/main" val="179640063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p:nvPr/>
        </p:nvSpPr>
        <p:spPr>
          <a:xfrm>
            <a:off x="-1" y="-1"/>
            <a:ext cx="10058402" cy="1620680"/>
          </a:xfrm>
          <a:prstGeom prst="rect">
            <a:avLst/>
          </a:prstGeom>
          <a:solidFill>
            <a:srgbClr val="DEE6EB"/>
          </a:solidFill>
          <a:ln w="3175">
            <a:miter lim="400000"/>
          </a:ln>
        </p:spPr>
        <p:txBody>
          <a:bodyPr lIns="0" tIns="0" rIns="0" bIns="0" anchor="ctr"/>
          <a:lstStyle/>
          <a:p>
            <a:pPr lvl="0">
              <a:defRPr sz="1800">
                <a:solidFill>
                  <a:srgbClr val="FFFFFF"/>
                </a:solidFill>
              </a:defRPr>
            </a:pPr>
            <a:endParaRPr dirty="0"/>
          </a:p>
        </p:txBody>
      </p:sp>
      <p:sp>
        <p:nvSpPr>
          <p:cNvPr id="187" name="Shape 187"/>
          <p:cNvSpPr/>
          <p:nvPr/>
        </p:nvSpPr>
        <p:spPr>
          <a:xfrm>
            <a:off x="369887" y="906462"/>
            <a:ext cx="4464052" cy="461060"/>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2400">
                <a:latin typeface="Helvetica Neue Light"/>
                <a:ea typeface="Helvetica Neue Light"/>
                <a:cs typeface="Helvetica Neue Light"/>
                <a:sym typeface="Helvetica Neue Light"/>
              </a:defRPr>
            </a:lvl1pPr>
          </a:lstStyle>
          <a:p>
            <a:pPr lvl="0">
              <a:defRPr sz="1800"/>
            </a:pPr>
            <a:r>
              <a:rPr sz="2400" dirty="0"/>
              <a:t>Application Icons</a:t>
            </a:r>
          </a:p>
        </p:txBody>
      </p:sp>
      <p:sp>
        <p:nvSpPr>
          <p:cNvPr id="188" name="Shape 188"/>
          <p:cNvSpPr/>
          <p:nvPr/>
        </p:nvSpPr>
        <p:spPr>
          <a:xfrm>
            <a:off x="369887" y="542924"/>
            <a:ext cx="2654966" cy="281941"/>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p>
            <a:pPr lvl="0" algn="l" defTabSz="457200">
              <a:defRPr sz="1800"/>
            </a:pPr>
            <a:r>
              <a:rPr sz="1400" dirty="0">
                <a:latin typeface="HelvNeue Light for IBM"/>
                <a:ea typeface="HelvNeue Light for IBM"/>
                <a:cs typeface="HelvNeue Light for IBM"/>
                <a:sym typeface="HelvNeue Light for IBM"/>
              </a:rPr>
              <a:t>IBM </a:t>
            </a:r>
            <a:r>
              <a:rPr sz="1400" dirty="0">
                <a:latin typeface="HelvNeue Medium for IBM"/>
                <a:ea typeface="HelvNeue Medium for IBM"/>
                <a:cs typeface="HelvNeue Medium for IBM"/>
                <a:sym typeface="HelvNeue Medium for IBM"/>
              </a:rPr>
              <a:t>Cloud Architecture Center</a:t>
            </a:r>
          </a:p>
        </p:txBody>
      </p:sp>
      <p:grpSp>
        <p:nvGrpSpPr>
          <p:cNvPr id="199" name="Group 199"/>
          <p:cNvGrpSpPr/>
          <p:nvPr/>
        </p:nvGrpSpPr>
        <p:grpSpPr>
          <a:xfrm>
            <a:off x="533850" y="2073092"/>
            <a:ext cx="772419" cy="912814"/>
            <a:chOff x="42571" y="0"/>
            <a:chExt cx="772417" cy="912812"/>
          </a:xfrm>
        </p:grpSpPr>
        <p:sp>
          <p:nvSpPr>
            <p:cNvPr id="195" name="Shape 195"/>
            <p:cNvSpPr/>
            <p:nvPr/>
          </p:nvSpPr>
          <p:spPr>
            <a:xfrm>
              <a:off x="75417"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198" name="Group 198"/>
            <p:cNvGrpSpPr/>
            <p:nvPr/>
          </p:nvGrpSpPr>
          <p:grpSpPr>
            <a:xfrm>
              <a:off x="42571" y="160392"/>
              <a:ext cx="772419" cy="752421"/>
              <a:chOff x="53105" y="160392"/>
              <a:chExt cx="772417" cy="752420"/>
            </a:xfrm>
          </p:grpSpPr>
          <p:pic>
            <p:nvPicPr>
              <p:cNvPr id="196" name="_-03.png"/>
              <p:cNvPicPr/>
              <p:nvPr/>
            </p:nvPicPr>
            <p:blipFill>
              <a:blip r:embed="rId3"/>
              <a:srcRect l="22990" t="22678" r="12110" b="12057"/>
              <a:stretch>
                <a:fillRect/>
              </a:stretch>
            </p:blipFill>
            <p:spPr>
              <a:xfrm>
                <a:off x="247528" y="160392"/>
                <a:ext cx="460830" cy="461566"/>
              </a:xfrm>
              <a:prstGeom prst="rect">
                <a:avLst/>
              </a:prstGeom>
              <a:ln w="3175" cap="flat">
                <a:noFill/>
                <a:miter lim="400000"/>
              </a:ln>
              <a:effectLst/>
            </p:spPr>
          </p:pic>
          <p:sp>
            <p:nvSpPr>
              <p:cNvPr id="197" name="Shape 197"/>
              <p:cNvSpPr/>
              <p:nvPr/>
            </p:nvSpPr>
            <p:spPr>
              <a:xfrm>
                <a:off x="53105" y="707231"/>
                <a:ext cx="772419"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APPLICATION</a:t>
                </a:r>
              </a:p>
            </p:txBody>
          </p:sp>
        </p:grpSp>
      </p:grpSp>
      <p:sp>
        <p:nvSpPr>
          <p:cNvPr id="200" name="Shape 200"/>
          <p:cNvSpPr/>
          <p:nvPr/>
        </p:nvSpPr>
        <p:spPr>
          <a:xfrm>
            <a:off x="1496626" y="2198779"/>
            <a:ext cx="1709677" cy="4028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Domain specific or device specific application.</a:t>
            </a:r>
          </a:p>
        </p:txBody>
      </p:sp>
      <p:grpSp>
        <p:nvGrpSpPr>
          <p:cNvPr id="205" name="Group 205"/>
          <p:cNvGrpSpPr/>
          <p:nvPr/>
        </p:nvGrpSpPr>
        <p:grpSpPr>
          <a:xfrm>
            <a:off x="527301" y="3352800"/>
            <a:ext cx="785516" cy="1049636"/>
            <a:chOff x="43389" y="0"/>
            <a:chExt cx="785514" cy="1049635"/>
          </a:xfrm>
        </p:grpSpPr>
        <p:sp>
          <p:nvSpPr>
            <p:cNvPr id="201" name="Shape 201"/>
            <p:cNvSpPr/>
            <p:nvPr/>
          </p:nvSpPr>
          <p:spPr>
            <a:xfrm>
              <a:off x="73704"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04" name="Group 204"/>
            <p:cNvGrpSpPr/>
            <p:nvPr/>
          </p:nvGrpSpPr>
          <p:grpSpPr>
            <a:xfrm>
              <a:off x="43389" y="148663"/>
              <a:ext cx="785516" cy="900973"/>
              <a:chOff x="54154" y="138841"/>
              <a:chExt cx="785514" cy="900971"/>
            </a:xfrm>
          </p:grpSpPr>
          <p:pic>
            <p:nvPicPr>
              <p:cNvPr id="202" name="_-04.png"/>
              <p:cNvPicPr/>
              <p:nvPr/>
            </p:nvPicPr>
            <p:blipFill>
              <a:blip r:embed="rId4"/>
              <a:srcRect l="12816" t="19631" r="12816" b="19631"/>
              <a:stretch>
                <a:fillRect/>
              </a:stretch>
            </p:blipFill>
            <p:spPr>
              <a:xfrm>
                <a:off x="182885" y="138841"/>
                <a:ext cx="528054" cy="429550"/>
              </a:xfrm>
              <a:prstGeom prst="rect">
                <a:avLst/>
              </a:prstGeom>
              <a:ln w="3175" cap="flat">
                <a:noFill/>
                <a:miter lim="400000"/>
              </a:ln>
              <a:effectLst/>
            </p:spPr>
          </p:pic>
          <p:sp>
            <p:nvSpPr>
              <p:cNvPr id="203" name="Shape 203"/>
              <p:cNvSpPr/>
              <p:nvPr/>
            </p:nvSpPr>
            <p:spPr>
              <a:xfrm>
                <a:off x="54154" y="707231"/>
                <a:ext cx="785516"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ACTIONABLE</a:t>
                </a:r>
              </a:p>
              <a:p>
                <a:pPr lvl="0">
                  <a:defRPr sz="1800"/>
                </a:pPr>
                <a:r>
                  <a:rPr sz="800" b="1" dirty="0">
                    <a:solidFill>
                      <a:srgbClr val="4277BB"/>
                    </a:solidFill>
                    <a:latin typeface="Helvetica"/>
                    <a:ea typeface="Helvetica"/>
                    <a:cs typeface="Helvetica"/>
                    <a:sym typeface="Helvetica"/>
                  </a:rPr>
                  <a:t>INSIGHT</a:t>
                </a:r>
              </a:p>
            </p:txBody>
          </p:sp>
        </p:grpSp>
      </p:grpSp>
      <p:sp>
        <p:nvSpPr>
          <p:cNvPr id="206" name="Shape 206"/>
          <p:cNvSpPr/>
          <p:nvPr/>
        </p:nvSpPr>
        <p:spPr>
          <a:xfrm>
            <a:off x="1484343" y="3338093"/>
            <a:ext cx="2049790" cy="7076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Data collected, processed and stored in data repositories used by business applications to drive insights and actions.</a:t>
            </a:r>
          </a:p>
        </p:txBody>
      </p:sp>
      <p:grpSp>
        <p:nvGrpSpPr>
          <p:cNvPr id="211" name="Group 211"/>
          <p:cNvGrpSpPr/>
          <p:nvPr/>
        </p:nvGrpSpPr>
        <p:grpSpPr>
          <a:xfrm>
            <a:off x="488704" y="4833972"/>
            <a:ext cx="862710" cy="912817"/>
            <a:chOff x="48214" y="0"/>
            <a:chExt cx="862709" cy="912815"/>
          </a:xfrm>
        </p:grpSpPr>
        <p:sp>
          <p:nvSpPr>
            <p:cNvPr id="207" name="Shape 207"/>
            <p:cNvSpPr/>
            <p:nvPr/>
          </p:nvSpPr>
          <p:spPr>
            <a:xfrm>
              <a:off x="119755" y="0"/>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10" name="Group 210"/>
            <p:cNvGrpSpPr/>
            <p:nvPr/>
          </p:nvGrpSpPr>
          <p:grpSpPr>
            <a:xfrm>
              <a:off x="48214" y="171058"/>
              <a:ext cx="862709" cy="741757"/>
              <a:chOff x="60335" y="171058"/>
              <a:chExt cx="862708" cy="741755"/>
            </a:xfrm>
          </p:grpSpPr>
          <p:pic>
            <p:nvPicPr>
              <p:cNvPr id="208" name="_-08.png"/>
              <p:cNvPicPr/>
              <p:nvPr/>
            </p:nvPicPr>
            <p:blipFill>
              <a:blip r:embed="rId5"/>
              <a:srcRect l="18802" t="30618" r="18802" b="30618"/>
              <a:stretch>
                <a:fillRect/>
              </a:stretch>
            </p:blipFill>
            <p:spPr>
              <a:xfrm>
                <a:off x="192052" y="171058"/>
                <a:ext cx="587714" cy="365117"/>
              </a:xfrm>
              <a:prstGeom prst="rect">
                <a:avLst/>
              </a:prstGeom>
              <a:ln w="3175" cap="flat">
                <a:noFill/>
                <a:miter lim="400000"/>
              </a:ln>
              <a:effectLst/>
            </p:spPr>
          </p:pic>
          <p:sp>
            <p:nvSpPr>
              <p:cNvPr id="209" name="Shape 209"/>
              <p:cNvSpPr/>
              <p:nvPr/>
            </p:nvSpPr>
            <p:spPr>
              <a:xfrm>
                <a:off x="60335" y="707231"/>
                <a:ext cx="862708" cy="205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sz="800" b="1" dirty="0">
                    <a:solidFill>
                      <a:srgbClr val="4277BB"/>
                    </a:solidFill>
                  </a:rPr>
                  <a:t>VISUALIZATION</a:t>
                </a:r>
              </a:p>
            </p:txBody>
          </p:sp>
        </p:grpSp>
      </p:grpSp>
      <p:sp>
        <p:nvSpPr>
          <p:cNvPr id="212" name="Shape 212"/>
          <p:cNvSpPr/>
          <p:nvPr/>
        </p:nvSpPr>
        <p:spPr>
          <a:xfrm>
            <a:off x="1491079" y="4800327"/>
            <a:ext cx="2049790"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Lets users explore and interact with data from the data repositories and actionable insight or enterprise applications.</a:t>
            </a:r>
          </a:p>
        </p:txBody>
      </p:sp>
      <p:grpSp>
        <p:nvGrpSpPr>
          <p:cNvPr id="223" name="Group 223"/>
          <p:cNvGrpSpPr/>
          <p:nvPr/>
        </p:nvGrpSpPr>
        <p:grpSpPr>
          <a:xfrm>
            <a:off x="3995193" y="2086468"/>
            <a:ext cx="800648" cy="1030311"/>
            <a:chOff x="44335" y="9504"/>
            <a:chExt cx="800646" cy="1030309"/>
          </a:xfrm>
        </p:grpSpPr>
        <p:sp>
          <p:nvSpPr>
            <p:cNvPr id="219" name="Shape 219"/>
            <p:cNvSpPr/>
            <p:nvPr/>
          </p:nvSpPr>
          <p:spPr>
            <a:xfrm>
              <a:off x="92018" y="9504"/>
              <a:ext cx="707232" cy="70723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grpSp>
          <p:nvGrpSpPr>
            <p:cNvPr id="222" name="Group 222"/>
            <p:cNvGrpSpPr/>
            <p:nvPr/>
          </p:nvGrpSpPr>
          <p:grpSpPr>
            <a:xfrm>
              <a:off x="44335" y="168712"/>
              <a:ext cx="800646" cy="871101"/>
              <a:chOff x="55365" y="168712"/>
              <a:chExt cx="800647" cy="871101"/>
            </a:xfrm>
          </p:grpSpPr>
          <p:pic>
            <p:nvPicPr>
              <p:cNvPr id="220" name="_-07.png"/>
              <p:cNvPicPr/>
              <p:nvPr/>
            </p:nvPicPr>
            <p:blipFill>
              <a:blip r:embed="rId6"/>
              <a:srcRect l="15104" t="23855" r="15104" b="23855"/>
              <a:stretch>
                <a:fillRect/>
              </a:stretch>
            </p:blipFill>
            <p:spPr>
              <a:xfrm>
                <a:off x="208897" y="168712"/>
                <a:ext cx="493583" cy="369807"/>
              </a:xfrm>
              <a:prstGeom prst="rect">
                <a:avLst/>
              </a:prstGeom>
              <a:ln w="3175" cap="flat">
                <a:noFill/>
                <a:miter lim="400000"/>
              </a:ln>
              <a:effectLst/>
            </p:spPr>
          </p:pic>
          <p:sp>
            <p:nvSpPr>
              <p:cNvPr id="221" name="Shape 221"/>
              <p:cNvSpPr/>
              <p:nvPr/>
            </p:nvSpPr>
            <p:spPr>
              <a:xfrm>
                <a:off x="55365" y="707231"/>
                <a:ext cx="800647" cy="33258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sz="800" b="1" dirty="0">
                    <a:solidFill>
                      <a:srgbClr val="4277BB"/>
                    </a:solidFill>
                    <a:latin typeface="Helvetica"/>
                    <a:ea typeface="Helvetica"/>
                    <a:cs typeface="Helvetica"/>
                    <a:sym typeface="Helvetica"/>
                  </a:rPr>
                  <a:t>APPLICATION</a:t>
                </a:r>
              </a:p>
              <a:p>
                <a:pPr lvl="0">
                  <a:defRPr sz="1800"/>
                </a:pPr>
                <a:r>
                  <a:rPr sz="800" b="1" dirty="0">
                    <a:solidFill>
                      <a:srgbClr val="4277BB"/>
                    </a:solidFill>
                    <a:latin typeface="Helvetica"/>
                    <a:ea typeface="Helvetica"/>
                    <a:cs typeface="Helvetica"/>
                    <a:sym typeface="Helvetica"/>
                  </a:rPr>
                  <a:t>LOGIC</a:t>
                </a:r>
              </a:p>
            </p:txBody>
          </p:sp>
        </p:grpSp>
      </p:grpSp>
      <p:sp>
        <p:nvSpPr>
          <p:cNvPr id="229" name="Shape 229"/>
          <p:cNvSpPr/>
          <p:nvPr/>
        </p:nvSpPr>
        <p:spPr>
          <a:xfrm>
            <a:off x="4950491" y="2076963"/>
            <a:ext cx="1709677" cy="8600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sz="1000" dirty="0"/>
              <a:t>Workflow logic. Coordinates domain and infrastructure components according to the requirements of the application.</a:t>
            </a:r>
          </a:p>
        </p:txBody>
      </p:sp>
      <p:sp>
        <p:nvSpPr>
          <p:cNvPr id="240" name="Shape 240"/>
          <p:cNvSpPr/>
          <p:nvPr/>
        </p:nvSpPr>
        <p:spPr>
          <a:xfrm>
            <a:off x="8130078" y="2143725"/>
            <a:ext cx="1709677" cy="41036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Applications on cloud platform.</a:t>
            </a:r>
          </a:p>
        </p:txBody>
      </p:sp>
      <p:grpSp>
        <p:nvGrpSpPr>
          <p:cNvPr id="3" name="Group 2"/>
          <p:cNvGrpSpPr/>
          <p:nvPr/>
        </p:nvGrpSpPr>
        <p:grpSpPr>
          <a:xfrm>
            <a:off x="4038994" y="4833345"/>
            <a:ext cx="713047" cy="833343"/>
            <a:chOff x="3772670" y="5990560"/>
            <a:chExt cx="713047" cy="833343"/>
          </a:xfrm>
        </p:grpSpPr>
        <p:sp>
          <p:nvSpPr>
            <p:cNvPr id="53" name="Shape 529"/>
            <p:cNvSpPr/>
            <p:nvPr/>
          </p:nvSpPr>
          <p:spPr>
            <a:xfrm>
              <a:off x="3778484" y="5993559"/>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54" name="Shape 530"/>
            <p:cNvSpPr/>
            <p:nvPr/>
          </p:nvSpPr>
          <p:spPr>
            <a:xfrm>
              <a:off x="3840769" y="6700792"/>
              <a:ext cx="613951"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WORKLOAD</a:t>
              </a:r>
              <a:endParaRPr sz="800" b="1" dirty="0">
                <a:solidFill>
                  <a:srgbClr val="4277BB"/>
                </a:solidFill>
              </a:endParaRPr>
            </a:p>
          </p:txBody>
        </p:sp>
        <p:pic>
          <p:nvPicPr>
            <p:cNvPr id="55" name="Picture 5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72670" y="5990560"/>
              <a:ext cx="609600" cy="713232"/>
            </a:xfrm>
            <a:prstGeom prst="rect">
              <a:avLst/>
            </a:prstGeom>
          </p:spPr>
        </p:pic>
      </p:grpSp>
      <p:sp>
        <p:nvSpPr>
          <p:cNvPr id="56" name="Shape 535"/>
          <p:cNvSpPr/>
          <p:nvPr/>
        </p:nvSpPr>
        <p:spPr>
          <a:xfrm>
            <a:off x="4950491" y="4838700"/>
            <a:ext cx="1976190" cy="564257"/>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00" dirty="0"/>
              <a:t>Actual work that your instance of a set of instances are going to perform.</a:t>
            </a:r>
            <a:endParaRPr sz="1000" dirty="0"/>
          </a:p>
        </p:txBody>
      </p:sp>
      <p:grpSp>
        <p:nvGrpSpPr>
          <p:cNvPr id="5" name="Group 4"/>
          <p:cNvGrpSpPr/>
          <p:nvPr/>
        </p:nvGrpSpPr>
        <p:grpSpPr>
          <a:xfrm>
            <a:off x="7244410" y="2077474"/>
            <a:ext cx="707233" cy="943949"/>
            <a:chOff x="6853870" y="3218186"/>
            <a:chExt cx="707233" cy="943949"/>
          </a:xfrm>
        </p:grpSpPr>
        <p:grpSp>
          <p:nvGrpSpPr>
            <p:cNvPr id="239" name="Group 239"/>
            <p:cNvGrpSpPr/>
            <p:nvPr/>
          </p:nvGrpSpPr>
          <p:grpSpPr>
            <a:xfrm>
              <a:off x="6853870" y="3218186"/>
              <a:ext cx="707233" cy="943949"/>
              <a:chOff x="1694" y="9504"/>
              <a:chExt cx="707232" cy="943947"/>
            </a:xfrm>
          </p:grpSpPr>
          <p:sp>
            <p:nvSpPr>
              <p:cNvPr id="237" name="Shape 237"/>
              <p:cNvSpPr/>
              <p:nvPr/>
            </p:nvSpPr>
            <p:spPr>
              <a:xfrm>
                <a:off x="1694" y="9504"/>
                <a:ext cx="707232" cy="7072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238" name="Shape 238"/>
              <p:cNvSpPr/>
              <p:nvPr/>
            </p:nvSpPr>
            <p:spPr>
              <a:xfrm>
                <a:off x="88316" y="707231"/>
                <a:ext cx="530593"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MANAGED</a:t>
                </a:r>
              </a:p>
              <a:p>
                <a:pPr lvl="0">
                  <a:defRPr sz="1800" b="0">
                    <a:solidFill>
                      <a:srgbClr val="000000"/>
                    </a:solidFill>
                  </a:defRPr>
                </a:pPr>
                <a:r>
                  <a:rPr lang="en-US" sz="800" b="1" dirty="0">
                    <a:solidFill>
                      <a:srgbClr val="4277BB"/>
                    </a:solidFill>
                  </a:rPr>
                  <a:t>SOLUTION</a:t>
                </a:r>
              </a:p>
            </p:txBody>
          </p:sp>
        </p:grpSp>
        <p:pic>
          <p:nvPicPr>
            <p:cNvPr id="77" name="Picture 7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28190" y="3297138"/>
              <a:ext cx="615696" cy="475488"/>
            </a:xfrm>
            <a:prstGeom prst="rect">
              <a:avLst/>
            </a:prstGeom>
          </p:spPr>
        </p:pic>
      </p:grpSp>
      <p:grpSp>
        <p:nvGrpSpPr>
          <p:cNvPr id="81" name="Group 80"/>
          <p:cNvGrpSpPr/>
          <p:nvPr/>
        </p:nvGrpSpPr>
        <p:grpSpPr>
          <a:xfrm>
            <a:off x="7237074" y="3378095"/>
            <a:ext cx="721904" cy="830345"/>
            <a:chOff x="378714" y="1947073"/>
            <a:chExt cx="721904" cy="830345"/>
          </a:xfrm>
        </p:grpSpPr>
        <p:sp>
          <p:nvSpPr>
            <p:cNvPr id="82" name="Shape 189"/>
            <p:cNvSpPr/>
            <p:nvPr/>
          </p:nvSpPr>
          <p:spPr>
            <a:xfrm>
              <a:off x="378714" y="1947073"/>
              <a:ext cx="707234" cy="7072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3" name="Shape 192"/>
            <p:cNvSpPr/>
            <p:nvPr/>
          </p:nvSpPr>
          <p:spPr>
            <a:xfrm>
              <a:off x="472636" y="2654307"/>
              <a:ext cx="501740"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PAYMENT</a:t>
              </a:r>
              <a:endParaRPr sz="800" b="1" dirty="0">
                <a:solidFill>
                  <a:srgbClr val="4277BB"/>
                </a:solidFill>
              </a:endParaRPr>
            </a:p>
          </p:txBody>
        </p:sp>
        <p:pic>
          <p:nvPicPr>
            <p:cNvPr id="84" name="Picture 8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99883" y="1996508"/>
              <a:ext cx="700735" cy="619597"/>
            </a:xfrm>
            <a:prstGeom prst="rect">
              <a:avLst/>
            </a:prstGeom>
          </p:spPr>
        </p:pic>
      </p:grpSp>
      <p:grpSp>
        <p:nvGrpSpPr>
          <p:cNvPr id="85" name="Group 84"/>
          <p:cNvGrpSpPr/>
          <p:nvPr/>
        </p:nvGrpSpPr>
        <p:grpSpPr>
          <a:xfrm>
            <a:off x="3957096" y="3364193"/>
            <a:ext cx="876843" cy="840166"/>
            <a:chOff x="318525" y="4658926"/>
            <a:chExt cx="876843" cy="840166"/>
          </a:xfrm>
        </p:grpSpPr>
        <p:sp>
          <p:nvSpPr>
            <p:cNvPr id="86" name="Shape 201"/>
            <p:cNvSpPr/>
            <p:nvPr/>
          </p:nvSpPr>
          <p:spPr>
            <a:xfrm>
              <a:off x="394500" y="4658926"/>
              <a:ext cx="707234" cy="707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87" name="Shape 203"/>
            <p:cNvSpPr/>
            <p:nvPr/>
          </p:nvSpPr>
          <p:spPr>
            <a:xfrm>
              <a:off x="318525" y="5375981"/>
              <a:ext cx="876843" cy="12311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defRPr sz="1800"/>
              </a:pPr>
              <a:r>
                <a:rPr lang="en-US" sz="800" b="1" dirty="0">
                  <a:solidFill>
                    <a:srgbClr val="4277BB"/>
                  </a:solidFill>
                  <a:latin typeface="Helvetica"/>
                  <a:ea typeface="Helvetica"/>
                  <a:cs typeface="Helvetica"/>
                  <a:sym typeface="Helvetica"/>
                </a:rPr>
                <a:t>MERCHANDISING</a:t>
              </a:r>
              <a:endParaRPr sz="800" b="1" dirty="0">
                <a:solidFill>
                  <a:srgbClr val="4277BB"/>
                </a:solidFill>
                <a:latin typeface="Helvetica"/>
                <a:ea typeface="Helvetica"/>
                <a:cs typeface="Helvetica"/>
                <a:sym typeface="Helvetica"/>
              </a:endParaRPr>
            </a:p>
          </p:txBody>
        </p:sp>
        <p:pic>
          <p:nvPicPr>
            <p:cNvPr id="88" name="Picture 8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18261" y="4702743"/>
              <a:ext cx="700735" cy="619597"/>
            </a:xfrm>
            <a:prstGeom prst="rect">
              <a:avLst/>
            </a:prstGeom>
          </p:spPr>
        </p:pic>
      </p:grpSp>
      <p:grpSp>
        <p:nvGrpSpPr>
          <p:cNvPr id="89" name="Group 88"/>
          <p:cNvGrpSpPr/>
          <p:nvPr/>
        </p:nvGrpSpPr>
        <p:grpSpPr>
          <a:xfrm>
            <a:off x="7201283" y="4843792"/>
            <a:ext cx="793487" cy="1102191"/>
            <a:chOff x="386535" y="3295310"/>
            <a:chExt cx="793487" cy="1102191"/>
          </a:xfrm>
        </p:grpSpPr>
        <p:sp>
          <p:nvSpPr>
            <p:cNvPr id="90" name="Shape 195"/>
            <p:cNvSpPr/>
            <p:nvPr/>
          </p:nvSpPr>
          <p:spPr>
            <a:xfrm>
              <a:off x="396212" y="3295310"/>
              <a:ext cx="707234"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pic>
          <p:nvPicPr>
            <p:cNvPr id="91" name="Picture 9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23914" y="3339128"/>
              <a:ext cx="700735" cy="619597"/>
            </a:xfrm>
            <a:prstGeom prst="rect">
              <a:avLst/>
            </a:prstGeom>
          </p:spPr>
        </p:pic>
        <p:sp>
          <p:nvSpPr>
            <p:cNvPr id="92" name="Shape 192"/>
            <p:cNvSpPr/>
            <p:nvPr/>
          </p:nvSpPr>
          <p:spPr>
            <a:xfrm>
              <a:off x="386535" y="4028169"/>
              <a:ext cx="793487" cy="369332"/>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SUPPLY CHAIN </a:t>
              </a:r>
            </a:p>
            <a:p>
              <a:pPr lvl="0">
                <a:defRPr sz="1800" b="0">
                  <a:solidFill>
                    <a:srgbClr val="000000"/>
                  </a:solidFill>
                </a:defRPr>
              </a:pPr>
              <a:r>
                <a:rPr lang="en-US" sz="800" b="1" dirty="0">
                  <a:solidFill>
                    <a:srgbClr val="4277BB"/>
                  </a:solidFill>
                </a:rPr>
                <a:t>&amp; LOGISTICS </a:t>
              </a:r>
            </a:p>
            <a:p>
              <a:pPr lvl="0">
                <a:defRPr sz="1800" b="0">
                  <a:solidFill>
                    <a:srgbClr val="000000"/>
                  </a:solidFill>
                </a:defRPr>
              </a:pPr>
              <a:r>
                <a:rPr lang="en-US" sz="800" b="1" dirty="0">
                  <a:solidFill>
                    <a:srgbClr val="4277BB"/>
                  </a:solidFill>
                </a:rPr>
                <a:t>MANAGEMENT</a:t>
              </a:r>
              <a:endParaRPr sz="800" b="1" dirty="0">
                <a:solidFill>
                  <a:srgbClr val="4277BB"/>
                </a:solidFill>
              </a:endParaRPr>
            </a:p>
          </p:txBody>
        </p:sp>
      </p:grpSp>
      <p:grpSp>
        <p:nvGrpSpPr>
          <p:cNvPr id="95" name="Group 94"/>
          <p:cNvGrpSpPr/>
          <p:nvPr/>
        </p:nvGrpSpPr>
        <p:grpSpPr>
          <a:xfrm>
            <a:off x="566442" y="6185718"/>
            <a:ext cx="707234" cy="943951"/>
            <a:chOff x="3751627" y="1956579"/>
            <a:chExt cx="707234" cy="943951"/>
          </a:xfrm>
        </p:grpSpPr>
        <p:sp>
          <p:nvSpPr>
            <p:cNvPr id="96" name="Shape 213"/>
            <p:cNvSpPr/>
            <p:nvPr/>
          </p:nvSpPr>
          <p:spPr>
            <a:xfrm>
              <a:off x="3751627" y="1956579"/>
              <a:ext cx="707234"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7" name="Shape 215"/>
            <p:cNvSpPr/>
            <p:nvPr/>
          </p:nvSpPr>
          <p:spPr>
            <a:xfrm>
              <a:off x="3771727" y="2654309"/>
              <a:ext cx="663643"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DIGITAL </a:t>
              </a:r>
            </a:p>
            <a:p>
              <a:pPr lvl="0">
                <a:defRPr sz="1800" b="0">
                  <a:solidFill>
                    <a:srgbClr val="000000"/>
                  </a:solidFill>
                </a:defRPr>
              </a:pPr>
              <a:r>
                <a:rPr lang="en-US" sz="800" b="1" dirty="0">
                  <a:solidFill>
                    <a:srgbClr val="4277BB"/>
                  </a:solidFill>
                </a:rPr>
                <a:t>EXPERIENCE</a:t>
              </a:r>
              <a:endParaRPr sz="800" b="1" dirty="0">
                <a:solidFill>
                  <a:srgbClr val="4277BB"/>
                </a:solidFill>
              </a:endParaRPr>
            </a:p>
          </p:txBody>
        </p:sp>
        <p:pic>
          <p:nvPicPr>
            <p:cNvPr id="98" name="Picture 97"/>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755104" y="2012024"/>
              <a:ext cx="700735" cy="619597"/>
            </a:xfrm>
            <a:prstGeom prst="rect">
              <a:avLst/>
            </a:prstGeom>
          </p:spPr>
        </p:pic>
      </p:grpSp>
      <p:grpSp>
        <p:nvGrpSpPr>
          <p:cNvPr id="99" name="Group 98"/>
          <p:cNvGrpSpPr/>
          <p:nvPr/>
        </p:nvGrpSpPr>
        <p:grpSpPr>
          <a:xfrm>
            <a:off x="4013201" y="6155082"/>
            <a:ext cx="764633" cy="953454"/>
            <a:chOff x="6806751" y="1983556"/>
            <a:chExt cx="764633" cy="953454"/>
          </a:xfrm>
        </p:grpSpPr>
        <p:grpSp>
          <p:nvGrpSpPr>
            <p:cNvPr id="100" name="Group 193"/>
            <p:cNvGrpSpPr/>
            <p:nvPr/>
          </p:nvGrpSpPr>
          <p:grpSpPr>
            <a:xfrm>
              <a:off x="6806751" y="1983556"/>
              <a:ext cx="764633" cy="953454"/>
              <a:chOff x="-28699" y="-1"/>
              <a:chExt cx="764632" cy="953452"/>
            </a:xfrm>
          </p:grpSpPr>
          <p:sp>
            <p:nvSpPr>
              <p:cNvPr id="102" name="Shape 189"/>
              <p:cNvSpPr/>
              <p:nvPr/>
            </p:nvSpPr>
            <p:spPr>
              <a:xfrm>
                <a:off x="8826" y="-1"/>
                <a:ext cx="707233"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103" name="Shape 192"/>
              <p:cNvSpPr/>
              <p:nvPr/>
            </p:nvSpPr>
            <p:spPr>
              <a:xfrm>
                <a:off x="-28699" y="707231"/>
                <a:ext cx="764632" cy="246220"/>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e-COMMERCE </a:t>
                </a:r>
              </a:p>
              <a:p>
                <a:pPr lvl="0">
                  <a:defRPr sz="1800" b="0">
                    <a:solidFill>
                      <a:srgbClr val="000000"/>
                    </a:solidFill>
                  </a:defRPr>
                </a:pPr>
                <a:r>
                  <a:rPr lang="en-US" sz="800" b="1" dirty="0">
                    <a:solidFill>
                      <a:srgbClr val="4277BB"/>
                    </a:solidFill>
                  </a:rPr>
                  <a:t>APPLICATIONS</a:t>
                </a:r>
              </a:p>
            </p:txBody>
          </p:sp>
        </p:grpSp>
        <p:pic>
          <p:nvPicPr>
            <p:cNvPr id="101" name="Picture 100"/>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824246" y="2049908"/>
              <a:ext cx="700735" cy="619597"/>
            </a:xfrm>
            <a:prstGeom prst="rect">
              <a:avLst/>
            </a:prstGeom>
          </p:spPr>
        </p:pic>
      </p:grpSp>
      <p:sp>
        <p:nvSpPr>
          <p:cNvPr id="72" name="Shape 240"/>
          <p:cNvSpPr/>
          <p:nvPr/>
        </p:nvSpPr>
        <p:spPr>
          <a:xfrm>
            <a:off x="8048578" y="3392843"/>
            <a:ext cx="1709677" cy="100283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Acts as mediator between the e-commerce transaction and the payment processing service.</a:t>
            </a:r>
          </a:p>
          <a:p>
            <a:pPr lvl="0">
              <a:defRPr sz="1800"/>
            </a:pPr>
            <a:endParaRPr sz="500" dirty="0"/>
          </a:p>
        </p:txBody>
      </p:sp>
      <p:sp>
        <p:nvSpPr>
          <p:cNvPr id="73" name="Shape 240"/>
          <p:cNvSpPr/>
          <p:nvPr/>
        </p:nvSpPr>
        <p:spPr>
          <a:xfrm>
            <a:off x="8097039" y="4838700"/>
            <a:ext cx="1709677" cy="872034"/>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Capability to manage end-to-end supply chain and logistics with complete business process automation and insights.</a:t>
            </a:r>
          </a:p>
        </p:txBody>
      </p:sp>
      <p:sp>
        <p:nvSpPr>
          <p:cNvPr id="74" name="Shape 240"/>
          <p:cNvSpPr/>
          <p:nvPr/>
        </p:nvSpPr>
        <p:spPr>
          <a:xfrm>
            <a:off x="4950491" y="3168564"/>
            <a:ext cx="1709677" cy="1410643"/>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Involves marketing the right merchandise or service at the right place, at the right time, in the right quantities, and at the right price with the goal of optimizing margins, gross revenue, or shelf life.</a:t>
            </a:r>
          </a:p>
          <a:p>
            <a:pPr lvl="0">
              <a:defRPr sz="1800"/>
            </a:pPr>
            <a:endParaRPr sz="100" dirty="0"/>
          </a:p>
        </p:txBody>
      </p:sp>
      <p:sp>
        <p:nvSpPr>
          <p:cNvPr id="75" name="Shape 240"/>
          <p:cNvSpPr/>
          <p:nvPr/>
        </p:nvSpPr>
        <p:spPr>
          <a:xfrm>
            <a:off x="4950491" y="6057900"/>
            <a:ext cx="1709677" cy="718145"/>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r>
              <a:rPr lang="en-US" dirty="0"/>
              <a:t>Manages the presentation of product catalog, shopping cart, order placement functionality.</a:t>
            </a:r>
          </a:p>
        </p:txBody>
      </p:sp>
      <p:sp>
        <p:nvSpPr>
          <p:cNvPr id="76" name="Shape 240"/>
          <p:cNvSpPr/>
          <p:nvPr/>
        </p:nvSpPr>
        <p:spPr>
          <a:xfrm>
            <a:off x="1406044" y="6136391"/>
            <a:ext cx="1709677" cy="1002839"/>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a:defRPr sz="1800"/>
            </a:pPr>
            <a:r>
              <a:rPr lang="en-US" sz="1050" dirty="0"/>
              <a:t>Provides a scalable full-feature content management system for multisite and multidevice e-commerce solutions.</a:t>
            </a:r>
          </a:p>
          <a:p>
            <a:pPr lvl="0">
              <a:defRPr sz="1800"/>
            </a:pPr>
            <a:endParaRPr sz="500" dirty="0"/>
          </a:p>
        </p:txBody>
      </p:sp>
      <p:grpSp>
        <p:nvGrpSpPr>
          <p:cNvPr id="2" name="Group 1">
            <a:extLst>
              <a:ext uri="{FF2B5EF4-FFF2-40B4-BE49-F238E27FC236}">
                <a16:creationId xmlns:a16="http://schemas.microsoft.com/office/drawing/2014/main" id="{A1AC5566-8828-FE40-835A-D204AEDA95B1}"/>
              </a:ext>
            </a:extLst>
          </p:cNvPr>
          <p:cNvGrpSpPr/>
          <p:nvPr/>
        </p:nvGrpSpPr>
        <p:grpSpPr>
          <a:xfrm>
            <a:off x="7244409" y="6119095"/>
            <a:ext cx="707234" cy="979080"/>
            <a:chOff x="7233835" y="6133025"/>
            <a:chExt cx="707234" cy="979080"/>
          </a:xfrm>
        </p:grpSpPr>
        <p:grpSp>
          <p:nvGrpSpPr>
            <p:cNvPr id="78" name="Group 77">
              <a:extLst>
                <a:ext uri="{FF2B5EF4-FFF2-40B4-BE49-F238E27FC236}">
                  <a16:creationId xmlns:a16="http://schemas.microsoft.com/office/drawing/2014/main" id="{F8404FA0-2128-D44A-B91E-5A0C6EED7BD9}"/>
                </a:ext>
              </a:extLst>
            </p:cNvPr>
            <p:cNvGrpSpPr/>
            <p:nvPr/>
          </p:nvGrpSpPr>
          <p:grpSpPr>
            <a:xfrm>
              <a:off x="7233835" y="6133025"/>
              <a:ext cx="707234" cy="979080"/>
              <a:chOff x="396212" y="3295310"/>
              <a:chExt cx="707234" cy="979080"/>
            </a:xfrm>
          </p:grpSpPr>
          <p:sp>
            <p:nvSpPr>
              <p:cNvPr id="79" name="Shape 195">
                <a:extLst>
                  <a:ext uri="{FF2B5EF4-FFF2-40B4-BE49-F238E27FC236}">
                    <a16:creationId xmlns:a16="http://schemas.microsoft.com/office/drawing/2014/main" id="{96CB634B-E33E-DF46-B629-B10B078745D9}"/>
                  </a:ext>
                </a:extLst>
              </p:cNvPr>
              <p:cNvSpPr/>
              <p:nvPr/>
            </p:nvSpPr>
            <p:spPr>
              <a:xfrm>
                <a:off x="396212" y="3295310"/>
                <a:ext cx="707234" cy="7072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CC01B"/>
              </a:solidFill>
              <a:ln w="3175" cap="flat">
                <a:noFill/>
                <a:miter lim="400000"/>
              </a:ln>
              <a:effectLst/>
            </p:spPr>
            <p:txBody>
              <a:bodyPr wrap="square" lIns="0" tIns="0" rIns="0" bIns="0" numCol="1" anchor="ctr">
                <a:noAutofit/>
              </a:bodyPr>
              <a:lstStyle/>
              <a:p>
                <a:pPr lvl="0">
                  <a:defRPr sz="1800">
                    <a:solidFill>
                      <a:srgbClr val="FFFFFF"/>
                    </a:solidFill>
                  </a:defRPr>
                </a:pPr>
                <a:endParaRPr dirty="0"/>
              </a:p>
            </p:txBody>
          </p:sp>
          <p:sp>
            <p:nvSpPr>
              <p:cNvPr id="93" name="Shape 192">
                <a:extLst>
                  <a:ext uri="{FF2B5EF4-FFF2-40B4-BE49-F238E27FC236}">
                    <a16:creationId xmlns:a16="http://schemas.microsoft.com/office/drawing/2014/main" id="{FA57B9A6-AFED-0947-8229-6B6AFBAA012F}"/>
                  </a:ext>
                </a:extLst>
              </p:cNvPr>
              <p:cNvSpPr/>
              <p:nvPr/>
            </p:nvSpPr>
            <p:spPr>
              <a:xfrm>
                <a:off x="498748" y="4028169"/>
                <a:ext cx="569066" cy="2462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800" b="1">
                    <a:solidFill>
                      <a:srgbClr val="4277BB"/>
                    </a:solidFill>
                    <a:latin typeface="Helvetica"/>
                    <a:ea typeface="Helvetica"/>
                    <a:cs typeface="Helvetica"/>
                    <a:sym typeface="Helvetica"/>
                  </a:defRPr>
                </a:lvl1pPr>
              </a:lstStyle>
              <a:p>
                <a:pPr lvl="0">
                  <a:defRPr sz="1800" b="0">
                    <a:solidFill>
                      <a:srgbClr val="000000"/>
                    </a:solidFill>
                  </a:defRPr>
                </a:pPr>
                <a:r>
                  <a:rPr lang="en-US" sz="800" b="1" dirty="0">
                    <a:solidFill>
                      <a:srgbClr val="4277BB"/>
                    </a:solidFill>
                  </a:rPr>
                  <a:t>IoT </a:t>
                </a:r>
              </a:p>
              <a:p>
                <a:pPr lvl="0">
                  <a:defRPr sz="1800" b="0">
                    <a:solidFill>
                      <a:srgbClr val="000000"/>
                    </a:solidFill>
                  </a:defRPr>
                </a:pPr>
                <a:r>
                  <a:rPr lang="en-US" sz="800" b="1" dirty="0">
                    <a:solidFill>
                      <a:srgbClr val="4277BB"/>
                    </a:solidFill>
                  </a:rPr>
                  <a:t>PLATFORM</a:t>
                </a:r>
                <a:endParaRPr sz="800" b="1" dirty="0">
                  <a:solidFill>
                    <a:srgbClr val="4277BB"/>
                  </a:solidFill>
                </a:endParaRPr>
              </a:p>
            </p:txBody>
          </p:sp>
        </p:grpSp>
        <p:pic>
          <p:nvPicPr>
            <p:cNvPr id="104" name="Picture 103">
              <a:extLst>
                <a:ext uri="{FF2B5EF4-FFF2-40B4-BE49-F238E27FC236}">
                  <a16:creationId xmlns:a16="http://schemas.microsoft.com/office/drawing/2014/main" id="{A8D692FA-7CED-314D-A71F-2F7C435E2D36}"/>
                </a:ext>
              </a:extLst>
            </p:cNvPr>
            <p:cNvPicPr>
              <a:picLocks noChangeAspect="1"/>
            </p:cNvPicPr>
            <p:nvPr/>
          </p:nvPicPr>
          <p:blipFill>
            <a:blip r:embed="rId14"/>
            <a:stretch>
              <a:fillRect/>
            </a:stretch>
          </p:blipFill>
          <p:spPr>
            <a:xfrm>
              <a:off x="7374645" y="6252230"/>
              <a:ext cx="445175" cy="461663"/>
            </a:xfrm>
            <a:prstGeom prst="rect">
              <a:avLst/>
            </a:prstGeom>
          </p:spPr>
        </p:pic>
      </p:grpSp>
      <p:sp>
        <p:nvSpPr>
          <p:cNvPr id="80" name="Shape 240">
            <a:extLst>
              <a:ext uri="{FF2B5EF4-FFF2-40B4-BE49-F238E27FC236}">
                <a16:creationId xmlns:a16="http://schemas.microsoft.com/office/drawing/2014/main" id="{9FB99ED0-5741-474E-93E8-F641D913A295}"/>
              </a:ext>
            </a:extLst>
          </p:cNvPr>
          <p:cNvSpPr/>
          <p:nvPr/>
        </p:nvSpPr>
        <p:spPr>
          <a:xfrm>
            <a:off x="8153400" y="6057900"/>
            <a:ext cx="1709677" cy="910506"/>
          </a:xfrm>
          <a:prstGeom prst="rect">
            <a:avLst/>
          </a:prstGeom>
          <a:ln w="3175">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gn="l" defTabSz="457200">
              <a:defRPr sz="1000">
                <a:latin typeface="Helvetica Neue"/>
                <a:ea typeface="Helvetica Neue"/>
                <a:cs typeface="Helvetica Neue"/>
                <a:sym typeface="Helvetica Neue"/>
              </a:defRPr>
            </a:lvl1pPr>
          </a:lstStyle>
          <a:p>
            <a:pPr lvl="0">
              <a:defRPr sz="1800"/>
            </a:pPr>
            <a:r>
              <a:rPr lang="en-US" sz="1050" dirty="0"/>
              <a:t>IoT Platform is a managed, cloud-hosted service designed to make it simple to derive value from your IoT devices. </a:t>
            </a:r>
            <a:endParaRPr lang="en-US" sz="100" dirty="0"/>
          </a:p>
        </p:txBody>
      </p:sp>
    </p:spTree>
    <p:extLst>
      <p:ext uri="{BB962C8B-B14F-4D97-AF65-F5344CB8AC3E}">
        <p14:creationId xmlns:p14="http://schemas.microsoft.com/office/powerpoint/2010/main" val="1716113225"/>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25400" dist="12700" dir="5400000" rotWithShape="0">
              <a:srgbClr val="000000">
                <a:alpha val="50000"/>
              </a:srgbClr>
            </a:outerShdw>
          </a:effectLst>
        </a:effectStyle>
        <a:effectStyle>
          <a:effectLst>
            <a:outerShdw blurRad="38100" rotWithShape="0">
              <a:srgbClr val="000000">
                <a:alpha val="50000"/>
              </a:srgbClr>
            </a:outerShdw>
          </a:effectLst>
        </a:effectStyle>
        <a:effectStyle>
          <a:effectLst>
            <a:outerShdw blurRad="25400" dist="127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3175" cap="flat">
          <a:noFill/>
          <a:miter lim="400000"/>
        </a:ln>
        <a:effectLst>
          <a:outerShdw blurRad="25400" dist="12700" dir="5400000" rotWithShape="0">
            <a:srgbClr val="000000">
              <a:alpha val="50000"/>
            </a:srgbClr>
          </a:outerShdw>
        </a:effectLst>
      </a:spPr>
      <a:bodyPr rot="0" spcFirstLastPara="1" vertOverflow="overflow" horzOverflow="overflow" vert="horz" wrap="square" lIns="39290" tIns="39290" rIns="39290" bIns="3929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Pr>
      <a:bodyPr rot="0" spcFirstLastPara="1" vertOverflow="overflow" horzOverflow="overflow" vert="horz" wrap="square" lIns="39290" tIns="39290" rIns="39290" bIns="3929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8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25400" dist="12700" dir="5400000" rotWithShape="0">
              <a:srgbClr val="000000">
                <a:alpha val="50000"/>
              </a:srgbClr>
            </a:outerShdw>
          </a:effectLst>
        </a:effectStyle>
        <a:effectStyle>
          <a:effectLst>
            <a:outerShdw blurRad="38100" rotWithShape="0">
              <a:srgbClr val="000000">
                <a:alpha val="50000"/>
              </a:srgbClr>
            </a:outerShdw>
          </a:effectLst>
        </a:effectStyle>
        <a:effectStyle>
          <a:effectLst>
            <a:outerShdw blurRad="25400" dist="127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3175" cap="flat">
          <a:noFill/>
          <a:miter lim="400000"/>
        </a:ln>
        <a:effectLst>
          <a:outerShdw blurRad="25400" dist="12700" dir="5400000" rotWithShape="0">
            <a:srgbClr val="000000">
              <a:alpha val="50000"/>
            </a:srgbClr>
          </a:outerShdw>
        </a:effectLst>
      </a:spPr>
      <a:bodyPr rot="0" spcFirstLastPara="1" vertOverflow="overflow" horzOverflow="overflow" vert="horz" wrap="square" lIns="39290" tIns="39290" rIns="39290" bIns="3929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Pr>
      <a:bodyPr rot="0" spcFirstLastPara="1" vertOverflow="overflow" horzOverflow="overflow" vert="horz" wrap="square" lIns="39290" tIns="39290" rIns="39290" bIns="3929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8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6094</Words>
  <Application>Microsoft Office PowerPoint</Application>
  <PresentationFormat>Custom</PresentationFormat>
  <Paragraphs>1048</Paragraphs>
  <Slides>45</Slides>
  <Notes>26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45</vt:i4>
      </vt:variant>
    </vt:vector>
  </HeadingPairs>
  <TitlesOfParts>
    <vt:vector size="57" baseType="lpstr">
      <vt:lpstr>Arial</vt:lpstr>
      <vt:lpstr>Calibri</vt:lpstr>
      <vt:lpstr>Helvetica</vt:lpstr>
      <vt:lpstr>Helvetica Light</vt:lpstr>
      <vt:lpstr>Helvetica Neue</vt:lpstr>
      <vt:lpstr>Helvetica Neue Light</vt:lpstr>
      <vt:lpstr>HelvNeue Light for IBM</vt:lpstr>
      <vt:lpstr>HelvNeue Medium for IBM</vt:lpstr>
      <vt:lpstr>HelvNeue Roman for IBM</vt:lpstr>
      <vt:lpstr>IBM Plex Sans</vt:lpstr>
      <vt:lpstr>IBM Plex Sans Medium</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Diagram Template 17 May 2016</dc:title>
  <dc:subject/>
  <dc:creator/>
  <cp:keywords/>
  <dc:description/>
  <cp:lastModifiedBy/>
  <cp:revision>1</cp:revision>
  <dcterms:modified xsi:type="dcterms:W3CDTF">2021-05-23T03:20:51Z</dcterms:modified>
  <cp:category/>
</cp:coreProperties>
</file>